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77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304" r:id="rId4"/>
    <p:sldId id="305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6" r:id="rId51"/>
    <p:sldId id="307" r:id="rId52"/>
    <p:sldId id="303" r:id="rId53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8267"/>
    <a:srgbClr val="ADC390"/>
    <a:srgbClr val="EBF0DE"/>
    <a:srgbClr val="EAF0DD"/>
    <a:srgbClr val="B1C9C5"/>
    <a:srgbClr val="AABFA7"/>
    <a:srgbClr val="DBEDF4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380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9451975"/>
          </a:xfrm>
          <a:custGeom>
            <a:avLst/>
            <a:gdLst/>
            <a:ahLst/>
            <a:cxnLst/>
            <a:rect l="l" t="t" r="r" b="b"/>
            <a:pathLst>
              <a:path w="18288000" h="9451975">
                <a:moveTo>
                  <a:pt x="0" y="9451848"/>
                </a:moveTo>
                <a:lnTo>
                  <a:pt x="18288000" y="9451848"/>
                </a:lnTo>
                <a:lnTo>
                  <a:pt x="18288000" y="0"/>
                </a:lnTo>
                <a:lnTo>
                  <a:pt x="0" y="0"/>
                </a:lnTo>
                <a:lnTo>
                  <a:pt x="0" y="9451848"/>
                </a:lnTo>
                <a:close/>
              </a:path>
            </a:pathLst>
          </a:custGeom>
          <a:solidFill>
            <a:srgbClr val="5E82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9534144"/>
            <a:ext cx="18288000" cy="753110"/>
          </a:xfrm>
          <a:custGeom>
            <a:avLst/>
            <a:gdLst/>
            <a:ahLst/>
            <a:cxnLst/>
            <a:rect l="l" t="t" r="r" b="b"/>
            <a:pathLst>
              <a:path w="18288000" h="753109">
                <a:moveTo>
                  <a:pt x="18288000" y="0"/>
                </a:moveTo>
                <a:lnTo>
                  <a:pt x="0" y="0"/>
                </a:lnTo>
                <a:lnTo>
                  <a:pt x="0" y="752601"/>
                </a:lnTo>
                <a:lnTo>
                  <a:pt x="18288000" y="752601"/>
                </a:lnTo>
                <a:lnTo>
                  <a:pt x="18288000" y="0"/>
                </a:lnTo>
                <a:close/>
              </a:path>
            </a:pathLst>
          </a:custGeom>
          <a:solidFill>
            <a:srgbClr val="5E826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201143" y="-1"/>
            <a:ext cx="5705856" cy="10285474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0" y="9497568"/>
            <a:ext cx="18288000" cy="0"/>
          </a:xfrm>
          <a:custGeom>
            <a:avLst/>
            <a:gdLst/>
            <a:ahLst/>
            <a:cxnLst/>
            <a:rect l="l" t="t" r="r" b="b"/>
            <a:pathLst>
              <a:path w="18288000">
                <a:moveTo>
                  <a:pt x="0" y="0"/>
                </a:moveTo>
                <a:lnTo>
                  <a:pt x="18288000" y="0"/>
                </a:lnTo>
              </a:path>
            </a:pathLst>
          </a:custGeom>
          <a:ln w="76200">
            <a:solidFill>
              <a:srgbClr val="F5F5E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903732" y="1374647"/>
            <a:ext cx="10311765" cy="0"/>
          </a:xfrm>
          <a:custGeom>
            <a:avLst/>
            <a:gdLst/>
            <a:ahLst/>
            <a:cxnLst/>
            <a:rect l="l" t="t" r="r" b="b"/>
            <a:pathLst>
              <a:path w="10311765">
                <a:moveTo>
                  <a:pt x="0" y="0"/>
                </a:moveTo>
                <a:lnTo>
                  <a:pt x="10311384" y="0"/>
                </a:lnTo>
              </a:path>
            </a:pathLst>
          </a:custGeom>
          <a:ln w="76200">
            <a:solidFill>
              <a:srgbClr val="C3D5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99184" y="171144"/>
            <a:ext cx="10340340" cy="10020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0" i="0">
                <a:solidFill>
                  <a:srgbClr val="D6E3BC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D6E3BC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0" i="0">
                <a:solidFill>
                  <a:srgbClr val="D6E3BC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D6E3BC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0" i="0">
                <a:solidFill>
                  <a:srgbClr val="D6E3BC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9471660"/>
          </a:xfrm>
          <a:custGeom>
            <a:avLst/>
            <a:gdLst/>
            <a:ahLst/>
            <a:cxnLst/>
            <a:rect l="l" t="t" r="r" b="b"/>
            <a:pathLst>
              <a:path w="18288000" h="9471660">
                <a:moveTo>
                  <a:pt x="18288000" y="0"/>
                </a:moveTo>
                <a:lnTo>
                  <a:pt x="0" y="0"/>
                </a:lnTo>
                <a:lnTo>
                  <a:pt x="0" y="9471660"/>
                </a:lnTo>
                <a:lnTo>
                  <a:pt x="18288000" y="9471660"/>
                </a:lnTo>
                <a:lnTo>
                  <a:pt x="18288000" y="0"/>
                </a:lnTo>
                <a:close/>
              </a:path>
            </a:pathLst>
          </a:custGeom>
          <a:solidFill>
            <a:srgbClr val="5E82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9541762"/>
            <a:ext cx="18288000" cy="745490"/>
          </a:xfrm>
          <a:custGeom>
            <a:avLst/>
            <a:gdLst/>
            <a:ahLst/>
            <a:cxnLst/>
            <a:rect l="l" t="t" r="r" b="b"/>
            <a:pathLst>
              <a:path w="18288000" h="745490">
                <a:moveTo>
                  <a:pt x="18288000" y="0"/>
                </a:moveTo>
                <a:lnTo>
                  <a:pt x="0" y="0"/>
                </a:lnTo>
                <a:lnTo>
                  <a:pt x="0" y="744982"/>
                </a:lnTo>
                <a:lnTo>
                  <a:pt x="18288000" y="744982"/>
                </a:lnTo>
                <a:lnTo>
                  <a:pt x="18288000" y="0"/>
                </a:lnTo>
                <a:close/>
              </a:path>
            </a:pathLst>
          </a:custGeom>
          <a:solidFill>
            <a:srgbClr val="5E82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0" i="0">
                <a:solidFill>
                  <a:srgbClr val="D6E3BC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9150350"/>
          </a:xfrm>
          <a:custGeom>
            <a:avLst/>
            <a:gdLst/>
            <a:ahLst/>
            <a:cxnLst/>
            <a:rect l="l" t="t" r="r" b="b"/>
            <a:pathLst>
              <a:path w="18288000" h="9150350">
                <a:moveTo>
                  <a:pt x="18288000" y="0"/>
                </a:moveTo>
                <a:lnTo>
                  <a:pt x="0" y="0"/>
                </a:lnTo>
                <a:lnTo>
                  <a:pt x="0" y="9149842"/>
                </a:lnTo>
                <a:lnTo>
                  <a:pt x="18288000" y="9149842"/>
                </a:lnTo>
                <a:lnTo>
                  <a:pt x="18288000" y="0"/>
                </a:lnTo>
                <a:close/>
              </a:path>
            </a:pathLst>
          </a:custGeom>
          <a:solidFill>
            <a:srgbClr val="5E82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9230868"/>
            <a:ext cx="18288000" cy="1056640"/>
          </a:xfrm>
          <a:custGeom>
            <a:avLst/>
            <a:gdLst/>
            <a:ahLst/>
            <a:cxnLst/>
            <a:rect l="l" t="t" r="r" b="b"/>
            <a:pathLst>
              <a:path w="18288000" h="1056640">
                <a:moveTo>
                  <a:pt x="0" y="1056131"/>
                </a:moveTo>
                <a:lnTo>
                  <a:pt x="18288000" y="1056131"/>
                </a:lnTo>
                <a:lnTo>
                  <a:pt x="18288000" y="0"/>
                </a:lnTo>
                <a:lnTo>
                  <a:pt x="0" y="0"/>
                </a:lnTo>
                <a:lnTo>
                  <a:pt x="0" y="1056131"/>
                </a:lnTo>
                <a:close/>
              </a:path>
            </a:pathLst>
          </a:custGeom>
          <a:solidFill>
            <a:srgbClr val="5E826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44428" y="10665"/>
            <a:ext cx="7240524" cy="10276330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0" y="9154668"/>
            <a:ext cx="18285460" cy="76200"/>
          </a:xfrm>
          <a:custGeom>
            <a:avLst/>
            <a:gdLst/>
            <a:ahLst/>
            <a:cxnLst/>
            <a:rect l="l" t="t" r="r" b="b"/>
            <a:pathLst>
              <a:path w="18285460" h="76200">
                <a:moveTo>
                  <a:pt x="18284952" y="0"/>
                </a:moveTo>
                <a:lnTo>
                  <a:pt x="0" y="0"/>
                </a:lnTo>
                <a:lnTo>
                  <a:pt x="0" y="76199"/>
                </a:lnTo>
                <a:lnTo>
                  <a:pt x="18284952" y="76199"/>
                </a:lnTo>
                <a:lnTo>
                  <a:pt x="18284952" y="0"/>
                </a:lnTo>
                <a:close/>
              </a:path>
            </a:pathLst>
          </a:custGeom>
          <a:solidFill>
            <a:srgbClr val="F5F5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97204" y="4317"/>
            <a:ext cx="17203623" cy="12662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0" i="0">
                <a:solidFill>
                  <a:srgbClr val="D6E3BC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61897" y="3743031"/>
            <a:ext cx="15502255" cy="49752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D6E3BC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8.png"/><Relationship Id="rId7" Type="http://schemas.openxmlformats.org/officeDocument/2006/relationships/image" Target="../media/image18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8.png"/><Relationship Id="rId7" Type="http://schemas.openxmlformats.org/officeDocument/2006/relationships/image" Target="../media/image18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hyperlink" Target="https://ammissioni.unifi.it/DESTINATION" TargetMode="External"/><Relationship Id="rId4" Type="http://schemas.openxmlformats.org/officeDocument/2006/relationships/image" Target="../media/image9.png"/><Relationship Id="rId9" Type="http://schemas.openxmlformats.org/officeDocument/2006/relationships/hyperlink" Target="https://ammissioni.unifi.it/DESTINATION/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hyperlink" Target="https://www.agraria.unifi.it/upload/sub/mobilita-intern/Modulistica/Domanda_di_prolungamento_mobilit%C3%A0.pdf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ammissioni.unifi.it/DESTINATION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hyperlink" Target="https://ammissioni.unifi.it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ammissioni.unifi.it/DESTINATION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ammissioni.unifi.it/DESTINATION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graria.unifi.it/upload/sub/mobilita-intern/Modulistica/letter_intent_nominativa.pdf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ammissioni.unifi.it/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g"/><Relationship Id="rId5" Type="http://schemas.openxmlformats.org/officeDocument/2006/relationships/image" Target="../media/image43.png"/><Relationship Id="rId4" Type="http://schemas.openxmlformats.org/officeDocument/2006/relationships/image" Target="../media/image1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58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43.png"/><Relationship Id="rId4" Type="http://schemas.openxmlformats.org/officeDocument/2006/relationships/image" Target="../media/image1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nifi.it/vp-10034-erasmusplus.html#traineeship" TargetMode="External"/><Relationship Id="rId3" Type="http://schemas.openxmlformats.org/officeDocument/2006/relationships/image" Target="../media/image8.png"/><Relationship Id="rId7" Type="http://schemas.openxmlformats.org/officeDocument/2006/relationships/hyperlink" Target="https://www.unifi.it/it/ateneo/nel-mondo/erasmus-e-mobilita-internazionale/erasmus-studenti-unifioutgoing-students" TargetMode="External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57.png"/><Relationship Id="rId5" Type="http://schemas.openxmlformats.org/officeDocument/2006/relationships/image" Target="../media/image62.png"/><Relationship Id="rId10" Type="http://schemas.openxmlformats.org/officeDocument/2006/relationships/image" Target="../media/image43.png"/><Relationship Id="rId4" Type="http://schemas.openxmlformats.org/officeDocument/2006/relationships/image" Target="../media/image10.png"/><Relationship Id="rId9" Type="http://schemas.openxmlformats.org/officeDocument/2006/relationships/hyperlink" Target="mailto:erasmus@agraria.unifi.it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5.png"/><Relationship Id="rId4" Type="http://schemas.openxmlformats.org/officeDocument/2006/relationships/image" Target="../media/image6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fi.it/it/ateneo/nelmondo/erasmus-e-mobilita-internazionale/erasmus-studenti-unifi-outgoing-students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67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jpg"/><Relationship Id="rId4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g"/><Relationship Id="rId5" Type="http://schemas.openxmlformats.org/officeDocument/2006/relationships/image" Target="../media/image68.png"/><Relationship Id="rId4" Type="http://schemas.openxmlformats.org/officeDocument/2006/relationships/image" Target="../media/image4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outgoing.erasmus@unifi.it" TargetMode="External"/><Relationship Id="rId4" Type="http://schemas.openxmlformats.org/officeDocument/2006/relationships/image" Target="../media/image4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4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4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unifi.it/it/studia-con-noi/vivere-luniversita/salute/coperture-assicurative" TargetMode="External"/><Relationship Id="rId4" Type="http://schemas.openxmlformats.org/officeDocument/2006/relationships/image" Target="../media/image4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unifi.it/it/studia-con-noi/vivere-luniversita/salute/coperture-assicurative" TargetMode="External"/><Relationship Id="rId4" Type="http://schemas.openxmlformats.org/officeDocument/2006/relationships/image" Target="../media/image4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hyperlink" Target="https://ammissioni.unifi.it/DESTINATION/" TargetMode="Externa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nifi.it/it/ateneo/nel-mondo/erasmus-e-mobilita-internazionale/erasmus-studenti-unifi-outgoing-students" TargetMode="External"/><Relationship Id="rId5" Type="http://schemas.openxmlformats.org/officeDocument/2006/relationships/hyperlink" Target="https://www.unifi.it/sites/default/files/2024-12/erasums_tirocinio_lettera%20intenti.pdf" TargetMode="Externa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8.png"/><Relationship Id="rId7" Type="http://schemas.openxmlformats.org/officeDocument/2006/relationships/image" Target="../media/image19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unifinclude.disabilita@unifi.it" TargetMode="External"/><Relationship Id="rId5" Type="http://schemas.openxmlformats.org/officeDocument/2006/relationships/hyperlink" Target="mailto:unifinclude.dsa@unifi.it" TargetMode="Externa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144" y="-1"/>
            <a:ext cx="18279110" cy="10287000"/>
            <a:chOff x="9144" y="-1"/>
            <a:chExt cx="1827911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44" y="-1"/>
              <a:ext cx="18278856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249167" y="0"/>
              <a:ext cx="11811000" cy="10287000"/>
            </a:xfrm>
            <a:custGeom>
              <a:avLst/>
              <a:gdLst/>
              <a:ahLst/>
              <a:cxnLst/>
              <a:rect l="l" t="t" r="r" b="b"/>
              <a:pathLst>
                <a:path w="11811000" h="10287000">
                  <a:moveTo>
                    <a:pt x="11810999" y="0"/>
                  </a:moveTo>
                  <a:lnTo>
                    <a:pt x="0" y="0"/>
                  </a:lnTo>
                  <a:lnTo>
                    <a:pt x="0" y="10287000"/>
                  </a:lnTo>
                  <a:lnTo>
                    <a:pt x="11810999" y="10287000"/>
                  </a:lnTo>
                  <a:lnTo>
                    <a:pt x="11810999" y="0"/>
                  </a:lnTo>
                  <a:close/>
                </a:path>
              </a:pathLst>
            </a:custGeom>
            <a:solidFill>
              <a:srgbClr val="5E82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30240" y="408431"/>
              <a:ext cx="2647950" cy="1006601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6001003" y="512521"/>
            <a:ext cx="207772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F5F5EB"/>
                </a:solidFill>
                <a:latin typeface="Calibri"/>
                <a:cs typeface="Calibri"/>
              </a:rPr>
              <a:t>S</a:t>
            </a:r>
            <a:r>
              <a:rPr sz="3600" b="1" spc="-10" dirty="0">
                <a:solidFill>
                  <a:srgbClr val="F5F5EB"/>
                </a:solidFill>
                <a:latin typeface="Calibri"/>
                <a:cs typeface="Calibri"/>
              </a:rPr>
              <a:t> </a:t>
            </a:r>
            <a:r>
              <a:rPr sz="3600" b="1" dirty="0">
                <a:solidFill>
                  <a:srgbClr val="F5F5EB"/>
                </a:solidFill>
                <a:latin typeface="Calibri"/>
                <a:cs typeface="Calibri"/>
              </a:rPr>
              <a:t>C</a:t>
            </a:r>
            <a:r>
              <a:rPr sz="3600" b="1" spc="-30" dirty="0">
                <a:solidFill>
                  <a:srgbClr val="F5F5EB"/>
                </a:solidFill>
                <a:latin typeface="Calibri"/>
                <a:cs typeface="Calibri"/>
              </a:rPr>
              <a:t> </a:t>
            </a:r>
            <a:r>
              <a:rPr sz="3600" b="1" dirty="0">
                <a:solidFill>
                  <a:srgbClr val="F5F5EB"/>
                </a:solidFill>
                <a:latin typeface="Calibri"/>
                <a:cs typeface="Calibri"/>
              </a:rPr>
              <a:t>U</a:t>
            </a:r>
            <a:r>
              <a:rPr sz="3600" b="1" spc="-5" dirty="0">
                <a:solidFill>
                  <a:srgbClr val="F5F5EB"/>
                </a:solidFill>
                <a:latin typeface="Calibri"/>
                <a:cs typeface="Calibri"/>
              </a:rPr>
              <a:t> </a:t>
            </a:r>
            <a:r>
              <a:rPr sz="3600" b="1" dirty="0">
                <a:solidFill>
                  <a:srgbClr val="F5F5EB"/>
                </a:solidFill>
                <a:latin typeface="Calibri"/>
                <a:cs typeface="Calibri"/>
              </a:rPr>
              <a:t>O</a:t>
            </a:r>
            <a:r>
              <a:rPr sz="3600" b="1" spc="-15" dirty="0">
                <a:solidFill>
                  <a:srgbClr val="F5F5EB"/>
                </a:solidFill>
                <a:latin typeface="Calibri"/>
                <a:cs typeface="Calibri"/>
              </a:rPr>
              <a:t> </a:t>
            </a:r>
            <a:r>
              <a:rPr sz="3600" b="1" dirty="0">
                <a:solidFill>
                  <a:srgbClr val="F5F5EB"/>
                </a:solidFill>
                <a:latin typeface="Calibri"/>
                <a:cs typeface="Calibri"/>
              </a:rPr>
              <a:t>L</a:t>
            </a:r>
            <a:r>
              <a:rPr sz="3600" b="1" spc="-5" dirty="0">
                <a:solidFill>
                  <a:srgbClr val="F5F5EB"/>
                </a:solidFill>
                <a:latin typeface="Calibri"/>
                <a:cs typeface="Calibri"/>
              </a:rPr>
              <a:t> </a:t>
            </a:r>
            <a:r>
              <a:rPr sz="3600" b="1" spc="-50" dirty="0">
                <a:solidFill>
                  <a:srgbClr val="F5F5EB"/>
                </a:solidFill>
                <a:latin typeface="Calibri"/>
                <a:cs typeface="Calibri"/>
              </a:rPr>
              <a:t>A</a:t>
            </a:r>
            <a:endParaRPr sz="36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8461247" y="408431"/>
            <a:ext cx="3890010" cy="1007110"/>
            <a:chOff x="8461247" y="408431"/>
            <a:chExt cx="3890010" cy="100711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61247" y="408431"/>
              <a:ext cx="1108709" cy="100660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375647" y="408431"/>
              <a:ext cx="2975609" cy="1006601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8732266" y="512521"/>
            <a:ext cx="332105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26465" algn="l"/>
              </a:tabLst>
            </a:pPr>
            <a:r>
              <a:rPr sz="3600" b="1" dirty="0">
                <a:solidFill>
                  <a:srgbClr val="F5F5EB"/>
                </a:solidFill>
                <a:latin typeface="Calibri"/>
                <a:cs typeface="Calibri"/>
              </a:rPr>
              <a:t>D</a:t>
            </a:r>
            <a:r>
              <a:rPr sz="3600" b="1" spc="-30" dirty="0">
                <a:solidFill>
                  <a:srgbClr val="F5F5EB"/>
                </a:solidFill>
                <a:latin typeface="Calibri"/>
                <a:cs typeface="Calibri"/>
              </a:rPr>
              <a:t> </a:t>
            </a:r>
            <a:r>
              <a:rPr sz="3600" b="1" spc="-50" dirty="0">
                <a:solidFill>
                  <a:srgbClr val="F5F5EB"/>
                </a:solidFill>
                <a:latin typeface="Calibri"/>
                <a:cs typeface="Calibri"/>
              </a:rPr>
              <a:t>I</a:t>
            </a:r>
            <a:r>
              <a:rPr sz="3600" b="1" dirty="0">
                <a:solidFill>
                  <a:srgbClr val="F5F5EB"/>
                </a:solidFill>
                <a:latin typeface="Calibri"/>
                <a:cs typeface="Calibri"/>
              </a:rPr>
              <a:t>	A</a:t>
            </a:r>
            <a:r>
              <a:rPr sz="3600" b="1" spc="-15" dirty="0">
                <a:solidFill>
                  <a:srgbClr val="F5F5EB"/>
                </a:solidFill>
                <a:latin typeface="Calibri"/>
                <a:cs typeface="Calibri"/>
              </a:rPr>
              <a:t> </a:t>
            </a:r>
            <a:r>
              <a:rPr sz="3600" b="1" dirty="0">
                <a:solidFill>
                  <a:srgbClr val="F5F5EB"/>
                </a:solidFill>
                <a:latin typeface="Calibri"/>
                <a:cs typeface="Calibri"/>
              </a:rPr>
              <a:t>G</a:t>
            </a:r>
            <a:r>
              <a:rPr sz="3600" b="1" spc="-20" dirty="0">
                <a:solidFill>
                  <a:srgbClr val="F5F5EB"/>
                </a:solidFill>
                <a:latin typeface="Calibri"/>
                <a:cs typeface="Calibri"/>
              </a:rPr>
              <a:t> </a:t>
            </a:r>
            <a:r>
              <a:rPr sz="3600" b="1" dirty="0">
                <a:solidFill>
                  <a:srgbClr val="F5F5EB"/>
                </a:solidFill>
                <a:latin typeface="Calibri"/>
                <a:cs typeface="Calibri"/>
              </a:rPr>
              <a:t>R</a:t>
            </a:r>
            <a:r>
              <a:rPr sz="3600" b="1" spc="-10" dirty="0">
                <a:solidFill>
                  <a:srgbClr val="F5F5EB"/>
                </a:solidFill>
                <a:latin typeface="Calibri"/>
                <a:cs typeface="Calibri"/>
              </a:rPr>
              <a:t> </a:t>
            </a:r>
            <a:r>
              <a:rPr sz="3600" b="1" dirty="0">
                <a:solidFill>
                  <a:srgbClr val="F5F5EB"/>
                </a:solidFill>
                <a:latin typeface="Calibri"/>
                <a:cs typeface="Calibri"/>
              </a:rPr>
              <a:t>A</a:t>
            </a:r>
            <a:r>
              <a:rPr sz="3600" b="1" spc="-15" dirty="0">
                <a:solidFill>
                  <a:srgbClr val="F5F5EB"/>
                </a:solidFill>
                <a:latin typeface="Calibri"/>
                <a:cs typeface="Calibri"/>
              </a:rPr>
              <a:t> </a:t>
            </a:r>
            <a:r>
              <a:rPr sz="3600" b="1" dirty="0">
                <a:solidFill>
                  <a:srgbClr val="F5F5EB"/>
                </a:solidFill>
                <a:latin typeface="Calibri"/>
                <a:cs typeface="Calibri"/>
              </a:rPr>
              <a:t>R</a:t>
            </a:r>
            <a:r>
              <a:rPr sz="3600" b="1" spc="-10" dirty="0">
                <a:solidFill>
                  <a:srgbClr val="F5F5EB"/>
                </a:solidFill>
                <a:latin typeface="Calibri"/>
                <a:cs typeface="Calibri"/>
              </a:rPr>
              <a:t> </a:t>
            </a:r>
            <a:r>
              <a:rPr sz="3600" b="1" dirty="0">
                <a:solidFill>
                  <a:srgbClr val="F5F5EB"/>
                </a:solidFill>
                <a:latin typeface="Calibri"/>
                <a:cs typeface="Calibri"/>
              </a:rPr>
              <a:t>I</a:t>
            </a:r>
            <a:r>
              <a:rPr sz="3600" b="1" spc="-15" dirty="0">
                <a:solidFill>
                  <a:srgbClr val="F5F5EB"/>
                </a:solidFill>
                <a:latin typeface="Calibri"/>
                <a:cs typeface="Calibri"/>
              </a:rPr>
              <a:t> </a:t>
            </a:r>
            <a:r>
              <a:rPr sz="3600" b="1" spc="-50" dirty="0">
                <a:solidFill>
                  <a:srgbClr val="F5F5EB"/>
                </a:solidFill>
                <a:latin typeface="Calibri"/>
                <a:cs typeface="Calibri"/>
              </a:rPr>
              <a:t>A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4572000" y="1519122"/>
            <a:ext cx="9835515" cy="76302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50000"/>
              </a:lnSpc>
              <a:spcBef>
                <a:spcPts val="100"/>
              </a:spcBef>
            </a:pPr>
            <a:r>
              <a:rPr sz="6600" spc="310" dirty="0">
                <a:solidFill>
                  <a:srgbClr val="C2D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BANDO</a:t>
            </a:r>
            <a:r>
              <a:rPr sz="6600" spc="-204" dirty="0">
                <a:solidFill>
                  <a:srgbClr val="C2D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6600" spc="-285" dirty="0">
                <a:solidFill>
                  <a:srgbClr val="C2D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</a:t>
            </a:r>
            <a:r>
              <a:rPr sz="6600" spc="-200" dirty="0">
                <a:solidFill>
                  <a:srgbClr val="C2D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6600" spc="65" dirty="0">
                <a:solidFill>
                  <a:srgbClr val="C2D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MOBILITÀ</a:t>
            </a:r>
            <a:r>
              <a:rPr sz="6600" spc="-200" dirty="0">
                <a:solidFill>
                  <a:srgbClr val="C2D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6600" spc="385" dirty="0" smtClean="0">
                <a:solidFill>
                  <a:srgbClr val="C2D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</a:t>
            </a:r>
            <a:r>
              <a:rPr lang="it-IT" sz="6600" spc="385" dirty="0" smtClean="0">
                <a:solidFill>
                  <a:srgbClr val="C2D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sz="6600" spc="385" dirty="0" smtClean="0">
                <a:solidFill>
                  <a:srgbClr val="C2D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6600" spc="140" dirty="0">
                <a:solidFill>
                  <a:srgbClr val="C2D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TRAINEESHIP</a:t>
            </a:r>
            <a:r>
              <a:rPr lang="it-IT" sz="6600" spc="-204" dirty="0">
                <a:solidFill>
                  <a:srgbClr val="C2D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6600" spc="-10" dirty="0">
                <a:solidFill>
                  <a:srgbClr val="C2D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2025/2026</a:t>
            </a:r>
            <a:r>
              <a:rPr lang="it-IT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spc="295" dirty="0">
                <a:solidFill>
                  <a:srgbClr val="DBEDF4"/>
                </a:solidFill>
              </a:rPr>
              <a:t>CALL FOR MOBILITY FOR TRAINEESHIP A.Y. 2025/2026</a:t>
            </a:r>
            <a:br>
              <a:rPr lang="en-US" sz="4400" spc="295" dirty="0">
                <a:solidFill>
                  <a:srgbClr val="DBEDF4"/>
                </a:solidFill>
              </a:rPr>
            </a:br>
            <a:endParaRPr sz="4400" spc="295" dirty="0">
              <a:solidFill>
                <a:srgbClr val="DBEDF4"/>
              </a:solidFill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019355" y="8801100"/>
            <a:ext cx="6712584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130" dirty="0">
                <a:solidFill>
                  <a:srgbClr val="F5F5EB"/>
                </a:solidFill>
                <a:latin typeface="Tahoma"/>
                <a:cs typeface="Tahoma"/>
              </a:rPr>
              <a:t>A</a:t>
            </a:r>
            <a:r>
              <a:rPr sz="2800" spc="60" dirty="0">
                <a:solidFill>
                  <a:srgbClr val="F5F5EB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F5F5EB"/>
                </a:solidFill>
                <a:latin typeface="Tahoma"/>
                <a:cs typeface="Tahoma"/>
              </a:rPr>
              <a:t>cura</a:t>
            </a:r>
            <a:r>
              <a:rPr sz="2800" spc="55" dirty="0">
                <a:solidFill>
                  <a:srgbClr val="F5F5EB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F5F5EB"/>
                </a:solidFill>
                <a:latin typeface="Tahoma"/>
                <a:cs typeface="Tahoma"/>
              </a:rPr>
              <a:t>del</a:t>
            </a:r>
            <a:r>
              <a:rPr sz="2800" spc="55" dirty="0">
                <a:solidFill>
                  <a:srgbClr val="F5F5EB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F5F5EB"/>
                </a:solidFill>
                <a:latin typeface="Tahoma"/>
                <a:cs typeface="Tahoma"/>
              </a:rPr>
              <a:t>Servizio</a:t>
            </a:r>
            <a:r>
              <a:rPr sz="2800" spc="60" dirty="0">
                <a:solidFill>
                  <a:srgbClr val="F5F5EB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F5F5EB"/>
                </a:solidFill>
                <a:latin typeface="Tahoma"/>
                <a:cs typeface="Tahoma"/>
              </a:rPr>
              <a:t>Relazioni</a:t>
            </a:r>
            <a:r>
              <a:rPr sz="2800" spc="70" dirty="0">
                <a:solidFill>
                  <a:srgbClr val="F5F5EB"/>
                </a:solidFill>
                <a:latin typeface="Tahoma"/>
                <a:cs typeface="Tahoma"/>
              </a:rPr>
              <a:t> </a:t>
            </a:r>
            <a:r>
              <a:rPr sz="2800" spc="-10" dirty="0">
                <a:solidFill>
                  <a:srgbClr val="F5F5EB"/>
                </a:solidFill>
                <a:latin typeface="Tahoma"/>
                <a:cs typeface="Tahoma"/>
              </a:rPr>
              <a:t>Internazionali</a:t>
            </a:r>
            <a:endParaRPr sz="2800" dirty="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72760" cy="9438640"/>
          </a:xfrm>
          <a:custGeom>
            <a:avLst/>
            <a:gdLst/>
            <a:ahLst/>
            <a:cxnLst/>
            <a:rect l="l" t="t" r="r" b="b"/>
            <a:pathLst>
              <a:path w="18272760" h="9438640">
                <a:moveTo>
                  <a:pt x="0" y="9438132"/>
                </a:moveTo>
                <a:lnTo>
                  <a:pt x="18272760" y="9438132"/>
                </a:lnTo>
                <a:lnTo>
                  <a:pt x="18272760" y="0"/>
                </a:lnTo>
                <a:lnTo>
                  <a:pt x="0" y="0"/>
                </a:lnTo>
                <a:lnTo>
                  <a:pt x="0" y="9438132"/>
                </a:lnTo>
                <a:close/>
              </a:path>
            </a:pathLst>
          </a:custGeom>
          <a:solidFill>
            <a:srgbClr val="5E826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-3"/>
            <a:ext cx="18288000" cy="10287257"/>
            <a:chOff x="0" y="-3"/>
            <a:chExt cx="18288000" cy="10287257"/>
          </a:xfrm>
        </p:grpSpPr>
        <p:sp>
          <p:nvSpPr>
            <p:cNvPr id="4" name="object 4"/>
            <p:cNvSpPr/>
            <p:nvPr/>
          </p:nvSpPr>
          <p:spPr>
            <a:xfrm>
              <a:off x="0" y="9534144"/>
              <a:ext cx="18288000" cy="753110"/>
            </a:xfrm>
            <a:custGeom>
              <a:avLst/>
              <a:gdLst/>
              <a:ahLst/>
              <a:cxnLst/>
              <a:rect l="l" t="t" r="r" b="b"/>
              <a:pathLst>
                <a:path w="18288000" h="753109">
                  <a:moveTo>
                    <a:pt x="18288000" y="0"/>
                  </a:moveTo>
                  <a:lnTo>
                    <a:pt x="0" y="0"/>
                  </a:lnTo>
                  <a:lnTo>
                    <a:pt x="0" y="752601"/>
                  </a:lnTo>
                  <a:lnTo>
                    <a:pt x="18288000" y="752601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5E82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052047" y="-3"/>
              <a:ext cx="7220711" cy="102870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1047221" y="756"/>
              <a:ext cx="7230745" cy="10286365"/>
            </a:xfrm>
            <a:custGeom>
              <a:avLst/>
              <a:gdLst/>
              <a:ahLst/>
              <a:cxnLst/>
              <a:rect l="l" t="t" r="r" b="b"/>
              <a:pathLst>
                <a:path w="7230744" h="10286365">
                  <a:moveTo>
                    <a:pt x="7230237" y="10286243"/>
                  </a:moveTo>
                  <a:lnTo>
                    <a:pt x="7230237" y="0"/>
                  </a:lnTo>
                </a:path>
                <a:path w="7230744" h="10286365">
                  <a:moveTo>
                    <a:pt x="0" y="0"/>
                  </a:moveTo>
                  <a:lnTo>
                    <a:pt x="0" y="10286243"/>
                  </a:lnTo>
                </a:path>
              </a:pathLst>
            </a:custGeom>
            <a:ln w="9525">
              <a:solidFill>
                <a:srgbClr val="EAF0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9451847"/>
              <a:ext cx="18288000" cy="76200"/>
            </a:xfrm>
            <a:custGeom>
              <a:avLst/>
              <a:gdLst/>
              <a:ahLst/>
              <a:cxnLst/>
              <a:rect l="l" t="t" r="r" b="b"/>
              <a:pathLst>
                <a:path w="18288000" h="76200">
                  <a:moveTo>
                    <a:pt x="0" y="0"/>
                  </a:moveTo>
                  <a:lnTo>
                    <a:pt x="0" y="76199"/>
                  </a:lnTo>
                  <a:lnTo>
                    <a:pt x="18288000" y="76199"/>
                  </a:lnTo>
                  <a:lnTo>
                    <a:pt x="182880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F0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5567" y="3163823"/>
              <a:ext cx="103631" cy="10667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15567" y="4011167"/>
              <a:ext cx="103631" cy="10667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15567" y="4860037"/>
              <a:ext cx="103631" cy="10667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15567" y="6556247"/>
              <a:ext cx="103631" cy="10667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15567" y="8252461"/>
              <a:ext cx="103631" cy="106678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3499591" y="9800843"/>
              <a:ext cx="2761615" cy="321945"/>
            </a:xfrm>
            <a:custGeom>
              <a:avLst/>
              <a:gdLst/>
              <a:ahLst/>
              <a:cxnLst/>
              <a:rect l="l" t="t" r="r" b="b"/>
              <a:pathLst>
                <a:path w="2761615" h="321945">
                  <a:moveTo>
                    <a:pt x="2761488" y="0"/>
                  </a:moveTo>
                  <a:lnTo>
                    <a:pt x="0" y="0"/>
                  </a:lnTo>
                  <a:lnTo>
                    <a:pt x="0" y="321563"/>
                  </a:lnTo>
                  <a:lnTo>
                    <a:pt x="2761488" y="321563"/>
                  </a:lnTo>
                  <a:lnTo>
                    <a:pt x="2761488" y="0"/>
                  </a:lnTo>
                  <a:close/>
                </a:path>
              </a:pathLst>
            </a:custGeom>
            <a:solidFill>
              <a:srgbClr val="EAF0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076705" y="3899153"/>
              <a:ext cx="182880" cy="276225"/>
            </a:xfrm>
            <a:custGeom>
              <a:avLst/>
              <a:gdLst/>
              <a:ahLst/>
              <a:cxnLst/>
              <a:rect l="l" t="t" r="r" b="b"/>
              <a:pathLst>
                <a:path w="182880" h="276225">
                  <a:moveTo>
                    <a:pt x="182880" y="0"/>
                  </a:moveTo>
                  <a:lnTo>
                    <a:pt x="0" y="0"/>
                  </a:lnTo>
                  <a:lnTo>
                    <a:pt x="0" y="275844"/>
                  </a:lnTo>
                  <a:lnTo>
                    <a:pt x="182880" y="275844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5E82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076705" y="3899153"/>
              <a:ext cx="182880" cy="276225"/>
            </a:xfrm>
            <a:custGeom>
              <a:avLst/>
              <a:gdLst/>
              <a:ahLst/>
              <a:cxnLst/>
              <a:rect l="l" t="t" r="r" b="b"/>
              <a:pathLst>
                <a:path w="182880" h="276225">
                  <a:moveTo>
                    <a:pt x="0" y="275844"/>
                  </a:moveTo>
                  <a:lnTo>
                    <a:pt x="182880" y="275844"/>
                  </a:lnTo>
                  <a:lnTo>
                    <a:pt x="182880" y="0"/>
                  </a:lnTo>
                  <a:lnTo>
                    <a:pt x="0" y="0"/>
                  </a:lnTo>
                  <a:lnTo>
                    <a:pt x="0" y="275844"/>
                  </a:lnTo>
                  <a:close/>
                </a:path>
              </a:pathLst>
            </a:custGeom>
            <a:ln w="25400">
              <a:solidFill>
                <a:srgbClr val="5E82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079753" y="6445758"/>
              <a:ext cx="304800" cy="264160"/>
            </a:xfrm>
            <a:custGeom>
              <a:avLst/>
              <a:gdLst/>
              <a:ahLst/>
              <a:cxnLst/>
              <a:rect l="l" t="t" r="r" b="b"/>
              <a:pathLst>
                <a:path w="304800" h="264159">
                  <a:moveTo>
                    <a:pt x="304800" y="0"/>
                  </a:moveTo>
                  <a:lnTo>
                    <a:pt x="0" y="0"/>
                  </a:lnTo>
                  <a:lnTo>
                    <a:pt x="0" y="263651"/>
                  </a:lnTo>
                  <a:lnTo>
                    <a:pt x="304800" y="263651"/>
                  </a:lnTo>
                  <a:lnTo>
                    <a:pt x="304800" y="0"/>
                  </a:lnTo>
                  <a:close/>
                </a:path>
              </a:pathLst>
            </a:custGeom>
            <a:solidFill>
              <a:srgbClr val="5E82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079753" y="6445758"/>
              <a:ext cx="304800" cy="264160"/>
            </a:xfrm>
            <a:custGeom>
              <a:avLst/>
              <a:gdLst/>
              <a:ahLst/>
              <a:cxnLst/>
              <a:rect l="l" t="t" r="r" b="b"/>
              <a:pathLst>
                <a:path w="304800" h="264159">
                  <a:moveTo>
                    <a:pt x="0" y="263651"/>
                  </a:moveTo>
                  <a:lnTo>
                    <a:pt x="304800" y="263651"/>
                  </a:lnTo>
                  <a:lnTo>
                    <a:pt x="304800" y="0"/>
                  </a:lnTo>
                  <a:lnTo>
                    <a:pt x="0" y="0"/>
                  </a:lnTo>
                  <a:lnTo>
                    <a:pt x="0" y="263651"/>
                  </a:lnTo>
                  <a:close/>
                </a:path>
              </a:pathLst>
            </a:custGeom>
            <a:ln w="25400">
              <a:solidFill>
                <a:srgbClr val="5E82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075182" y="8172449"/>
              <a:ext cx="231775" cy="212090"/>
            </a:xfrm>
            <a:custGeom>
              <a:avLst/>
              <a:gdLst/>
              <a:ahLst/>
              <a:cxnLst/>
              <a:rect l="l" t="t" r="r" b="b"/>
              <a:pathLst>
                <a:path w="231775" h="212090">
                  <a:moveTo>
                    <a:pt x="231647" y="0"/>
                  </a:moveTo>
                  <a:lnTo>
                    <a:pt x="0" y="0"/>
                  </a:lnTo>
                  <a:lnTo>
                    <a:pt x="0" y="211836"/>
                  </a:lnTo>
                  <a:lnTo>
                    <a:pt x="231647" y="211836"/>
                  </a:lnTo>
                  <a:lnTo>
                    <a:pt x="231647" y="0"/>
                  </a:lnTo>
                  <a:close/>
                </a:path>
              </a:pathLst>
            </a:custGeom>
            <a:solidFill>
              <a:srgbClr val="5E82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075182" y="8172449"/>
              <a:ext cx="231775" cy="212090"/>
            </a:xfrm>
            <a:custGeom>
              <a:avLst/>
              <a:gdLst/>
              <a:ahLst/>
              <a:cxnLst/>
              <a:rect l="l" t="t" r="r" b="b"/>
              <a:pathLst>
                <a:path w="231775" h="212090">
                  <a:moveTo>
                    <a:pt x="0" y="211836"/>
                  </a:moveTo>
                  <a:lnTo>
                    <a:pt x="231647" y="211836"/>
                  </a:lnTo>
                  <a:lnTo>
                    <a:pt x="231647" y="0"/>
                  </a:lnTo>
                  <a:lnTo>
                    <a:pt x="0" y="0"/>
                  </a:lnTo>
                  <a:lnTo>
                    <a:pt x="0" y="211836"/>
                  </a:lnTo>
                  <a:close/>
                </a:path>
              </a:pathLst>
            </a:custGeom>
            <a:ln w="25399">
              <a:solidFill>
                <a:srgbClr val="5E82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098041" y="4755641"/>
              <a:ext cx="170815" cy="238125"/>
            </a:xfrm>
            <a:custGeom>
              <a:avLst/>
              <a:gdLst/>
              <a:ahLst/>
              <a:cxnLst/>
              <a:rect l="l" t="t" r="r" b="b"/>
              <a:pathLst>
                <a:path w="170815" h="238125">
                  <a:moveTo>
                    <a:pt x="170687" y="0"/>
                  </a:moveTo>
                  <a:lnTo>
                    <a:pt x="0" y="0"/>
                  </a:lnTo>
                  <a:lnTo>
                    <a:pt x="0" y="237743"/>
                  </a:lnTo>
                  <a:lnTo>
                    <a:pt x="170687" y="237743"/>
                  </a:lnTo>
                  <a:lnTo>
                    <a:pt x="170687" y="0"/>
                  </a:lnTo>
                  <a:close/>
                </a:path>
              </a:pathLst>
            </a:custGeom>
            <a:solidFill>
              <a:srgbClr val="5E82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098041" y="4755641"/>
              <a:ext cx="170815" cy="238125"/>
            </a:xfrm>
            <a:custGeom>
              <a:avLst/>
              <a:gdLst/>
              <a:ahLst/>
              <a:cxnLst/>
              <a:rect l="l" t="t" r="r" b="b"/>
              <a:pathLst>
                <a:path w="170815" h="238125">
                  <a:moveTo>
                    <a:pt x="0" y="237743"/>
                  </a:moveTo>
                  <a:lnTo>
                    <a:pt x="170687" y="237743"/>
                  </a:lnTo>
                  <a:lnTo>
                    <a:pt x="170687" y="0"/>
                  </a:lnTo>
                  <a:lnTo>
                    <a:pt x="0" y="0"/>
                  </a:lnTo>
                  <a:lnTo>
                    <a:pt x="0" y="237743"/>
                  </a:lnTo>
                  <a:close/>
                </a:path>
              </a:pathLst>
            </a:custGeom>
            <a:ln w="25400">
              <a:solidFill>
                <a:srgbClr val="5E82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076705" y="3022854"/>
              <a:ext cx="253365" cy="381000"/>
            </a:xfrm>
            <a:custGeom>
              <a:avLst/>
              <a:gdLst/>
              <a:ahLst/>
              <a:cxnLst/>
              <a:rect l="l" t="t" r="r" b="b"/>
              <a:pathLst>
                <a:path w="253365" h="381000">
                  <a:moveTo>
                    <a:pt x="252984" y="0"/>
                  </a:moveTo>
                  <a:lnTo>
                    <a:pt x="0" y="0"/>
                  </a:lnTo>
                  <a:lnTo>
                    <a:pt x="0" y="381000"/>
                  </a:lnTo>
                  <a:lnTo>
                    <a:pt x="252984" y="381000"/>
                  </a:lnTo>
                  <a:lnTo>
                    <a:pt x="252984" y="0"/>
                  </a:lnTo>
                  <a:close/>
                </a:path>
              </a:pathLst>
            </a:custGeom>
            <a:solidFill>
              <a:srgbClr val="5E82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076705" y="3022854"/>
              <a:ext cx="253365" cy="381000"/>
            </a:xfrm>
            <a:custGeom>
              <a:avLst/>
              <a:gdLst/>
              <a:ahLst/>
              <a:cxnLst/>
              <a:rect l="l" t="t" r="r" b="b"/>
              <a:pathLst>
                <a:path w="253365" h="381000">
                  <a:moveTo>
                    <a:pt x="0" y="381000"/>
                  </a:moveTo>
                  <a:lnTo>
                    <a:pt x="252984" y="381000"/>
                  </a:lnTo>
                  <a:lnTo>
                    <a:pt x="252984" y="0"/>
                  </a:lnTo>
                  <a:lnTo>
                    <a:pt x="0" y="0"/>
                  </a:lnTo>
                  <a:lnTo>
                    <a:pt x="0" y="381000"/>
                  </a:lnTo>
                  <a:close/>
                </a:path>
              </a:pathLst>
            </a:custGeom>
            <a:ln w="25400">
              <a:solidFill>
                <a:srgbClr val="5E82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811530" y="1439417"/>
              <a:ext cx="457200" cy="381000"/>
            </a:xfrm>
            <a:custGeom>
              <a:avLst/>
              <a:gdLst/>
              <a:ahLst/>
              <a:cxnLst/>
              <a:rect l="l" t="t" r="r" b="b"/>
              <a:pathLst>
                <a:path w="457200" h="381000">
                  <a:moveTo>
                    <a:pt x="266700" y="0"/>
                  </a:moveTo>
                  <a:lnTo>
                    <a:pt x="266700" y="95250"/>
                  </a:lnTo>
                  <a:lnTo>
                    <a:pt x="0" y="95250"/>
                  </a:lnTo>
                  <a:lnTo>
                    <a:pt x="0" y="285750"/>
                  </a:lnTo>
                  <a:lnTo>
                    <a:pt x="266700" y="285750"/>
                  </a:lnTo>
                  <a:lnTo>
                    <a:pt x="266700" y="381000"/>
                  </a:lnTo>
                  <a:lnTo>
                    <a:pt x="457200" y="190500"/>
                  </a:lnTo>
                  <a:lnTo>
                    <a:pt x="266700" y="0"/>
                  </a:lnTo>
                  <a:close/>
                </a:path>
              </a:pathLst>
            </a:custGeom>
            <a:solidFill>
              <a:srgbClr val="C2D4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811530" y="1439417"/>
              <a:ext cx="457200" cy="381000"/>
            </a:xfrm>
            <a:custGeom>
              <a:avLst/>
              <a:gdLst/>
              <a:ahLst/>
              <a:cxnLst/>
              <a:rect l="l" t="t" r="r" b="b"/>
              <a:pathLst>
                <a:path w="457200" h="381000">
                  <a:moveTo>
                    <a:pt x="0" y="95250"/>
                  </a:moveTo>
                  <a:lnTo>
                    <a:pt x="266700" y="95250"/>
                  </a:lnTo>
                  <a:lnTo>
                    <a:pt x="266700" y="0"/>
                  </a:lnTo>
                  <a:lnTo>
                    <a:pt x="457200" y="190500"/>
                  </a:lnTo>
                  <a:lnTo>
                    <a:pt x="266700" y="381000"/>
                  </a:lnTo>
                  <a:lnTo>
                    <a:pt x="266700" y="285750"/>
                  </a:lnTo>
                  <a:lnTo>
                    <a:pt x="0" y="285750"/>
                  </a:lnTo>
                  <a:lnTo>
                    <a:pt x="0" y="95250"/>
                  </a:lnTo>
                  <a:close/>
                </a:path>
              </a:pathLst>
            </a:custGeom>
            <a:ln w="25400">
              <a:solidFill>
                <a:srgbClr val="EAF0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10945" y="5958459"/>
              <a:ext cx="548640" cy="542543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73935" y="1112519"/>
              <a:ext cx="8228075" cy="64007"/>
            </a:xfrm>
            <a:prstGeom prst="rect">
              <a:avLst/>
            </a:prstGeom>
          </p:spPr>
        </p:pic>
      </p:grpSp>
      <p:sp>
        <p:nvSpPr>
          <p:cNvPr id="28" name="object 28"/>
          <p:cNvSpPr txBox="1">
            <a:spLocks noGrp="1"/>
          </p:cNvSpPr>
          <p:nvPr>
            <p:ph type="title"/>
          </p:nvPr>
        </p:nvSpPr>
        <p:spPr>
          <a:xfrm>
            <a:off x="1887982" y="57403"/>
            <a:ext cx="7590155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3200" spc="114" dirty="0">
                <a:solidFill>
                  <a:srgbClr val="C2D49B"/>
                </a:solidFill>
              </a:rPr>
              <a:t>DURATA</a:t>
            </a:r>
            <a:r>
              <a:rPr sz="3200" spc="-120" dirty="0">
                <a:solidFill>
                  <a:srgbClr val="C2D49B"/>
                </a:solidFill>
              </a:rPr>
              <a:t> </a:t>
            </a:r>
            <a:r>
              <a:rPr sz="3200" spc="140" dirty="0">
                <a:solidFill>
                  <a:srgbClr val="C2D49B"/>
                </a:solidFill>
              </a:rPr>
              <a:t>E</a:t>
            </a:r>
            <a:r>
              <a:rPr sz="3200" spc="-90" dirty="0">
                <a:solidFill>
                  <a:srgbClr val="C2D49B"/>
                </a:solidFill>
              </a:rPr>
              <a:t> </a:t>
            </a:r>
            <a:r>
              <a:rPr sz="3200" spc="50" dirty="0">
                <a:solidFill>
                  <a:srgbClr val="C2D49B"/>
                </a:solidFill>
              </a:rPr>
              <a:t>TIPOLOGIA</a:t>
            </a:r>
            <a:r>
              <a:rPr sz="3200" spc="-120" dirty="0">
                <a:solidFill>
                  <a:srgbClr val="C2D49B"/>
                </a:solidFill>
              </a:rPr>
              <a:t> </a:t>
            </a:r>
            <a:r>
              <a:rPr sz="3200" spc="145" dirty="0">
                <a:solidFill>
                  <a:srgbClr val="C2D49B"/>
                </a:solidFill>
              </a:rPr>
              <a:t>DELLA</a:t>
            </a:r>
            <a:r>
              <a:rPr sz="3200" spc="-130" dirty="0">
                <a:solidFill>
                  <a:srgbClr val="C2D49B"/>
                </a:solidFill>
              </a:rPr>
              <a:t> </a:t>
            </a:r>
            <a:r>
              <a:rPr sz="3200" spc="-10" dirty="0">
                <a:solidFill>
                  <a:srgbClr val="C2D49B"/>
                </a:solidFill>
              </a:rPr>
              <a:t>MOBILITÀ</a:t>
            </a:r>
            <a:endParaRPr sz="3200"/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3200" spc="50" dirty="0">
                <a:solidFill>
                  <a:srgbClr val="DBEDF4"/>
                </a:solidFill>
              </a:rPr>
              <a:t>DURATION</a:t>
            </a:r>
            <a:r>
              <a:rPr sz="3200" spc="-125" dirty="0">
                <a:solidFill>
                  <a:srgbClr val="DBEDF4"/>
                </a:solidFill>
              </a:rPr>
              <a:t> </a:t>
            </a:r>
            <a:r>
              <a:rPr sz="3200" spc="120" dirty="0">
                <a:solidFill>
                  <a:srgbClr val="DBEDF4"/>
                </a:solidFill>
              </a:rPr>
              <a:t>AND</a:t>
            </a:r>
            <a:r>
              <a:rPr sz="3200" spc="-110" dirty="0">
                <a:solidFill>
                  <a:srgbClr val="DBEDF4"/>
                </a:solidFill>
              </a:rPr>
              <a:t> </a:t>
            </a:r>
            <a:r>
              <a:rPr sz="3200" spc="160" dirty="0">
                <a:solidFill>
                  <a:srgbClr val="DBEDF4"/>
                </a:solidFill>
              </a:rPr>
              <a:t>TYPE</a:t>
            </a:r>
            <a:r>
              <a:rPr sz="3200" spc="-95" dirty="0">
                <a:solidFill>
                  <a:srgbClr val="DBEDF4"/>
                </a:solidFill>
              </a:rPr>
              <a:t> </a:t>
            </a:r>
            <a:r>
              <a:rPr sz="3200" spc="155" dirty="0">
                <a:solidFill>
                  <a:srgbClr val="DBEDF4"/>
                </a:solidFill>
              </a:rPr>
              <a:t>OF</a:t>
            </a:r>
            <a:r>
              <a:rPr sz="3200" spc="-105" dirty="0">
                <a:solidFill>
                  <a:srgbClr val="DBEDF4"/>
                </a:solidFill>
              </a:rPr>
              <a:t> </a:t>
            </a:r>
            <a:r>
              <a:rPr sz="3200" spc="40" dirty="0">
                <a:solidFill>
                  <a:srgbClr val="DBEDF4"/>
                </a:solidFill>
              </a:rPr>
              <a:t>MOBILITY</a:t>
            </a:r>
            <a:endParaRPr sz="3200"/>
          </a:p>
        </p:txBody>
      </p:sp>
      <p:sp>
        <p:nvSpPr>
          <p:cNvPr id="30" name="object 30"/>
          <p:cNvSpPr txBox="1"/>
          <p:nvPr/>
        </p:nvSpPr>
        <p:spPr>
          <a:xfrm>
            <a:off x="13499972" y="9789797"/>
            <a:ext cx="2687320" cy="34671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2000" dirty="0">
                <a:latin typeface="Tahoma"/>
                <a:cs typeface="Tahoma"/>
              </a:rPr>
              <a:t>Universitè</a:t>
            </a:r>
            <a:r>
              <a:rPr sz="2000" spc="-50" dirty="0">
                <a:latin typeface="Tahoma"/>
                <a:cs typeface="Tahoma"/>
              </a:rPr>
              <a:t> </a:t>
            </a:r>
            <a:r>
              <a:rPr sz="2000" spc="50" dirty="0">
                <a:latin typeface="Tahoma"/>
                <a:cs typeface="Tahoma"/>
              </a:rPr>
              <a:t>de</a:t>
            </a:r>
            <a:r>
              <a:rPr sz="2000" spc="5" dirty="0">
                <a:latin typeface="Tahoma"/>
                <a:cs typeface="Tahoma"/>
              </a:rPr>
              <a:t> </a:t>
            </a:r>
            <a:r>
              <a:rPr sz="2000" spc="-10" dirty="0">
                <a:latin typeface="Tahoma"/>
                <a:cs typeface="Tahoma"/>
              </a:rPr>
              <a:t>Bordeaux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420367" y="1363167"/>
            <a:ext cx="9247633" cy="765658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69900" marR="869315" indent="-457200">
              <a:lnSpc>
                <a:spcPct val="100000"/>
              </a:lnSpc>
              <a:spcBef>
                <a:spcPts val="105"/>
              </a:spcBef>
              <a:buClr>
                <a:srgbClr val="EAF0DD"/>
              </a:buClr>
              <a:buFont typeface="Wingdings"/>
              <a:buChar char=""/>
              <a:tabLst>
                <a:tab pos="469900" algn="l"/>
              </a:tabLst>
            </a:pPr>
            <a:r>
              <a:rPr sz="3200" dirty="0">
                <a:solidFill>
                  <a:srgbClr val="F5F5EB"/>
                </a:solidFill>
                <a:latin typeface="Tahoma"/>
                <a:cs typeface="Tahoma"/>
              </a:rPr>
              <a:t>Il</a:t>
            </a:r>
            <a:r>
              <a:rPr sz="3200" spc="-25" dirty="0">
                <a:solidFill>
                  <a:srgbClr val="F5F5EB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F5F5EB"/>
                </a:solidFill>
                <a:latin typeface="Tahoma"/>
                <a:cs typeface="Tahoma"/>
              </a:rPr>
              <a:t>periodo</a:t>
            </a:r>
            <a:r>
              <a:rPr sz="3200" spc="-45" dirty="0">
                <a:solidFill>
                  <a:srgbClr val="F5F5EB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F5F5EB"/>
                </a:solidFill>
                <a:latin typeface="Tahoma"/>
                <a:cs typeface="Tahoma"/>
              </a:rPr>
              <a:t>di</a:t>
            </a:r>
            <a:r>
              <a:rPr sz="3200" spc="-25" dirty="0">
                <a:solidFill>
                  <a:srgbClr val="F5F5EB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F5F5EB"/>
                </a:solidFill>
                <a:latin typeface="Tahoma"/>
                <a:cs typeface="Tahoma"/>
              </a:rPr>
              <a:t>mobilità</a:t>
            </a:r>
            <a:r>
              <a:rPr sz="3200" spc="-25" dirty="0">
                <a:solidFill>
                  <a:srgbClr val="F5F5EB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F5F5EB"/>
                </a:solidFill>
                <a:latin typeface="Tahoma"/>
                <a:cs typeface="Tahoma"/>
              </a:rPr>
              <a:t>potrà</a:t>
            </a:r>
            <a:r>
              <a:rPr sz="3200" spc="-35" dirty="0">
                <a:solidFill>
                  <a:srgbClr val="F5F5EB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F5F5EB"/>
                </a:solidFill>
                <a:latin typeface="Tahoma"/>
                <a:cs typeface="Tahoma"/>
              </a:rPr>
              <a:t>svolgersi</a:t>
            </a:r>
            <a:r>
              <a:rPr sz="3200" spc="-45" dirty="0">
                <a:solidFill>
                  <a:srgbClr val="F5F5EB"/>
                </a:solidFill>
                <a:latin typeface="Tahoma"/>
                <a:cs typeface="Tahoma"/>
              </a:rPr>
              <a:t> </a:t>
            </a:r>
            <a:r>
              <a:rPr sz="3200" b="1" dirty="0">
                <a:solidFill>
                  <a:srgbClr val="FFFF00"/>
                </a:solidFill>
                <a:latin typeface="Tahoma"/>
                <a:cs typeface="Tahoma"/>
              </a:rPr>
              <a:t>dal</a:t>
            </a:r>
            <a:r>
              <a:rPr sz="3200" b="1" spc="-50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3200" b="1" spc="-25" dirty="0">
                <a:solidFill>
                  <a:srgbClr val="FFFF00"/>
                </a:solidFill>
                <a:latin typeface="Tahoma"/>
                <a:cs typeface="Tahoma"/>
              </a:rPr>
              <a:t>15 </a:t>
            </a:r>
            <a:r>
              <a:rPr sz="3200" b="1" dirty="0" err="1">
                <a:solidFill>
                  <a:srgbClr val="FFFF00"/>
                </a:solidFill>
                <a:latin typeface="Tahoma"/>
                <a:cs typeface="Tahoma"/>
              </a:rPr>
              <a:t>luglio</a:t>
            </a:r>
            <a:r>
              <a:rPr sz="3200" b="1" spc="-45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3200" b="1" dirty="0">
                <a:solidFill>
                  <a:srgbClr val="FFFF00"/>
                </a:solidFill>
                <a:latin typeface="Tahoma"/>
                <a:cs typeface="Tahoma"/>
              </a:rPr>
              <a:t>202</a:t>
            </a:r>
            <a:r>
              <a:rPr lang="it-IT" sz="3200" b="1" dirty="0">
                <a:solidFill>
                  <a:srgbClr val="FFFF00"/>
                </a:solidFill>
                <a:latin typeface="Tahoma"/>
                <a:cs typeface="Tahoma"/>
              </a:rPr>
              <a:t>5</a:t>
            </a:r>
            <a:r>
              <a:rPr sz="3200" b="1" spc="-25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3200" b="1" dirty="0">
                <a:solidFill>
                  <a:srgbClr val="FFFF00"/>
                </a:solidFill>
                <a:latin typeface="Tahoma"/>
                <a:cs typeface="Tahoma"/>
              </a:rPr>
              <a:t>al</a:t>
            </a:r>
            <a:r>
              <a:rPr sz="3200" b="1" spc="-5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3200" b="1" dirty="0">
                <a:solidFill>
                  <a:srgbClr val="FFFF00"/>
                </a:solidFill>
                <a:latin typeface="Tahoma"/>
                <a:cs typeface="Tahoma"/>
              </a:rPr>
              <a:t>30</a:t>
            </a:r>
            <a:r>
              <a:rPr sz="3200" b="1" spc="-5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3200" b="1" dirty="0" err="1">
                <a:solidFill>
                  <a:srgbClr val="FFFF00"/>
                </a:solidFill>
                <a:latin typeface="Tahoma"/>
                <a:cs typeface="Tahoma"/>
              </a:rPr>
              <a:t>settembre</a:t>
            </a:r>
            <a:r>
              <a:rPr sz="3200" b="1" spc="-20" dirty="0">
                <a:solidFill>
                  <a:srgbClr val="FFFF00"/>
                </a:solidFill>
                <a:latin typeface="Tahoma"/>
                <a:cs typeface="Tahoma"/>
              </a:rPr>
              <a:t> 202</a:t>
            </a:r>
            <a:r>
              <a:rPr lang="it-IT" sz="3200" b="1" spc="-20" dirty="0">
                <a:solidFill>
                  <a:srgbClr val="FFFF00"/>
                </a:solidFill>
                <a:latin typeface="Tahoma"/>
                <a:cs typeface="Tahoma"/>
              </a:rPr>
              <a:t>6</a:t>
            </a:r>
            <a:endParaRPr sz="3200" dirty="0">
              <a:solidFill>
                <a:srgbClr val="FFFF00"/>
              </a:solidFill>
              <a:latin typeface="Tahoma"/>
              <a:cs typeface="Tahoma"/>
            </a:endParaRPr>
          </a:p>
          <a:p>
            <a:pPr marL="469900" marR="1089025" indent="-457200">
              <a:lnSpc>
                <a:spcPct val="100000"/>
              </a:lnSpc>
              <a:spcBef>
                <a:spcPts val="1260"/>
              </a:spcBef>
              <a:buClr>
                <a:srgbClr val="EAF0DD"/>
              </a:buClr>
              <a:buFont typeface="Wingdings"/>
              <a:buChar char=""/>
              <a:tabLst>
                <a:tab pos="469900" algn="l"/>
              </a:tabLst>
            </a:pPr>
            <a:r>
              <a:rPr sz="3200" dirty="0">
                <a:solidFill>
                  <a:srgbClr val="F5F5EB"/>
                </a:solidFill>
                <a:latin typeface="Tahoma"/>
                <a:cs typeface="Tahoma"/>
              </a:rPr>
              <a:t>La</a:t>
            </a:r>
            <a:r>
              <a:rPr sz="3200" spc="-55" dirty="0">
                <a:solidFill>
                  <a:srgbClr val="F5F5EB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F5F5EB"/>
                </a:solidFill>
                <a:latin typeface="Tahoma"/>
                <a:cs typeface="Tahoma"/>
              </a:rPr>
              <a:t>durata</a:t>
            </a:r>
            <a:r>
              <a:rPr sz="3200" spc="-45" dirty="0">
                <a:solidFill>
                  <a:srgbClr val="F5F5EB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F5F5EB"/>
                </a:solidFill>
                <a:latin typeface="Tahoma"/>
                <a:cs typeface="Tahoma"/>
              </a:rPr>
              <a:t>complessiva</a:t>
            </a:r>
            <a:r>
              <a:rPr sz="3200" spc="-30" dirty="0">
                <a:solidFill>
                  <a:srgbClr val="F5F5EB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F5F5EB"/>
                </a:solidFill>
                <a:latin typeface="Tahoma"/>
                <a:cs typeface="Tahoma"/>
              </a:rPr>
              <a:t>della</a:t>
            </a:r>
            <a:r>
              <a:rPr sz="3200" spc="-35" dirty="0">
                <a:solidFill>
                  <a:srgbClr val="F5F5EB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F5F5EB"/>
                </a:solidFill>
                <a:latin typeface="Tahoma"/>
                <a:cs typeface="Tahoma"/>
              </a:rPr>
              <a:t>mobilità</a:t>
            </a:r>
            <a:r>
              <a:rPr sz="3200" spc="-25" dirty="0">
                <a:solidFill>
                  <a:srgbClr val="F5F5EB"/>
                </a:solidFill>
                <a:latin typeface="Tahoma"/>
                <a:cs typeface="Tahoma"/>
              </a:rPr>
              <a:t> </a:t>
            </a:r>
            <a:r>
              <a:rPr sz="3200" spc="-10" dirty="0">
                <a:solidFill>
                  <a:srgbClr val="F5F5EB"/>
                </a:solidFill>
                <a:latin typeface="Tahoma"/>
                <a:cs typeface="Tahoma"/>
              </a:rPr>
              <a:t>dovrà </a:t>
            </a:r>
            <a:r>
              <a:rPr sz="3200" dirty="0">
                <a:solidFill>
                  <a:srgbClr val="F5F5EB"/>
                </a:solidFill>
                <a:latin typeface="Tahoma"/>
                <a:cs typeface="Tahoma"/>
              </a:rPr>
              <a:t>essere</a:t>
            </a:r>
            <a:r>
              <a:rPr sz="3200" spc="-20" dirty="0">
                <a:solidFill>
                  <a:srgbClr val="F5F5EB"/>
                </a:solidFill>
                <a:latin typeface="Tahoma"/>
                <a:cs typeface="Tahoma"/>
              </a:rPr>
              <a:t> </a:t>
            </a:r>
            <a:r>
              <a:rPr sz="3200" b="1" dirty="0">
                <a:solidFill>
                  <a:srgbClr val="F5F5EB"/>
                </a:solidFill>
                <a:latin typeface="Tahoma"/>
                <a:cs typeface="Tahoma"/>
              </a:rPr>
              <a:t>continuativa</a:t>
            </a:r>
            <a:r>
              <a:rPr sz="3200" b="1" spc="25" dirty="0">
                <a:solidFill>
                  <a:srgbClr val="F5F5EB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F5F5EB"/>
                </a:solidFill>
                <a:latin typeface="Tahoma"/>
                <a:cs typeface="Tahoma"/>
              </a:rPr>
              <a:t>(no</a:t>
            </a:r>
            <a:r>
              <a:rPr sz="3200" spc="-35" dirty="0">
                <a:solidFill>
                  <a:srgbClr val="F5F5EB"/>
                </a:solidFill>
                <a:latin typeface="Tahoma"/>
                <a:cs typeface="Tahoma"/>
              </a:rPr>
              <a:t> </a:t>
            </a:r>
            <a:r>
              <a:rPr sz="3200" spc="-10" dirty="0">
                <a:solidFill>
                  <a:srgbClr val="F5F5EB"/>
                </a:solidFill>
                <a:latin typeface="Tahoma"/>
                <a:cs typeface="Tahoma"/>
              </a:rPr>
              <a:t>frammentazioni)</a:t>
            </a:r>
            <a:endParaRPr sz="3200" dirty="0">
              <a:latin typeface="Tahoma"/>
              <a:cs typeface="Tahoma"/>
            </a:endParaRPr>
          </a:p>
          <a:p>
            <a:pPr marL="469900" marR="5080" indent="-457200">
              <a:lnSpc>
                <a:spcPct val="100000"/>
              </a:lnSpc>
              <a:spcBef>
                <a:spcPts val="1265"/>
              </a:spcBef>
              <a:buClr>
                <a:srgbClr val="EAF0DD"/>
              </a:buClr>
              <a:buFont typeface="Wingdings"/>
              <a:buChar char=""/>
              <a:tabLst>
                <a:tab pos="469900" algn="l"/>
              </a:tabLst>
            </a:pPr>
            <a:r>
              <a:rPr sz="3200" dirty="0">
                <a:solidFill>
                  <a:srgbClr val="F5F5EB"/>
                </a:solidFill>
                <a:latin typeface="Tahoma"/>
                <a:cs typeface="Tahoma"/>
              </a:rPr>
              <a:t>La</a:t>
            </a:r>
            <a:r>
              <a:rPr sz="3200" spc="-90" dirty="0">
                <a:solidFill>
                  <a:srgbClr val="F5F5EB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F5F5EB"/>
                </a:solidFill>
                <a:latin typeface="Tahoma"/>
                <a:cs typeface="Tahoma"/>
              </a:rPr>
              <a:t>mobilità</a:t>
            </a:r>
            <a:r>
              <a:rPr sz="3200" spc="-65" dirty="0">
                <a:solidFill>
                  <a:srgbClr val="F5F5EB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F5F5EB"/>
                </a:solidFill>
                <a:latin typeface="Tahoma"/>
                <a:cs typeface="Tahoma"/>
              </a:rPr>
              <a:t>per</a:t>
            </a:r>
            <a:r>
              <a:rPr sz="3200" spc="-75" dirty="0">
                <a:solidFill>
                  <a:srgbClr val="F5F5EB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F5F5EB"/>
                </a:solidFill>
                <a:latin typeface="Tahoma"/>
                <a:cs typeface="Tahoma"/>
              </a:rPr>
              <a:t>traineeship</a:t>
            </a:r>
            <a:r>
              <a:rPr sz="3200" spc="-65" dirty="0">
                <a:solidFill>
                  <a:srgbClr val="F5F5EB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F5F5EB"/>
                </a:solidFill>
                <a:latin typeface="Tahoma"/>
                <a:cs typeface="Tahoma"/>
              </a:rPr>
              <a:t>(interno</a:t>
            </a:r>
            <a:r>
              <a:rPr sz="3200" spc="-65" dirty="0">
                <a:solidFill>
                  <a:srgbClr val="F5F5EB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F5F5EB"/>
                </a:solidFill>
                <a:latin typeface="Tahoma"/>
                <a:cs typeface="Tahoma"/>
              </a:rPr>
              <a:t>al</a:t>
            </a:r>
            <a:r>
              <a:rPr sz="3200" spc="-60" dirty="0">
                <a:solidFill>
                  <a:srgbClr val="F5F5EB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F5F5EB"/>
                </a:solidFill>
                <a:latin typeface="Tahoma"/>
                <a:cs typeface="Tahoma"/>
              </a:rPr>
              <a:t>CdS)</a:t>
            </a:r>
            <a:r>
              <a:rPr sz="3200" spc="-75" dirty="0">
                <a:solidFill>
                  <a:srgbClr val="F5F5EB"/>
                </a:solidFill>
                <a:latin typeface="Tahoma"/>
                <a:cs typeface="Tahoma"/>
              </a:rPr>
              <a:t> </a:t>
            </a:r>
            <a:r>
              <a:rPr sz="3200" spc="-20" dirty="0">
                <a:solidFill>
                  <a:srgbClr val="F5F5EB"/>
                </a:solidFill>
                <a:latin typeface="Tahoma"/>
                <a:cs typeface="Tahoma"/>
              </a:rPr>
              <a:t>deve </a:t>
            </a:r>
            <a:r>
              <a:rPr sz="3200" dirty="0">
                <a:solidFill>
                  <a:srgbClr val="F5F5EB"/>
                </a:solidFill>
                <a:latin typeface="Tahoma"/>
                <a:cs typeface="Tahoma"/>
              </a:rPr>
              <a:t>conseguire</a:t>
            </a:r>
            <a:r>
              <a:rPr sz="3200" spc="-30" dirty="0">
                <a:solidFill>
                  <a:srgbClr val="F5F5EB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F5F5EB"/>
                </a:solidFill>
                <a:latin typeface="Tahoma"/>
                <a:cs typeface="Tahoma"/>
              </a:rPr>
              <a:t>un</a:t>
            </a:r>
            <a:r>
              <a:rPr sz="3200" spc="-5" dirty="0">
                <a:solidFill>
                  <a:srgbClr val="F5F5EB"/>
                </a:solidFill>
                <a:latin typeface="Tahoma"/>
                <a:cs typeface="Tahoma"/>
              </a:rPr>
              <a:t> </a:t>
            </a:r>
            <a:r>
              <a:rPr sz="3200" b="1" dirty="0">
                <a:solidFill>
                  <a:srgbClr val="FFFF00"/>
                </a:solidFill>
                <a:latin typeface="Tahoma"/>
                <a:cs typeface="Tahoma"/>
              </a:rPr>
              <a:t>minimo</a:t>
            </a:r>
            <a:r>
              <a:rPr sz="3200" b="1" spc="-50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3200" b="1" dirty="0">
                <a:solidFill>
                  <a:srgbClr val="FFFF00"/>
                </a:solidFill>
                <a:latin typeface="Tahoma"/>
                <a:cs typeface="Tahoma"/>
              </a:rPr>
              <a:t>di</a:t>
            </a:r>
            <a:r>
              <a:rPr sz="3200" b="1" spc="-25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3200" b="1" dirty="0">
                <a:solidFill>
                  <a:srgbClr val="FFFF00"/>
                </a:solidFill>
                <a:latin typeface="Tahoma"/>
                <a:cs typeface="Tahoma"/>
              </a:rPr>
              <a:t>3</a:t>
            </a:r>
            <a:r>
              <a:rPr sz="3200" b="1" spc="-15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3200" b="1" spc="-10" dirty="0">
                <a:solidFill>
                  <a:srgbClr val="FFFF00"/>
                </a:solidFill>
                <a:latin typeface="Tahoma"/>
                <a:cs typeface="Tahoma"/>
              </a:rPr>
              <a:t>CFU/ECTS</a:t>
            </a:r>
            <a:endParaRPr sz="3200" dirty="0">
              <a:solidFill>
                <a:srgbClr val="FFFF00"/>
              </a:solidFill>
              <a:latin typeface="Tahoma"/>
              <a:cs typeface="Tahoma"/>
            </a:endParaRPr>
          </a:p>
          <a:p>
            <a:pPr marL="469900" marR="494030" indent="-457200" algn="just">
              <a:lnSpc>
                <a:spcPct val="100000"/>
              </a:lnSpc>
              <a:spcBef>
                <a:spcPts val="3609"/>
              </a:spcBef>
              <a:buSzPct val="106666"/>
              <a:buFont typeface="Wingdings"/>
              <a:buChar char=""/>
              <a:tabLst>
                <a:tab pos="469900" algn="l"/>
              </a:tabLst>
            </a:pPr>
            <a:endParaRPr lang="en-US" sz="2400" dirty="0">
              <a:solidFill>
                <a:srgbClr val="DBEDF4"/>
              </a:solidFill>
              <a:latin typeface="Tahoma"/>
              <a:cs typeface="Tahoma"/>
            </a:endParaRPr>
          </a:p>
          <a:p>
            <a:pPr marL="469900" marR="494030" indent="-457200" algn="just">
              <a:lnSpc>
                <a:spcPct val="100000"/>
              </a:lnSpc>
              <a:spcBef>
                <a:spcPts val="3609"/>
              </a:spcBef>
              <a:buSzPct val="106666"/>
              <a:buFont typeface="Wingdings"/>
              <a:buChar char=""/>
              <a:tabLst>
                <a:tab pos="469900" algn="l"/>
              </a:tabLst>
            </a:pPr>
            <a:r>
              <a:rPr lang="en-US" sz="2400" dirty="0">
                <a:solidFill>
                  <a:srgbClr val="DBEDF4"/>
                </a:solidFill>
                <a:latin typeface="Tahoma"/>
                <a:cs typeface="Tahoma"/>
              </a:rPr>
              <a:t>The</a:t>
            </a:r>
            <a:r>
              <a:rPr lang="en-US" sz="2400" spc="-4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lang="en-US" sz="2400" dirty="0">
                <a:solidFill>
                  <a:srgbClr val="DBEDF4"/>
                </a:solidFill>
                <a:latin typeface="Tahoma"/>
                <a:cs typeface="Tahoma"/>
              </a:rPr>
              <a:t>mobility</a:t>
            </a:r>
            <a:r>
              <a:rPr lang="en-US" sz="2400" spc="-2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lang="en-US" sz="2400" dirty="0">
                <a:solidFill>
                  <a:srgbClr val="DBEDF4"/>
                </a:solidFill>
                <a:latin typeface="Tahoma"/>
                <a:cs typeface="Tahoma"/>
              </a:rPr>
              <a:t>period</a:t>
            </a:r>
            <a:r>
              <a:rPr lang="en-US" sz="2400" spc="-5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lang="en-US" sz="2400" dirty="0">
                <a:solidFill>
                  <a:srgbClr val="DBEDF4"/>
                </a:solidFill>
                <a:latin typeface="Tahoma"/>
                <a:cs typeface="Tahoma"/>
              </a:rPr>
              <a:t>can</a:t>
            </a:r>
            <a:r>
              <a:rPr lang="en-US" sz="2400" spc="-3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lang="en-US" sz="2400" dirty="0">
                <a:solidFill>
                  <a:srgbClr val="DBEDF4"/>
                </a:solidFill>
                <a:latin typeface="Tahoma"/>
                <a:cs typeface="Tahoma"/>
              </a:rPr>
              <a:t>take</a:t>
            </a:r>
            <a:r>
              <a:rPr lang="en-US" sz="2400" spc="-5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lang="en-US" sz="2400" dirty="0">
                <a:solidFill>
                  <a:srgbClr val="DBEDF4"/>
                </a:solidFill>
                <a:latin typeface="Tahoma"/>
                <a:cs typeface="Tahoma"/>
              </a:rPr>
              <a:t>place</a:t>
            </a:r>
            <a:r>
              <a:rPr lang="en-US" sz="2400" spc="-3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lang="en-US" sz="2400" dirty="0">
                <a:solidFill>
                  <a:srgbClr val="DBEDF4"/>
                </a:solidFill>
                <a:latin typeface="Tahoma"/>
                <a:cs typeface="Tahoma"/>
              </a:rPr>
              <a:t>starting</a:t>
            </a:r>
            <a:r>
              <a:rPr lang="en-US" sz="2400" spc="-6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lang="en-US" sz="2400" b="1" spc="-20" dirty="0">
                <a:solidFill>
                  <a:schemeClr val="accent5">
                    <a:lumMod val="40000"/>
                    <a:lumOff val="60000"/>
                  </a:schemeClr>
                </a:solidFill>
                <a:latin typeface="Tahoma"/>
                <a:cs typeface="Tahoma"/>
              </a:rPr>
              <a:t>from </a:t>
            </a:r>
            <a:r>
              <a:rPr lang="en-US" sz="24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ahoma"/>
                <a:cs typeface="Tahoma"/>
              </a:rPr>
              <a:t>July</a:t>
            </a:r>
            <a:r>
              <a:rPr lang="en-US" sz="2400" b="1" spc="-80" dirty="0">
                <a:solidFill>
                  <a:schemeClr val="accent5">
                    <a:lumMod val="40000"/>
                    <a:lumOff val="60000"/>
                  </a:schemeClr>
                </a:solidFill>
                <a:latin typeface="Tahoma"/>
                <a:cs typeface="Tahoma"/>
              </a:rPr>
              <a:t> </a:t>
            </a:r>
            <a:r>
              <a:rPr lang="en-US" sz="24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ahoma"/>
                <a:cs typeface="Tahoma"/>
              </a:rPr>
              <a:t>15th,</a:t>
            </a:r>
            <a:r>
              <a:rPr lang="en-US" sz="2400" b="1" spc="-80" dirty="0">
                <a:solidFill>
                  <a:schemeClr val="accent5">
                    <a:lumMod val="40000"/>
                    <a:lumOff val="60000"/>
                  </a:schemeClr>
                </a:solidFill>
                <a:latin typeface="Tahoma"/>
                <a:cs typeface="Tahoma"/>
              </a:rPr>
              <a:t> </a:t>
            </a:r>
            <a:r>
              <a:rPr lang="en-US" sz="24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ahoma"/>
                <a:cs typeface="Tahoma"/>
              </a:rPr>
              <a:t>2025,</a:t>
            </a:r>
            <a:r>
              <a:rPr lang="en-US" sz="2400" b="1" spc="-75" dirty="0">
                <a:solidFill>
                  <a:schemeClr val="accent5">
                    <a:lumMod val="40000"/>
                    <a:lumOff val="60000"/>
                  </a:schemeClr>
                </a:solidFill>
                <a:latin typeface="Tahoma"/>
                <a:cs typeface="Tahoma"/>
              </a:rPr>
              <a:t> </a:t>
            </a:r>
            <a:r>
              <a:rPr lang="en-US" sz="24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ahoma"/>
                <a:cs typeface="Tahoma"/>
              </a:rPr>
              <a:t>and</a:t>
            </a:r>
            <a:r>
              <a:rPr lang="en-US" sz="2400" b="1" spc="-80" dirty="0">
                <a:solidFill>
                  <a:schemeClr val="accent5">
                    <a:lumMod val="40000"/>
                    <a:lumOff val="60000"/>
                  </a:schemeClr>
                </a:solidFill>
                <a:latin typeface="Tahoma"/>
                <a:cs typeface="Tahoma"/>
              </a:rPr>
              <a:t> </a:t>
            </a:r>
            <a:r>
              <a:rPr lang="en-US" sz="24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ahoma"/>
                <a:cs typeface="Tahoma"/>
              </a:rPr>
              <a:t>must</a:t>
            </a:r>
            <a:r>
              <a:rPr lang="en-US" sz="2400" b="1" spc="-80" dirty="0">
                <a:solidFill>
                  <a:schemeClr val="accent5">
                    <a:lumMod val="40000"/>
                    <a:lumOff val="60000"/>
                  </a:schemeClr>
                </a:solidFill>
                <a:latin typeface="Tahoma"/>
                <a:cs typeface="Tahoma"/>
              </a:rPr>
              <a:t> </a:t>
            </a:r>
            <a:r>
              <a:rPr lang="en-US" sz="24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ahoma"/>
                <a:cs typeface="Tahoma"/>
              </a:rPr>
              <a:t>necessarily</a:t>
            </a:r>
            <a:r>
              <a:rPr lang="en-US" sz="2400" b="1" spc="-55" dirty="0">
                <a:solidFill>
                  <a:schemeClr val="accent5">
                    <a:lumMod val="40000"/>
                    <a:lumOff val="60000"/>
                  </a:schemeClr>
                </a:solidFill>
                <a:latin typeface="Tahoma"/>
                <a:cs typeface="Tahoma"/>
              </a:rPr>
              <a:t> </a:t>
            </a:r>
            <a:r>
              <a:rPr lang="en-US" sz="24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ahoma"/>
                <a:cs typeface="Tahoma"/>
              </a:rPr>
              <a:t>end</a:t>
            </a:r>
            <a:r>
              <a:rPr lang="en-US" sz="2400" b="1" spc="-70" dirty="0">
                <a:solidFill>
                  <a:schemeClr val="accent5">
                    <a:lumMod val="40000"/>
                    <a:lumOff val="60000"/>
                  </a:schemeClr>
                </a:solidFill>
                <a:latin typeface="Tahoma"/>
                <a:cs typeface="Tahoma"/>
              </a:rPr>
              <a:t> </a:t>
            </a:r>
            <a:r>
              <a:rPr lang="en-US" sz="2400" b="1" spc="-25" dirty="0">
                <a:solidFill>
                  <a:schemeClr val="accent5">
                    <a:lumMod val="40000"/>
                    <a:lumOff val="60000"/>
                  </a:schemeClr>
                </a:solidFill>
                <a:latin typeface="Tahoma"/>
                <a:cs typeface="Tahoma"/>
              </a:rPr>
              <a:t>by </a:t>
            </a:r>
            <a:r>
              <a:rPr lang="en-US" sz="24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ahoma"/>
                <a:cs typeface="Tahoma"/>
              </a:rPr>
              <a:t>September 30th,</a:t>
            </a:r>
            <a:r>
              <a:rPr lang="en-US" sz="2400" b="1" spc="-95" dirty="0">
                <a:solidFill>
                  <a:schemeClr val="accent5">
                    <a:lumMod val="40000"/>
                    <a:lumOff val="60000"/>
                  </a:schemeClr>
                </a:solidFill>
                <a:latin typeface="Tahoma"/>
                <a:cs typeface="Tahoma"/>
              </a:rPr>
              <a:t> </a:t>
            </a:r>
            <a:r>
              <a:rPr lang="en-US" sz="2400" b="1" spc="-20" dirty="0">
                <a:solidFill>
                  <a:schemeClr val="accent5">
                    <a:lumMod val="40000"/>
                    <a:lumOff val="60000"/>
                  </a:schemeClr>
                </a:solidFill>
                <a:latin typeface="Tahoma"/>
                <a:cs typeface="Tahoma"/>
              </a:rPr>
              <a:t>2026</a:t>
            </a:r>
            <a:endParaRPr lang="it-IT" sz="1000" b="1" spc="-20" dirty="0">
              <a:solidFill>
                <a:schemeClr val="accent5">
                  <a:lumMod val="40000"/>
                  <a:lumOff val="60000"/>
                </a:schemeClr>
              </a:solidFill>
              <a:latin typeface="Tahoma"/>
              <a:cs typeface="Tahoma"/>
            </a:endParaRPr>
          </a:p>
          <a:p>
            <a:pPr marL="469900" marR="1031240" indent="-457200">
              <a:lnSpc>
                <a:spcPct val="100000"/>
              </a:lnSpc>
              <a:buSzPct val="106666"/>
              <a:buFont typeface="Wingdings"/>
              <a:buChar char=""/>
              <a:tabLst>
                <a:tab pos="469900" algn="l"/>
              </a:tabLst>
            </a:pPr>
            <a:r>
              <a:rPr sz="2400" dirty="0">
                <a:solidFill>
                  <a:srgbClr val="DBEDF4"/>
                </a:solidFill>
                <a:latin typeface="Tahoma"/>
                <a:cs typeface="Tahoma"/>
              </a:rPr>
              <a:t>The</a:t>
            </a:r>
            <a:r>
              <a:rPr sz="2400" spc="-1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DBEDF4"/>
                </a:solidFill>
                <a:latin typeface="Tahoma"/>
                <a:cs typeface="Tahoma"/>
              </a:rPr>
              <a:t>overall</a:t>
            </a:r>
            <a:r>
              <a:rPr sz="2400" spc="-4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DBEDF4"/>
                </a:solidFill>
                <a:latin typeface="Tahoma"/>
                <a:cs typeface="Tahoma"/>
              </a:rPr>
              <a:t>duration</a:t>
            </a:r>
            <a:r>
              <a:rPr sz="2400" spc="-1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DBEDF4"/>
                </a:solidFill>
                <a:latin typeface="Tahoma"/>
                <a:cs typeface="Tahoma"/>
              </a:rPr>
              <a:t>of</a:t>
            </a:r>
            <a:r>
              <a:rPr sz="2400" spc="-4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DBEDF4"/>
                </a:solidFill>
                <a:latin typeface="Tahoma"/>
                <a:cs typeface="Tahoma"/>
              </a:rPr>
              <a:t>the</a:t>
            </a:r>
            <a:r>
              <a:rPr sz="2400" spc="-1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DBEDF4"/>
                </a:solidFill>
                <a:latin typeface="Tahoma"/>
                <a:cs typeface="Tahoma"/>
              </a:rPr>
              <a:t>stay</a:t>
            </a:r>
            <a:r>
              <a:rPr sz="2400" spc="-3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DBEDF4"/>
                </a:solidFill>
                <a:latin typeface="Tahoma"/>
                <a:cs typeface="Tahoma"/>
              </a:rPr>
              <a:t>at</a:t>
            </a:r>
            <a:r>
              <a:rPr sz="2400" spc="-1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DBEDF4"/>
                </a:solidFill>
                <a:latin typeface="Tahoma"/>
                <a:cs typeface="Tahoma"/>
              </a:rPr>
              <a:t>the</a:t>
            </a:r>
            <a:r>
              <a:rPr sz="2400" spc="-10" dirty="0">
                <a:solidFill>
                  <a:srgbClr val="DBEDF4"/>
                </a:solidFill>
                <a:latin typeface="Tahoma"/>
                <a:cs typeface="Tahoma"/>
              </a:rPr>
              <a:t> foreign </a:t>
            </a:r>
            <a:r>
              <a:rPr sz="2400" dirty="0">
                <a:solidFill>
                  <a:srgbClr val="DBEDF4"/>
                </a:solidFill>
                <a:latin typeface="Tahoma"/>
                <a:cs typeface="Tahoma"/>
              </a:rPr>
              <a:t>organisation</a:t>
            </a:r>
            <a:r>
              <a:rPr sz="2400" spc="-9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400" b="1" dirty="0">
                <a:solidFill>
                  <a:srgbClr val="DBEDF4"/>
                </a:solidFill>
                <a:latin typeface="Tahoma"/>
                <a:cs typeface="Tahoma"/>
              </a:rPr>
              <a:t>must</a:t>
            </a:r>
            <a:r>
              <a:rPr sz="2400" b="1" spc="-7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400" b="1" dirty="0">
                <a:solidFill>
                  <a:srgbClr val="DBEDF4"/>
                </a:solidFill>
                <a:latin typeface="Tahoma"/>
                <a:cs typeface="Tahoma"/>
              </a:rPr>
              <a:t>be</a:t>
            </a:r>
            <a:r>
              <a:rPr sz="2400" b="1" spc="-5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400" b="1" dirty="0">
                <a:solidFill>
                  <a:srgbClr val="DBEDF4"/>
                </a:solidFill>
                <a:latin typeface="Tahoma"/>
                <a:cs typeface="Tahoma"/>
              </a:rPr>
              <a:t>continuous</a:t>
            </a:r>
            <a:r>
              <a:rPr sz="2400" b="1" spc="-6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400" spc="-10" dirty="0">
                <a:solidFill>
                  <a:srgbClr val="DBEDF4"/>
                </a:solidFill>
                <a:latin typeface="Tahoma"/>
                <a:cs typeface="Tahoma"/>
              </a:rPr>
              <a:t>(without interruptions)</a:t>
            </a:r>
            <a:endParaRPr lang="it-IT" sz="2400" spc="-10" dirty="0">
              <a:solidFill>
                <a:srgbClr val="DBEDF4"/>
              </a:solidFill>
              <a:latin typeface="Tahoma"/>
              <a:cs typeface="Tahoma"/>
            </a:endParaRPr>
          </a:p>
          <a:p>
            <a:pPr marL="469900" marR="1031240" indent="-457200">
              <a:lnSpc>
                <a:spcPct val="100000"/>
              </a:lnSpc>
              <a:buSzPct val="106666"/>
              <a:buFont typeface="Wingdings"/>
              <a:buChar char=""/>
              <a:tabLst>
                <a:tab pos="469900" algn="l"/>
              </a:tabLst>
            </a:pPr>
            <a:endParaRPr sz="700" dirty="0">
              <a:latin typeface="Tahoma"/>
              <a:cs typeface="Tahoma"/>
            </a:endParaRPr>
          </a:p>
          <a:p>
            <a:pPr marL="469900" marR="886460" indent="-457200">
              <a:lnSpc>
                <a:spcPct val="100000"/>
              </a:lnSpc>
              <a:buSzPct val="106666"/>
              <a:buFont typeface="Wingdings"/>
              <a:buChar char=""/>
              <a:tabLst>
                <a:tab pos="469900" algn="l"/>
              </a:tabLst>
            </a:pPr>
            <a:r>
              <a:rPr sz="2400" dirty="0">
                <a:solidFill>
                  <a:srgbClr val="DBEDF4"/>
                </a:solidFill>
                <a:latin typeface="Tahoma"/>
                <a:cs typeface="Tahoma"/>
              </a:rPr>
              <a:t>Mobility</a:t>
            </a:r>
            <a:r>
              <a:rPr sz="2400" spc="-4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DBEDF4"/>
                </a:solidFill>
                <a:latin typeface="Tahoma"/>
                <a:cs typeface="Tahoma"/>
              </a:rPr>
              <a:t>for</a:t>
            </a:r>
            <a:r>
              <a:rPr sz="2400" spc="-6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DBEDF4"/>
                </a:solidFill>
                <a:latin typeface="Tahoma"/>
                <a:cs typeface="Tahoma"/>
              </a:rPr>
              <a:t>traineeship</a:t>
            </a:r>
            <a:r>
              <a:rPr sz="2400" spc="-5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DBEDF4"/>
                </a:solidFill>
                <a:latin typeface="Tahoma"/>
                <a:cs typeface="Tahoma"/>
              </a:rPr>
              <a:t>(if</a:t>
            </a:r>
            <a:r>
              <a:rPr sz="2400" spc="-6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DBEDF4"/>
                </a:solidFill>
                <a:latin typeface="Tahoma"/>
                <a:cs typeface="Tahoma"/>
              </a:rPr>
              <a:t>internal</a:t>
            </a:r>
            <a:r>
              <a:rPr sz="2400" spc="-4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DBEDF4"/>
                </a:solidFill>
                <a:latin typeface="Tahoma"/>
                <a:cs typeface="Tahoma"/>
              </a:rPr>
              <a:t>to</a:t>
            </a:r>
            <a:r>
              <a:rPr sz="2400" spc="-6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DBEDF4"/>
                </a:solidFill>
                <a:latin typeface="Tahoma"/>
                <a:cs typeface="Tahoma"/>
              </a:rPr>
              <a:t>the</a:t>
            </a:r>
            <a:r>
              <a:rPr sz="2400" spc="-4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400" spc="-10" dirty="0">
                <a:solidFill>
                  <a:srgbClr val="DBEDF4"/>
                </a:solidFill>
                <a:latin typeface="Tahoma"/>
                <a:cs typeface="Tahoma"/>
              </a:rPr>
              <a:t>study </a:t>
            </a:r>
            <a:r>
              <a:rPr sz="2400" dirty="0">
                <a:solidFill>
                  <a:srgbClr val="DBEDF4"/>
                </a:solidFill>
                <a:latin typeface="Tahoma"/>
                <a:cs typeface="Tahoma"/>
              </a:rPr>
              <a:t>plan)</a:t>
            </a:r>
            <a:r>
              <a:rPr sz="2400" spc="-5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DBEDF4"/>
                </a:solidFill>
                <a:latin typeface="Tahoma"/>
                <a:cs typeface="Tahoma"/>
              </a:rPr>
              <a:t>must</a:t>
            </a:r>
            <a:r>
              <a:rPr sz="2400" spc="-5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DBEDF4"/>
                </a:solidFill>
                <a:latin typeface="Tahoma"/>
                <a:cs typeface="Tahoma"/>
              </a:rPr>
              <a:t>achieve</a:t>
            </a:r>
            <a:r>
              <a:rPr sz="2400" spc="-7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DBEDF4"/>
                </a:solidFill>
                <a:latin typeface="Tahoma"/>
                <a:cs typeface="Tahoma"/>
              </a:rPr>
              <a:t>a</a:t>
            </a:r>
            <a:r>
              <a:rPr sz="2400" spc="-7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4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ahoma"/>
                <a:cs typeface="Tahoma"/>
              </a:rPr>
              <a:t>minimum</a:t>
            </a:r>
            <a:r>
              <a:rPr sz="2400" b="1" spc="-40" dirty="0">
                <a:solidFill>
                  <a:schemeClr val="accent5">
                    <a:lumMod val="40000"/>
                    <a:lumOff val="60000"/>
                  </a:schemeClr>
                </a:solidFill>
                <a:latin typeface="Tahoma"/>
                <a:cs typeface="Tahoma"/>
              </a:rPr>
              <a:t> </a:t>
            </a:r>
            <a:r>
              <a:rPr sz="24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ahoma"/>
                <a:cs typeface="Tahoma"/>
              </a:rPr>
              <a:t>of</a:t>
            </a:r>
            <a:r>
              <a:rPr sz="2400" b="1" spc="-70" dirty="0">
                <a:solidFill>
                  <a:schemeClr val="accent5">
                    <a:lumMod val="40000"/>
                    <a:lumOff val="60000"/>
                  </a:schemeClr>
                </a:solidFill>
                <a:latin typeface="Tahoma"/>
                <a:cs typeface="Tahoma"/>
              </a:rPr>
              <a:t> </a:t>
            </a:r>
            <a:r>
              <a:rPr sz="24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ahoma"/>
                <a:cs typeface="Tahoma"/>
              </a:rPr>
              <a:t>3</a:t>
            </a:r>
            <a:r>
              <a:rPr sz="2400" b="1" spc="-65" dirty="0">
                <a:solidFill>
                  <a:schemeClr val="accent5">
                    <a:lumMod val="40000"/>
                    <a:lumOff val="60000"/>
                  </a:schemeClr>
                </a:solidFill>
                <a:latin typeface="Tahoma"/>
                <a:cs typeface="Tahoma"/>
              </a:rPr>
              <a:t> </a:t>
            </a:r>
            <a:r>
              <a:rPr sz="2400" b="1" spc="-20" dirty="0">
                <a:solidFill>
                  <a:schemeClr val="accent5">
                    <a:lumMod val="40000"/>
                    <a:lumOff val="60000"/>
                  </a:schemeClr>
                </a:solidFill>
                <a:latin typeface="Tahoma"/>
                <a:cs typeface="Tahoma"/>
              </a:rPr>
              <a:t>ECTS </a:t>
            </a:r>
            <a:r>
              <a:rPr sz="2400" b="1" spc="-10" dirty="0">
                <a:solidFill>
                  <a:schemeClr val="accent5">
                    <a:lumMod val="40000"/>
                    <a:lumOff val="60000"/>
                  </a:schemeClr>
                </a:solidFill>
                <a:latin typeface="Tahoma"/>
                <a:cs typeface="Tahoma"/>
              </a:rPr>
              <a:t>credits</a:t>
            </a:r>
            <a:endParaRPr sz="2400" dirty="0">
              <a:solidFill>
                <a:schemeClr val="accent5">
                  <a:lumMod val="40000"/>
                  <a:lumOff val="60000"/>
                </a:schemeClr>
              </a:solidFill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72760" cy="9438640"/>
          </a:xfrm>
          <a:custGeom>
            <a:avLst/>
            <a:gdLst/>
            <a:ahLst/>
            <a:cxnLst/>
            <a:rect l="l" t="t" r="r" b="b"/>
            <a:pathLst>
              <a:path w="18272760" h="9438640">
                <a:moveTo>
                  <a:pt x="0" y="9438132"/>
                </a:moveTo>
                <a:lnTo>
                  <a:pt x="18272760" y="9438132"/>
                </a:lnTo>
                <a:lnTo>
                  <a:pt x="18272760" y="0"/>
                </a:lnTo>
                <a:lnTo>
                  <a:pt x="0" y="0"/>
                </a:lnTo>
                <a:lnTo>
                  <a:pt x="0" y="9438132"/>
                </a:lnTo>
                <a:close/>
              </a:path>
            </a:pathLst>
          </a:custGeom>
          <a:solidFill>
            <a:srgbClr val="5E826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-3"/>
            <a:ext cx="18288000" cy="10287257"/>
            <a:chOff x="0" y="-3"/>
            <a:chExt cx="18288000" cy="10287257"/>
          </a:xfrm>
        </p:grpSpPr>
        <p:sp>
          <p:nvSpPr>
            <p:cNvPr id="4" name="object 4"/>
            <p:cNvSpPr/>
            <p:nvPr/>
          </p:nvSpPr>
          <p:spPr>
            <a:xfrm>
              <a:off x="0" y="9534144"/>
              <a:ext cx="18288000" cy="753110"/>
            </a:xfrm>
            <a:custGeom>
              <a:avLst/>
              <a:gdLst/>
              <a:ahLst/>
              <a:cxnLst/>
              <a:rect l="l" t="t" r="r" b="b"/>
              <a:pathLst>
                <a:path w="18288000" h="753109">
                  <a:moveTo>
                    <a:pt x="18288000" y="0"/>
                  </a:moveTo>
                  <a:lnTo>
                    <a:pt x="0" y="0"/>
                  </a:lnTo>
                  <a:lnTo>
                    <a:pt x="0" y="752601"/>
                  </a:lnTo>
                  <a:lnTo>
                    <a:pt x="18288000" y="752601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5E82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052047" y="-3"/>
              <a:ext cx="7220711" cy="102870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1047221" y="756"/>
              <a:ext cx="7230745" cy="10286365"/>
            </a:xfrm>
            <a:custGeom>
              <a:avLst/>
              <a:gdLst/>
              <a:ahLst/>
              <a:cxnLst/>
              <a:rect l="l" t="t" r="r" b="b"/>
              <a:pathLst>
                <a:path w="7230744" h="10286365">
                  <a:moveTo>
                    <a:pt x="7230237" y="10286243"/>
                  </a:moveTo>
                  <a:lnTo>
                    <a:pt x="7230237" y="0"/>
                  </a:lnTo>
                </a:path>
                <a:path w="7230744" h="10286365">
                  <a:moveTo>
                    <a:pt x="0" y="0"/>
                  </a:moveTo>
                  <a:lnTo>
                    <a:pt x="0" y="10286243"/>
                  </a:lnTo>
                </a:path>
              </a:pathLst>
            </a:custGeom>
            <a:ln w="9525">
              <a:solidFill>
                <a:srgbClr val="EAF0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9451847"/>
              <a:ext cx="18288000" cy="76200"/>
            </a:xfrm>
            <a:custGeom>
              <a:avLst/>
              <a:gdLst/>
              <a:ahLst/>
              <a:cxnLst/>
              <a:rect l="l" t="t" r="r" b="b"/>
              <a:pathLst>
                <a:path w="18288000" h="76200">
                  <a:moveTo>
                    <a:pt x="0" y="0"/>
                  </a:moveTo>
                  <a:lnTo>
                    <a:pt x="0" y="76199"/>
                  </a:lnTo>
                  <a:lnTo>
                    <a:pt x="18288000" y="76199"/>
                  </a:lnTo>
                  <a:lnTo>
                    <a:pt x="182880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F0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5567" y="3163823"/>
              <a:ext cx="103631" cy="10667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15567" y="4011167"/>
              <a:ext cx="103631" cy="10667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15567" y="4860037"/>
              <a:ext cx="103631" cy="10667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15567" y="6556247"/>
              <a:ext cx="103631" cy="10667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15567" y="8252461"/>
              <a:ext cx="103631" cy="106678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3499591" y="9800843"/>
              <a:ext cx="2761615" cy="321945"/>
            </a:xfrm>
            <a:custGeom>
              <a:avLst/>
              <a:gdLst/>
              <a:ahLst/>
              <a:cxnLst/>
              <a:rect l="l" t="t" r="r" b="b"/>
              <a:pathLst>
                <a:path w="2761615" h="321945">
                  <a:moveTo>
                    <a:pt x="2761488" y="0"/>
                  </a:moveTo>
                  <a:lnTo>
                    <a:pt x="0" y="0"/>
                  </a:lnTo>
                  <a:lnTo>
                    <a:pt x="0" y="321563"/>
                  </a:lnTo>
                  <a:lnTo>
                    <a:pt x="2761488" y="321563"/>
                  </a:lnTo>
                  <a:lnTo>
                    <a:pt x="2761488" y="0"/>
                  </a:lnTo>
                  <a:close/>
                </a:path>
              </a:pathLst>
            </a:custGeom>
            <a:solidFill>
              <a:srgbClr val="EAF0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076705" y="3899153"/>
              <a:ext cx="182880" cy="276225"/>
            </a:xfrm>
            <a:custGeom>
              <a:avLst/>
              <a:gdLst/>
              <a:ahLst/>
              <a:cxnLst/>
              <a:rect l="l" t="t" r="r" b="b"/>
              <a:pathLst>
                <a:path w="182880" h="276225">
                  <a:moveTo>
                    <a:pt x="182880" y="0"/>
                  </a:moveTo>
                  <a:lnTo>
                    <a:pt x="0" y="0"/>
                  </a:lnTo>
                  <a:lnTo>
                    <a:pt x="0" y="275844"/>
                  </a:lnTo>
                  <a:lnTo>
                    <a:pt x="182880" y="275844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5E82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076705" y="3899153"/>
              <a:ext cx="182880" cy="276225"/>
            </a:xfrm>
            <a:custGeom>
              <a:avLst/>
              <a:gdLst/>
              <a:ahLst/>
              <a:cxnLst/>
              <a:rect l="l" t="t" r="r" b="b"/>
              <a:pathLst>
                <a:path w="182880" h="276225">
                  <a:moveTo>
                    <a:pt x="0" y="275844"/>
                  </a:moveTo>
                  <a:lnTo>
                    <a:pt x="182880" y="275844"/>
                  </a:lnTo>
                  <a:lnTo>
                    <a:pt x="182880" y="0"/>
                  </a:lnTo>
                  <a:lnTo>
                    <a:pt x="0" y="0"/>
                  </a:lnTo>
                  <a:lnTo>
                    <a:pt x="0" y="275844"/>
                  </a:lnTo>
                  <a:close/>
                </a:path>
              </a:pathLst>
            </a:custGeom>
            <a:ln w="25400">
              <a:solidFill>
                <a:srgbClr val="5E82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079753" y="6445758"/>
              <a:ext cx="304800" cy="264160"/>
            </a:xfrm>
            <a:custGeom>
              <a:avLst/>
              <a:gdLst/>
              <a:ahLst/>
              <a:cxnLst/>
              <a:rect l="l" t="t" r="r" b="b"/>
              <a:pathLst>
                <a:path w="304800" h="264159">
                  <a:moveTo>
                    <a:pt x="304800" y="0"/>
                  </a:moveTo>
                  <a:lnTo>
                    <a:pt x="0" y="0"/>
                  </a:lnTo>
                  <a:lnTo>
                    <a:pt x="0" y="263651"/>
                  </a:lnTo>
                  <a:lnTo>
                    <a:pt x="304800" y="263651"/>
                  </a:lnTo>
                  <a:lnTo>
                    <a:pt x="304800" y="0"/>
                  </a:lnTo>
                  <a:close/>
                </a:path>
              </a:pathLst>
            </a:custGeom>
            <a:solidFill>
              <a:srgbClr val="5E82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079753" y="6445758"/>
              <a:ext cx="304800" cy="264160"/>
            </a:xfrm>
            <a:custGeom>
              <a:avLst/>
              <a:gdLst/>
              <a:ahLst/>
              <a:cxnLst/>
              <a:rect l="l" t="t" r="r" b="b"/>
              <a:pathLst>
                <a:path w="304800" h="264159">
                  <a:moveTo>
                    <a:pt x="0" y="263651"/>
                  </a:moveTo>
                  <a:lnTo>
                    <a:pt x="304800" y="263651"/>
                  </a:lnTo>
                  <a:lnTo>
                    <a:pt x="304800" y="0"/>
                  </a:lnTo>
                  <a:lnTo>
                    <a:pt x="0" y="0"/>
                  </a:lnTo>
                  <a:lnTo>
                    <a:pt x="0" y="263651"/>
                  </a:lnTo>
                  <a:close/>
                </a:path>
              </a:pathLst>
            </a:custGeom>
            <a:ln w="25400">
              <a:solidFill>
                <a:srgbClr val="5E82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075182" y="8172449"/>
              <a:ext cx="231775" cy="212090"/>
            </a:xfrm>
            <a:custGeom>
              <a:avLst/>
              <a:gdLst/>
              <a:ahLst/>
              <a:cxnLst/>
              <a:rect l="l" t="t" r="r" b="b"/>
              <a:pathLst>
                <a:path w="231775" h="212090">
                  <a:moveTo>
                    <a:pt x="231647" y="0"/>
                  </a:moveTo>
                  <a:lnTo>
                    <a:pt x="0" y="0"/>
                  </a:lnTo>
                  <a:lnTo>
                    <a:pt x="0" y="211836"/>
                  </a:lnTo>
                  <a:lnTo>
                    <a:pt x="231647" y="211836"/>
                  </a:lnTo>
                  <a:lnTo>
                    <a:pt x="231647" y="0"/>
                  </a:lnTo>
                  <a:close/>
                </a:path>
              </a:pathLst>
            </a:custGeom>
            <a:solidFill>
              <a:srgbClr val="5E82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075182" y="8172449"/>
              <a:ext cx="231775" cy="212090"/>
            </a:xfrm>
            <a:custGeom>
              <a:avLst/>
              <a:gdLst/>
              <a:ahLst/>
              <a:cxnLst/>
              <a:rect l="l" t="t" r="r" b="b"/>
              <a:pathLst>
                <a:path w="231775" h="212090">
                  <a:moveTo>
                    <a:pt x="0" y="211836"/>
                  </a:moveTo>
                  <a:lnTo>
                    <a:pt x="231647" y="211836"/>
                  </a:lnTo>
                  <a:lnTo>
                    <a:pt x="231647" y="0"/>
                  </a:lnTo>
                  <a:lnTo>
                    <a:pt x="0" y="0"/>
                  </a:lnTo>
                  <a:lnTo>
                    <a:pt x="0" y="211836"/>
                  </a:lnTo>
                  <a:close/>
                </a:path>
              </a:pathLst>
            </a:custGeom>
            <a:ln w="25399">
              <a:solidFill>
                <a:srgbClr val="5E82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098041" y="4755641"/>
              <a:ext cx="170815" cy="238125"/>
            </a:xfrm>
            <a:custGeom>
              <a:avLst/>
              <a:gdLst/>
              <a:ahLst/>
              <a:cxnLst/>
              <a:rect l="l" t="t" r="r" b="b"/>
              <a:pathLst>
                <a:path w="170815" h="238125">
                  <a:moveTo>
                    <a:pt x="170687" y="0"/>
                  </a:moveTo>
                  <a:lnTo>
                    <a:pt x="0" y="0"/>
                  </a:lnTo>
                  <a:lnTo>
                    <a:pt x="0" y="237743"/>
                  </a:lnTo>
                  <a:lnTo>
                    <a:pt x="170687" y="237743"/>
                  </a:lnTo>
                  <a:lnTo>
                    <a:pt x="170687" y="0"/>
                  </a:lnTo>
                  <a:close/>
                </a:path>
              </a:pathLst>
            </a:custGeom>
            <a:solidFill>
              <a:srgbClr val="5E82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098041" y="4755641"/>
              <a:ext cx="170815" cy="238125"/>
            </a:xfrm>
            <a:custGeom>
              <a:avLst/>
              <a:gdLst/>
              <a:ahLst/>
              <a:cxnLst/>
              <a:rect l="l" t="t" r="r" b="b"/>
              <a:pathLst>
                <a:path w="170815" h="238125">
                  <a:moveTo>
                    <a:pt x="0" y="237743"/>
                  </a:moveTo>
                  <a:lnTo>
                    <a:pt x="170687" y="237743"/>
                  </a:lnTo>
                  <a:lnTo>
                    <a:pt x="170687" y="0"/>
                  </a:lnTo>
                  <a:lnTo>
                    <a:pt x="0" y="0"/>
                  </a:lnTo>
                  <a:lnTo>
                    <a:pt x="0" y="237743"/>
                  </a:lnTo>
                  <a:close/>
                </a:path>
              </a:pathLst>
            </a:custGeom>
            <a:ln w="25400">
              <a:solidFill>
                <a:srgbClr val="5E82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076705" y="3022854"/>
              <a:ext cx="253365" cy="381000"/>
            </a:xfrm>
            <a:custGeom>
              <a:avLst/>
              <a:gdLst/>
              <a:ahLst/>
              <a:cxnLst/>
              <a:rect l="l" t="t" r="r" b="b"/>
              <a:pathLst>
                <a:path w="253365" h="381000">
                  <a:moveTo>
                    <a:pt x="252984" y="0"/>
                  </a:moveTo>
                  <a:lnTo>
                    <a:pt x="0" y="0"/>
                  </a:lnTo>
                  <a:lnTo>
                    <a:pt x="0" y="381000"/>
                  </a:lnTo>
                  <a:lnTo>
                    <a:pt x="252984" y="381000"/>
                  </a:lnTo>
                  <a:lnTo>
                    <a:pt x="252984" y="0"/>
                  </a:lnTo>
                  <a:close/>
                </a:path>
              </a:pathLst>
            </a:custGeom>
            <a:solidFill>
              <a:srgbClr val="5E82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076705" y="3022854"/>
              <a:ext cx="253365" cy="381000"/>
            </a:xfrm>
            <a:custGeom>
              <a:avLst/>
              <a:gdLst/>
              <a:ahLst/>
              <a:cxnLst/>
              <a:rect l="l" t="t" r="r" b="b"/>
              <a:pathLst>
                <a:path w="253365" h="381000">
                  <a:moveTo>
                    <a:pt x="0" y="381000"/>
                  </a:moveTo>
                  <a:lnTo>
                    <a:pt x="252984" y="381000"/>
                  </a:lnTo>
                  <a:lnTo>
                    <a:pt x="252984" y="0"/>
                  </a:lnTo>
                  <a:lnTo>
                    <a:pt x="0" y="0"/>
                  </a:lnTo>
                  <a:lnTo>
                    <a:pt x="0" y="381000"/>
                  </a:lnTo>
                  <a:close/>
                </a:path>
              </a:pathLst>
            </a:custGeom>
            <a:ln w="25400">
              <a:solidFill>
                <a:srgbClr val="5E82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799337" y="2242566"/>
              <a:ext cx="457200" cy="381000"/>
            </a:xfrm>
            <a:custGeom>
              <a:avLst/>
              <a:gdLst/>
              <a:ahLst/>
              <a:cxnLst/>
              <a:rect l="l" t="t" r="r" b="b"/>
              <a:pathLst>
                <a:path w="457200" h="381000">
                  <a:moveTo>
                    <a:pt x="266700" y="0"/>
                  </a:moveTo>
                  <a:lnTo>
                    <a:pt x="266700" y="95250"/>
                  </a:lnTo>
                  <a:lnTo>
                    <a:pt x="0" y="95250"/>
                  </a:lnTo>
                  <a:lnTo>
                    <a:pt x="0" y="285750"/>
                  </a:lnTo>
                  <a:lnTo>
                    <a:pt x="266700" y="285750"/>
                  </a:lnTo>
                  <a:lnTo>
                    <a:pt x="266700" y="381000"/>
                  </a:lnTo>
                  <a:lnTo>
                    <a:pt x="457200" y="190500"/>
                  </a:lnTo>
                  <a:lnTo>
                    <a:pt x="266700" y="0"/>
                  </a:lnTo>
                  <a:close/>
                </a:path>
              </a:pathLst>
            </a:custGeom>
            <a:solidFill>
              <a:srgbClr val="C2D4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99337" y="2242566"/>
              <a:ext cx="457200" cy="381000"/>
            </a:xfrm>
            <a:custGeom>
              <a:avLst/>
              <a:gdLst/>
              <a:ahLst/>
              <a:cxnLst/>
              <a:rect l="l" t="t" r="r" b="b"/>
              <a:pathLst>
                <a:path w="457200" h="381000">
                  <a:moveTo>
                    <a:pt x="0" y="95250"/>
                  </a:moveTo>
                  <a:lnTo>
                    <a:pt x="266700" y="95250"/>
                  </a:lnTo>
                  <a:lnTo>
                    <a:pt x="266700" y="0"/>
                  </a:lnTo>
                  <a:lnTo>
                    <a:pt x="457200" y="190500"/>
                  </a:lnTo>
                  <a:lnTo>
                    <a:pt x="266700" y="381000"/>
                  </a:lnTo>
                  <a:lnTo>
                    <a:pt x="266700" y="285750"/>
                  </a:lnTo>
                  <a:lnTo>
                    <a:pt x="0" y="285750"/>
                  </a:lnTo>
                  <a:lnTo>
                    <a:pt x="0" y="95250"/>
                  </a:lnTo>
                  <a:close/>
                </a:path>
              </a:pathLst>
            </a:custGeom>
            <a:ln w="25400">
              <a:solidFill>
                <a:srgbClr val="EAF0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50921" y="5916073"/>
              <a:ext cx="548640" cy="542544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73935" y="1112519"/>
              <a:ext cx="8228075" cy="64007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/>
        </p:nvSpPr>
        <p:spPr>
          <a:xfrm>
            <a:off x="1887982" y="57403"/>
            <a:ext cx="7590155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3200" spc="114" dirty="0">
                <a:solidFill>
                  <a:srgbClr val="C2D49B"/>
                </a:solidFill>
                <a:latin typeface="Tahoma"/>
                <a:cs typeface="Tahoma"/>
              </a:rPr>
              <a:t>DURATA</a:t>
            </a:r>
            <a:r>
              <a:rPr sz="3200" spc="-120" dirty="0">
                <a:solidFill>
                  <a:srgbClr val="C2D49B"/>
                </a:solidFill>
                <a:latin typeface="Tahoma"/>
                <a:cs typeface="Tahoma"/>
              </a:rPr>
              <a:t> </a:t>
            </a:r>
            <a:r>
              <a:rPr sz="3200" spc="140" dirty="0">
                <a:solidFill>
                  <a:srgbClr val="C2D49B"/>
                </a:solidFill>
                <a:latin typeface="Tahoma"/>
                <a:cs typeface="Tahoma"/>
              </a:rPr>
              <a:t>E</a:t>
            </a:r>
            <a:r>
              <a:rPr sz="3200" spc="-90" dirty="0">
                <a:solidFill>
                  <a:srgbClr val="C2D49B"/>
                </a:solidFill>
                <a:latin typeface="Tahoma"/>
                <a:cs typeface="Tahoma"/>
              </a:rPr>
              <a:t> </a:t>
            </a:r>
            <a:r>
              <a:rPr sz="3200" spc="50" dirty="0">
                <a:solidFill>
                  <a:srgbClr val="C2D49B"/>
                </a:solidFill>
                <a:latin typeface="Tahoma"/>
                <a:cs typeface="Tahoma"/>
              </a:rPr>
              <a:t>TIPOLOGIA</a:t>
            </a:r>
            <a:r>
              <a:rPr sz="3200" spc="-120" dirty="0">
                <a:solidFill>
                  <a:srgbClr val="C2D49B"/>
                </a:solidFill>
                <a:latin typeface="Tahoma"/>
                <a:cs typeface="Tahoma"/>
              </a:rPr>
              <a:t> </a:t>
            </a:r>
            <a:r>
              <a:rPr sz="3200" spc="145" dirty="0">
                <a:solidFill>
                  <a:srgbClr val="C2D49B"/>
                </a:solidFill>
                <a:latin typeface="Tahoma"/>
                <a:cs typeface="Tahoma"/>
              </a:rPr>
              <a:t>DELLA</a:t>
            </a:r>
            <a:r>
              <a:rPr sz="3200" spc="-130" dirty="0">
                <a:solidFill>
                  <a:srgbClr val="C2D49B"/>
                </a:solidFill>
                <a:latin typeface="Tahoma"/>
                <a:cs typeface="Tahoma"/>
              </a:rPr>
              <a:t> </a:t>
            </a:r>
            <a:r>
              <a:rPr sz="3200" spc="-10" dirty="0">
                <a:solidFill>
                  <a:srgbClr val="C2D49B"/>
                </a:solidFill>
                <a:latin typeface="Tahoma"/>
                <a:cs typeface="Tahoma"/>
              </a:rPr>
              <a:t>MOBILITÀ</a:t>
            </a:r>
            <a:endParaRPr sz="32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3200" spc="50" dirty="0">
                <a:solidFill>
                  <a:srgbClr val="DBEDF4"/>
                </a:solidFill>
                <a:latin typeface="Tahoma"/>
                <a:cs typeface="Tahoma"/>
              </a:rPr>
              <a:t>DURATION</a:t>
            </a:r>
            <a:r>
              <a:rPr sz="3200" spc="-12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spc="120" dirty="0">
                <a:solidFill>
                  <a:srgbClr val="DBEDF4"/>
                </a:solidFill>
                <a:latin typeface="Tahoma"/>
                <a:cs typeface="Tahoma"/>
              </a:rPr>
              <a:t>AND</a:t>
            </a:r>
            <a:r>
              <a:rPr sz="3200" spc="-11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spc="160" dirty="0">
                <a:solidFill>
                  <a:srgbClr val="DBEDF4"/>
                </a:solidFill>
                <a:latin typeface="Tahoma"/>
                <a:cs typeface="Tahoma"/>
              </a:rPr>
              <a:t>TYPE</a:t>
            </a:r>
            <a:r>
              <a:rPr sz="3200" spc="-9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spc="155" dirty="0">
                <a:solidFill>
                  <a:srgbClr val="DBEDF4"/>
                </a:solidFill>
                <a:latin typeface="Tahoma"/>
                <a:cs typeface="Tahoma"/>
              </a:rPr>
              <a:t>OF</a:t>
            </a:r>
            <a:r>
              <a:rPr sz="3200" spc="-10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spc="40" dirty="0">
                <a:solidFill>
                  <a:srgbClr val="DBEDF4"/>
                </a:solidFill>
                <a:latin typeface="Tahoma"/>
                <a:cs typeface="Tahoma"/>
              </a:rPr>
              <a:t>MOBILITY</a:t>
            </a:r>
            <a:endParaRPr sz="3200">
              <a:latin typeface="Tahoma"/>
              <a:cs typeface="Tahom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3499972" y="9789797"/>
            <a:ext cx="2687320" cy="34671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2000" dirty="0">
                <a:latin typeface="Tahoma"/>
                <a:cs typeface="Tahoma"/>
              </a:rPr>
              <a:t>Universitè</a:t>
            </a:r>
            <a:r>
              <a:rPr sz="2000" spc="-50" dirty="0">
                <a:latin typeface="Tahoma"/>
                <a:cs typeface="Tahoma"/>
              </a:rPr>
              <a:t> </a:t>
            </a:r>
            <a:r>
              <a:rPr sz="2000" spc="50" dirty="0">
                <a:latin typeface="Tahoma"/>
                <a:cs typeface="Tahoma"/>
              </a:rPr>
              <a:t>de</a:t>
            </a:r>
            <a:r>
              <a:rPr sz="2000" spc="5" dirty="0">
                <a:latin typeface="Tahoma"/>
                <a:cs typeface="Tahoma"/>
              </a:rPr>
              <a:t> </a:t>
            </a:r>
            <a:r>
              <a:rPr sz="2000" spc="-10" dirty="0">
                <a:latin typeface="Tahoma"/>
                <a:cs typeface="Tahoma"/>
              </a:rPr>
              <a:t>Bordeaux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29" name="object 29"/>
          <p:cNvSpPr txBox="1">
            <a:spLocks noGrp="1"/>
          </p:cNvSpPr>
          <p:nvPr>
            <p:ph type="title"/>
          </p:nvPr>
        </p:nvSpPr>
        <p:spPr>
          <a:xfrm>
            <a:off x="1518030" y="1363166"/>
            <a:ext cx="330898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C3D59B"/>
                </a:solidFill>
                <a:latin typeface="Tahoma"/>
                <a:cs typeface="Tahoma"/>
              </a:rPr>
              <a:t>Sede</a:t>
            </a:r>
            <a:r>
              <a:rPr sz="3600" b="1" spc="-20" dirty="0">
                <a:solidFill>
                  <a:srgbClr val="C3D59B"/>
                </a:solidFill>
                <a:latin typeface="Tahoma"/>
                <a:cs typeface="Tahoma"/>
              </a:rPr>
              <a:t> </a:t>
            </a:r>
            <a:r>
              <a:rPr sz="3600" b="1" spc="-10" dirty="0">
                <a:solidFill>
                  <a:srgbClr val="C3D59B"/>
                </a:solidFill>
                <a:latin typeface="Tahoma"/>
                <a:cs typeface="Tahoma"/>
              </a:rPr>
              <a:t>Generica</a:t>
            </a:r>
            <a:endParaRPr sz="3600">
              <a:latin typeface="Tahoma"/>
              <a:cs typeface="Tahom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518030" y="2156206"/>
            <a:ext cx="9173210" cy="64636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1242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EAF0DD"/>
                </a:solidFill>
                <a:latin typeface="Tahoma"/>
                <a:cs typeface="Tahoma"/>
              </a:rPr>
              <a:t>La</a:t>
            </a:r>
            <a:r>
              <a:rPr sz="3200" spc="-55" dirty="0">
                <a:solidFill>
                  <a:srgbClr val="EAF0DD"/>
                </a:solidFill>
                <a:latin typeface="Tahoma"/>
                <a:cs typeface="Tahoma"/>
              </a:rPr>
              <a:t> </a:t>
            </a:r>
            <a:r>
              <a:rPr sz="3200" b="1" dirty="0">
                <a:solidFill>
                  <a:srgbClr val="ADC390"/>
                </a:solidFill>
                <a:latin typeface="Tahoma"/>
                <a:cs typeface="Tahoma"/>
              </a:rPr>
              <a:t>durata</a:t>
            </a:r>
            <a:r>
              <a:rPr sz="3200" b="1" spc="-55" dirty="0">
                <a:solidFill>
                  <a:srgbClr val="ADC390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AF0DD"/>
                </a:solidFill>
                <a:latin typeface="Tahoma"/>
                <a:cs typeface="Tahoma"/>
              </a:rPr>
              <a:t>della</a:t>
            </a:r>
            <a:r>
              <a:rPr sz="3200" spc="-35" dirty="0">
                <a:solidFill>
                  <a:srgbClr val="EAF0DD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AF0DD"/>
                </a:solidFill>
                <a:latin typeface="Tahoma"/>
                <a:cs typeface="Tahoma"/>
              </a:rPr>
              <a:t>mobilità</a:t>
            </a:r>
            <a:r>
              <a:rPr sz="3200" spc="-100" dirty="0">
                <a:solidFill>
                  <a:srgbClr val="EAF0DD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AF0DD"/>
                </a:solidFill>
                <a:latin typeface="Tahoma"/>
                <a:cs typeface="Tahoma"/>
              </a:rPr>
              <a:t>è</a:t>
            </a:r>
            <a:r>
              <a:rPr sz="3200" spc="-30" dirty="0">
                <a:solidFill>
                  <a:srgbClr val="EAF0DD"/>
                </a:solidFill>
                <a:latin typeface="Tahoma"/>
                <a:cs typeface="Tahoma"/>
              </a:rPr>
              <a:t> </a:t>
            </a:r>
            <a:r>
              <a:rPr sz="3200" b="1" dirty="0">
                <a:solidFill>
                  <a:srgbClr val="ADC390"/>
                </a:solidFill>
                <a:latin typeface="Tahoma"/>
                <a:cs typeface="Tahoma"/>
              </a:rPr>
              <a:t>prestabilita</a:t>
            </a:r>
            <a:r>
              <a:rPr sz="3200" b="1" spc="-55" dirty="0">
                <a:solidFill>
                  <a:srgbClr val="ADC390"/>
                </a:solidFill>
                <a:latin typeface="Tahoma"/>
                <a:cs typeface="Tahoma"/>
              </a:rPr>
              <a:t> </a:t>
            </a:r>
            <a:r>
              <a:rPr sz="3200" spc="-10" dirty="0">
                <a:solidFill>
                  <a:srgbClr val="EAF0DD"/>
                </a:solidFill>
                <a:latin typeface="Tahoma"/>
                <a:cs typeface="Tahoma"/>
              </a:rPr>
              <a:t>dalla </a:t>
            </a:r>
            <a:r>
              <a:rPr sz="3200" i="1" dirty="0">
                <a:solidFill>
                  <a:srgbClr val="EAF0DD"/>
                </a:solidFill>
                <a:latin typeface="Tahoma"/>
                <a:cs typeface="Tahoma"/>
              </a:rPr>
              <a:t>Lettera</a:t>
            </a:r>
            <a:r>
              <a:rPr sz="3200" i="1" spc="-45" dirty="0">
                <a:solidFill>
                  <a:srgbClr val="EAF0DD"/>
                </a:solidFill>
                <a:latin typeface="Tahoma"/>
                <a:cs typeface="Tahoma"/>
              </a:rPr>
              <a:t> </a:t>
            </a:r>
            <a:r>
              <a:rPr sz="3200" i="1" dirty="0">
                <a:solidFill>
                  <a:srgbClr val="EAF0DD"/>
                </a:solidFill>
                <a:latin typeface="Tahoma"/>
                <a:cs typeface="Tahoma"/>
              </a:rPr>
              <a:t>di</a:t>
            </a:r>
            <a:r>
              <a:rPr sz="3200" i="1" spc="-15" dirty="0">
                <a:solidFill>
                  <a:srgbClr val="EAF0DD"/>
                </a:solidFill>
                <a:latin typeface="Tahoma"/>
                <a:cs typeface="Tahoma"/>
              </a:rPr>
              <a:t> </a:t>
            </a:r>
            <a:r>
              <a:rPr sz="3200" i="1" dirty="0">
                <a:solidFill>
                  <a:srgbClr val="EAF0DD"/>
                </a:solidFill>
                <a:latin typeface="Tahoma"/>
                <a:cs typeface="Tahoma"/>
              </a:rPr>
              <a:t>intenti</a:t>
            </a:r>
            <a:r>
              <a:rPr sz="3200" i="1" spc="-50" dirty="0">
                <a:solidFill>
                  <a:srgbClr val="EAF0DD"/>
                </a:solidFill>
                <a:latin typeface="Tahoma"/>
                <a:cs typeface="Tahoma"/>
              </a:rPr>
              <a:t> </a:t>
            </a:r>
            <a:r>
              <a:rPr sz="3200" i="1" dirty="0">
                <a:solidFill>
                  <a:srgbClr val="EAF0DD"/>
                </a:solidFill>
                <a:latin typeface="Tahoma"/>
                <a:cs typeface="Tahoma"/>
              </a:rPr>
              <a:t>generica</a:t>
            </a:r>
            <a:r>
              <a:rPr sz="3200" b="1" i="1" spc="-55" dirty="0">
                <a:solidFill>
                  <a:srgbClr val="EAF0DD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AF0DD"/>
                </a:solidFill>
                <a:latin typeface="Tahoma"/>
                <a:cs typeface="Tahoma"/>
              </a:rPr>
              <a:t>siglata</a:t>
            </a:r>
            <a:r>
              <a:rPr sz="3200" spc="-5" dirty="0">
                <a:solidFill>
                  <a:srgbClr val="EAF0DD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AF0DD"/>
                </a:solidFill>
                <a:latin typeface="Tahoma"/>
                <a:cs typeface="Tahoma"/>
              </a:rPr>
              <a:t>dalla</a:t>
            </a:r>
            <a:r>
              <a:rPr sz="3200" spc="-20" dirty="0">
                <a:solidFill>
                  <a:srgbClr val="EAF0DD"/>
                </a:solidFill>
                <a:latin typeface="Tahoma"/>
                <a:cs typeface="Tahoma"/>
              </a:rPr>
              <a:t> </a:t>
            </a:r>
            <a:r>
              <a:rPr sz="3200" spc="-10" dirty="0">
                <a:solidFill>
                  <a:srgbClr val="EAF0DD"/>
                </a:solidFill>
                <a:latin typeface="Tahoma"/>
                <a:cs typeface="Tahoma"/>
              </a:rPr>
              <a:t>Scuola </a:t>
            </a:r>
            <a:r>
              <a:rPr sz="3200" dirty="0">
                <a:solidFill>
                  <a:srgbClr val="EAF0DD"/>
                </a:solidFill>
                <a:latin typeface="Tahoma"/>
                <a:cs typeface="Tahoma"/>
              </a:rPr>
              <a:t>di</a:t>
            </a:r>
            <a:r>
              <a:rPr sz="3200" spc="-55" dirty="0">
                <a:solidFill>
                  <a:srgbClr val="EAF0DD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AF0DD"/>
                </a:solidFill>
                <a:latin typeface="Tahoma"/>
                <a:cs typeface="Tahoma"/>
              </a:rPr>
              <a:t>Agraria</a:t>
            </a:r>
            <a:r>
              <a:rPr sz="3200" spc="-50" dirty="0">
                <a:solidFill>
                  <a:srgbClr val="EAF0DD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AF0DD"/>
                </a:solidFill>
                <a:latin typeface="Tahoma"/>
                <a:cs typeface="Tahoma"/>
              </a:rPr>
              <a:t>con</a:t>
            </a:r>
            <a:r>
              <a:rPr sz="3200" spc="-60" dirty="0">
                <a:solidFill>
                  <a:srgbClr val="EAF0DD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AF0DD"/>
                </a:solidFill>
                <a:latin typeface="Tahoma"/>
                <a:cs typeface="Tahoma"/>
              </a:rPr>
              <a:t>ciascuna</a:t>
            </a:r>
            <a:r>
              <a:rPr sz="3200" spc="-80" dirty="0">
                <a:solidFill>
                  <a:srgbClr val="EAF0DD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AF0DD"/>
                </a:solidFill>
                <a:latin typeface="Tahoma"/>
                <a:cs typeface="Tahoma"/>
              </a:rPr>
              <a:t>Università</a:t>
            </a:r>
            <a:r>
              <a:rPr sz="3200" spc="-50" dirty="0">
                <a:solidFill>
                  <a:srgbClr val="EAF0DD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AF0DD"/>
                </a:solidFill>
                <a:latin typeface="Tahoma"/>
                <a:cs typeface="Tahoma"/>
              </a:rPr>
              <a:t>ospitante,</a:t>
            </a:r>
            <a:r>
              <a:rPr sz="3200" spc="-50" dirty="0">
                <a:solidFill>
                  <a:srgbClr val="EAF0DD"/>
                </a:solidFill>
                <a:latin typeface="Tahoma"/>
                <a:cs typeface="Tahoma"/>
              </a:rPr>
              <a:t> </a:t>
            </a:r>
            <a:r>
              <a:rPr sz="3200" spc="-20" dirty="0">
                <a:solidFill>
                  <a:srgbClr val="EAF0DD"/>
                </a:solidFill>
                <a:latin typeface="Tahoma"/>
                <a:cs typeface="Tahoma"/>
              </a:rPr>
              <a:t>così </a:t>
            </a:r>
            <a:r>
              <a:rPr sz="3200" dirty="0">
                <a:solidFill>
                  <a:srgbClr val="EAF0DD"/>
                </a:solidFill>
                <a:latin typeface="Tahoma"/>
                <a:cs typeface="Tahoma"/>
              </a:rPr>
              <a:t>come</a:t>
            </a:r>
            <a:r>
              <a:rPr sz="3200" spc="-50" dirty="0">
                <a:solidFill>
                  <a:srgbClr val="EAF0DD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AF0DD"/>
                </a:solidFill>
                <a:latin typeface="Tahoma"/>
                <a:cs typeface="Tahoma"/>
              </a:rPr>
              <a:t>indicata</a:t>
            </a:r>
            <a:r>
              <a:rPr sz="3200" spc="-55" dirty="0">
                <a:solidFill>
                  <a:srgbClr val="EAF0DD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AF0DD"/>
                </a:solidFill>
                <a:latin typeface="Tahoma"/>
                <a:cs typeface="Tahoma"/>
              </a:rPr>
              <a:t>alla</a:t>
            </a:r>
            <a:r>
              <a:rPr sz="3200" spc="-40" dirty="0">
                <a:solidFill>
                  <a:srgbClr val="EAF0DD"/>
                </a:solidFill>
                <a:latin typeface="Tahoma"/>
                <a:cs typeface="Tahoma"/>
              </a:rPr>
              <a:t> </a:t>
            </a:r>
            <a:r>
              <a:rPr sz="3200" spc="-10" dirty="0">
                <a:solidFill>
                  <a:srgbClr val="EAF0DD"/>
                </a:solidFill>
                <a:latin typeface="Tahoma"/>
                <a:cs typeface="Tahoma"/>
              </a:rPr>
              <a:t>pagina </a:t>
            </a:r>
            <a:r>
              <a:rPr sz="3200" b="1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ahoma"/>
                <a:cs typeface="Tahoma"/>
                <a:hlinkClick r:id="rId9"/>
              </a:rPr>
              <a:t>https://ammissioni.unifi.it/DESTINATION/</a:t>
            </a:r>
            <a:endParaRPr sz="3200" dirty="0">
              <a:latin typeface="Tahoma"/>
              <a:cs typeface="Tahoma"/>
            </a:endParaRPr>
          </a:p>
          <a:p>
            <a:pPr marL="12700">
              <a:lnSpc>
                <a:spcPts val="3875"/>
              </a:lnSpc>
            </a:pPr>
            <a:r>
              <a:rPr sz="3200" dirty="0">
                <a:solidFill>
                  <a:srgbClr val="EAF0DD"/>
                </a:solidFill>
                <a:latin typeface="Tahoma"/>
                <a:cs typeface="Tahoma"/>
              </a:rPr>
              <a:t>nel</a:t>
            </a:r>
            <a:r>
              <a:rPr sz="3200" spc="-55" dirty="0">
                <a:solidFill>
                  <a:srgbClr val="EAF0DD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AF0DD"/>
                </a:solidFill>
                <a:latin typeface="Tahoma"/>
                <a:cs typeface="Tahoma"/>
              </a:rPr>
              <a:t>menù</a:t>
            </a:r>
            <a:r>
              <a:rPr sz="3200" spc="-60" dirty="0">
                <a:solidFill>
                  <a:srgbClr val="EAF0DD"/>
                </a:solidFill>
                <a:latin typeface="Tahoma"/>
                <a:cs typeface="Tahoma"/>
              </a:rPr>
              <a:t> </a:t>
            </a:r>
            <a:r>
              <a:rPr sz="3200" spc="-90" dirty="0">
                <a:solidFill>
                  <a:srgbClr val="EAF0DD"/>
                </a:solidFill>
                <a:latin typeface="Tahoma"/>
                <a:cs typeface="Tahoma"/>
              </a:rPr>
              <a:t>Erasmus+</a:t>
            </a:r>
            <a:r>
              <a:rPr sz="3200" spc="-140" dirty="0">
                <a:solidFill>
                  <a:srgbClr val="EAF0DD"/>
                </a:solidFill>
                <a:latin typeface="Tahoma"/>
                <a:cs typeface="Tahoma"/>
              </a:rPr>
              <a:t> </a:t>
            </a:r>
            <a:r>
              <a:rPr sz="3200" spc="-70" dirty="0">
                <a:solidFill>
                  <a:srgbClr val="EAF0DD"/>
                </a:solidFill>
                <a:latin typeface="Tahoma"/>
                <a:cs typeface="Tahoma"/>
              </a:rPr>
              <a:t>traineeship</a:t>
            </a:r>
            <a:r>
              <a:rPr sz="3200" spc="-105" dirty="0">
                <a:solidFill>
                  <a:srgbClr val="EAF0DD"/>
                </a:solidFill>
                <a:latin typeface="Tahoma"/>
                <a:cs typeface="Tahoma"/>
              </a:rPr>
              <a:t> </a:t>
            </a:r>
            <a:r>
              <a:rPr sz="3200" spc="-50" dirty="0">
                <a:solidFill>
                  <a:srgbClr val="EAF0DD"/>
                </a:solidFill>
                <a:latin typeface="Tahoma"/>
                <a:cs typeface="Tahoma"/>
              </a:rPr>
              <a:t>sede</a:t>
            </a:r>
            <a:r>
              <a:rPr sz="3200" spc="-105" dirty="0">
                <a:solidFill>
                  <a:srgbClr val="EAF0DD"/>
                </a:solidFill>
                <a:latin typeface="Tahoma"/>
                <a:cs typeface="Tahoma"/>
              </a:rPr>
              <a:t> </a:t>
            </a:r>
            <a:r>
              <a:rPr sz="3200" spc="-10" dirty="0">
                <a:solidFill>
                  <a:srgbClr val="EAF0DD"/>
                </a:solidFill>
                <a:latin typeface="Tahoma"/>
                <a:cs typeface="Tahoma"/>
              </a:rPr>
              <a:t>generica</a:t>
            </a:r>
            <a:endParaRPr sz="32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2445"/>
              </a:spcBef>
            </a:pPr>
            <a:endParaRPr sz="3350" dirty="0">
              <a:latin typeface="Tahoma"/>
              <a:cs typeface="Tahoma"/>
            </a:endParaRPr>
          </a:p>
          <a:p>
            <a:pPr marL="12700" marR="5080">
              <a:lnSpc>
                <a:spcPct val="99200"/>
              </a:lnSpc>
              <a:spcBef>
                <a:spcPts val="5"/>
              </a:spcBef>
            </a:pP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The</a:t>
            </a:r>
            <a:r>
              <a:rPr sz="2800" spc="-7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duration</a:t>
            </a:r>
            <a:r>
              <a:rPr sz="2800" spc="-6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of</a:t>
            </a:r>
            <a:r>
              <a:rPr sz="2800" spc="-9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the</a:t>
            </a:r>
            <a:r>
              <a:rPr sz="2800" spc="-6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mobility</a:t>
            </a:r>
            <a:r>
              <a:rPr sz="2800" spc="-7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is</a:t>
            </a:r>
            <a:r>
              <a:rPr sz="2800" spc="-5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ahoma"/>
                <a:cs typeface="Tahoma"/>
              </a:rPr>
              <a:t>predetermined</a:t>
            </a:r>
            <a:r>
              <a:rPr sz="2800" b="1" spc="-10" dirty="0">
                <a:solidFill>
                  <a:schemeClr val="accent5">
                    <a:lumMod val="40000"/>
                    <a:lumOff val="60000"/>
                  </a:schemeClr>
                </a:solidFill>
                <a:latin typeface="Tahoma"/>
                <a:cs typeface="Tahoma"/>
              </a:rPr>
              <a:t> </a:t>
            </a:r>
            <a:r>
              <a:rPr sz="2800" spc="-25" dirty="0">
                <a:solidFill>
                  <a:schemeClr val="accent5">
                    <a:lumMod val="40000"/>
                    <a:lumOff val="60000"/>
                  </a:schemeClr>
                </a:solidFill>
                <a:latin typeface="Tahoma"/>
                <a:cs typeface="Tahoma"/>
              </a:rPr>
              <a:t>by </a:t>
            </a:r>
            <a:r>
              <a:rPr sz="2800" dirty="0">
                <a:solidFill>
                  <a:schemeClr val="accent5">
                    <a:lumMod val="40000"/>
                    <a:lumOff val="60000"/>
                  </a:schemeClr>
                </a:solidFill>
                <a:latin typeface="Tahoma"/>
                <a:cs typeface="Tahoma"/>
              </a:rPr>
              <a:t>what</a:t>
            </a:r>
            <a:r>
              <a:rPr sz="2800" spc="-100" dirty="0">
                <a:solidFill>
                  <a:schemeClr val="accent5">
                    <a:lumMod val="40000"/>
                    <a:lumOff val="60000"/>
                  </a:schemeClr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chemeClr val="accent5">
                    <a:lumMod val="40000"/>
                    <a:lumOff val="60000"/>
                  </a:schemeClr>
                </a:solidFill>
                <a:latin typeface="Tahoma"/>
                <a:cs typeface="Tahoma"/>
              </a:rPr>
              <a:t>indicated</a:t>
            </a:r>
            <a:r>
              <a:rPr sz="2800" spc="-75" dirty="0">
                <a:solidFill>
                  <a:schemeClr val="accent5">
                    <a:lumMod val="40000"/>
                    <a:lumOff val="60000"/>
                  </a:schemeClr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chemeClr val="accent5">
                    <a:lumMod val="40000"/>
                    <a:lumOff val="60000"/>
                  </a:schemeClr>
                </a:solidFill>
                <a:latin typeface="Tahoma"/>
                <a:cs typeface="Tahoma"/>
              </a:rPr>
              <a:t>within</a:t>
            </a:r>
            <a:r>
              <a:rPr sz="2800" spc="-90" dirty="0">
                <a:solidFill>
                  <a:schemeClr val="accent5">
                    <a:lumMod val="40000"/>
                    <a:lumOff val="60000"/>
                  </a:schemeClr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chemeClr val="accent5">
                    <a:lumMod val="40000"/>
                    <a:lumOff val="60000"/>
                  </a:schemeClr>
                </a:solidFill>
                <a:latin typeface="Tahoma"/>
                <a:cs typeface="Tahoma"/>
              </a:rPr>
              <a:t>the</a:t>
            </a:r>
            <a:r>
              <a:rPr sz="2800" spc="-85" dirty="0">
                <a:solidFill>
                  <a:schemeClr val="accent5">
                    <a:lumMod val="40000"/>
                    <a:lumOff val="60000"/>
                  </a:schemeClr>
                </a:solidFill>
                <a:latin typeface="Tahoma"/>
                <a:cs typeface="Tahoma"/>
              </a:rPr>
              <a:t> </a:t>
            </a:r>
            <a:r>
              <a:rPr sz="2800" i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ahoma"/>
                <a:cs typeface="Tahoma"/>
              </a:rPr>
              <a:t>generic</a:t>
            </a:r>
            <a:r>
              <a:rPr sz="2800" i="1" spc="-85" dirty="0">
                <a:solidFill>
                  <a:schemeClr val="accent5">
                    <a:lumMod val="40000"/>
                    <a:lumOff val="60000"/>
                  </a:schemeClr>
                </a:solidFill>
                <a:latin typeface="Tahoma"/>
                <a:cs typeface="Tahoma"/>
              </a:rPr>
              <a:t> </a:t>
            </a:r>
            <a:r>
              <a:rPr sz="2800" i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ahoma"/>
                <a:cs typeface="Tahoma"/>
              </a:rPr>
              <a:t>Letter</a:t>
            </a:r>
            <a:r>
              <a:rPr sz="2800" i="1" spc="-85" dirty="0">
                <a:solidFill>
                  <a:schemeClr val="accent5">
                    <a:lumMod val="40000"/>
                    <a:lumOff val="60000"/>
                  </a:schemeClr>
                </a:solidFill>
                <a:latin typeface="Tahoma"/>
                <a:cs typeface="Tahoma"/>
              </a:rPr>
              <a:t> </a:t>
            </a:r>
            <a:r>
              <a:rPr sz="2800" i="1" spc="-25" dirty="0">
                <a:solidFill>
                  <a:schemeClr val="accent5">
                    <a:lumMod val="40000"/>
                    <a:lumOff val="60000"/>
                  </a:schemeClr>
                </a:solidFill>
                <a:latin typeface="Tahoma"/>
                <a:cs typeface="Tahoma"/>
              </a:rPr>
              <a:t>of </a:t>
            </a:r>
            <a:r>
              <a:rPr sz="2800" i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ahoma"/>
                <a:cs typeface="Tahoma"/>
              </a:rPr>
              <a:t>Intent</a:t>
            </a:r>
            <a:r>
              <a:rPr sz="2800" i="1" spc="-50" dirty="0">
                <a:solidFill>
                  <a:schemeClr val="accent5">
                    <a:lumMod val="40000"/>
                    <a:lumOff val="60000"/>
                  </a:schemeClr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signed</a:t>
            </a:r>
            <a:r>
              <a:rPr sz="2800" spc="-6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between</a:t>
            </a:r>
            <a:r>
              <a:rPr sz="2800" spc="-10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the</a:t>
            </a:r>
            <a:r>
              <a:rPr sz="2800" spc="-6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School</a:t>
            </a:r>
            <a:r>
              <a:rPr sz="2800" spc="-5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of</a:t>
            </a:r>
            <a:r>
              <a:rPr sz="2800" spc="-8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Agriculture</a:t>
            </a:r>
            <a:r>
              <a:rPr sz="2800" spc="-5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spc="-25" dirty="0">
                <a:solidFill>
                  <a:srgbClr val="DBEDF4"/>
                </a:solidFill>
                <a:latin typeface="Tahoma"/>
                <a:cs typeface="Tahoma"/>
              </a:rPr>
              <a:t>and </a:t>
            </a: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each</a:t>
            </a:r>
            <a:r>
              <a:rPr sz="2800" spc="-3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generic</a:t>
            </a:r>
            <a:r>
              <a:rPr sz="2800" spc="-3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destination</a:t>
            </a:r>
            <a:r>
              <a:rPr sz="2800" spc="-4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(Sede</a:t>
            </a:r>
            <a:r>
              <a:rPr sz="2800" spc="-4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Generica),</a:t>
            </a:r>
            <a:r>
              <a:rPr sz="2800" spc="-3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as</a:t>
            </a:r>
            <a:r>
              <a:rPr sz="2800" spc="-4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spc="-10" dirty="0">
                <a:solidFill>
                  <a:srgbClr val="DBEDF4"/>
                </a:solidFill>
                <a:latin typeface="Tahoma"/>
                <a:cs typeface="Tahoma"/>
              </a:rPr>
              <a:t>indicated </a:t>
            </a: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on</a:t>
            </a:r>
            <a:r>
              <a:rPr sz="2800" spc="-4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page</a:t>
            </a:r>
            <a:r>
              <a:rPr sz="2800" spc="-2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400" b="1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ahoma"/>
                <a:cs typeface="Tahoma"/>
                <a:hlinkClick r:id="rId10"/>
              </a:rPr>
              <a:t>https://ammissioni.unifi.it/DESTINATION</a:t>
            </a:r>
            <a:r>
              <a:rPr sz="2400" b="1" spc="-10" dirty="0">
                <a:solidFill>
                  <a:srgbClr val="0000FF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in</a:t>
            </a:r>
            <a:r>
              <a:rPr sz="2800" spc="-7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the</a:t>
            </a:r>
            <a:r>
              <a:rPr sz="2800" spc="-80" dirty="0">
                <a:solidFill>
                  <a:srgbClr val="DBEDF4"/>
                </a:solidFill>
                <a:latin typeface="Tahoma"/>
                <a:cs typeface="Tahoma"/>
              </a:rPr>
              <a:t> Erasmus+</a:t>
            </a:r>
            <a:r>
              <a:rPr sz="2800" spc="-114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spc="-65" dirty="0">
                <a:solidFill>
                  <a:srgbClr val="DBEDF4"/>
                </a:solidFill>
                <a:latin typeface="Tahoma"/>
                <a:cs typeface="Tahoma"/>
              </a:rPr>
              <a:t>traineeship</a:t>
            </a:r>
            <a:r>
              <a:rPr sz="2800" spc="-12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spc="-55" dirty="0">
                <a:solidFill>
                  <a:srgbClr val="DBEDF4"/>
                </a:solidFill>
                <a:latin typeface="Tahoma"/>
                <a:cs typeface="Tahoma"/>
              </a:rPr>
              <a:t>sede</a:t>
            </a:r>
            <a:r>
              <a:rPr sz="2800" spc="-14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spc="-60" dirty="0">
                <a:solidFill>
                  <a:srgbClr val="DBEDF4"/>
                </a:solidFill>
                <a:latin typeface="Tahoma"/>
                <a:cs typeface="Tahoma"/>
              </a:rPr>
              <a:t>generica</a:t>
            </a:r>
            <a:r>
              <a:rPr sz="2800" spc="-12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spc="-20" dirty="0">
                <a:solidFill>
                  <a:srgbClr val="DBEDF4"/>
                </a:solidFill>
                <a:latin typeface="Tahoma"/>
                <a:cs typeface="Tahoma"/>
              </a:rPr>
              <a:t>menu</a:t>
            </a:r>
            <a:endParaRPr sz="2800" dirty="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72760" cy="9438640"/>
          </a:xfrm>
          <a:custGeom>
            <a:avLst/>
            <a:gdLst/>
            <a:ahLst/>
            <a:cxnLst/>
            <a:rect l="l" t="t" r="r" b="b"/>
            <a:pathLst>
              <a:path w="18272760" h="9438640">
                <a:moveTo>
                  <a:pt x="0" y="9438132"/>
                </a:moveTo>
                <a:lnTo>
                  <a:pt x="18272760" y="9438132"/>
                </a:lnTo>
                <a:lnTo>
                  <a:pt x="18272760" y="0"/>
                </a:lnTo>
                <a:lnTo>
                  <a:pt x="0" y="0"/>
                </a:lnTo>
                <a:lnTo>
                  <a:pt x="0" y="9438132"/>
                </a:lnTo>
                <a:close/>
              </a:path>
            </a:pathLst>
          </a:custGeom>
          <a:solidFill>
            <a:srgbClr val="5E826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-4005"/>
            <a:ext cx="18288000" cy="10295890"/>
            <a:chOff x="0" y="-4005"/>
            <a:chExt cx="18288000" cy="10295890"/>
          </a:xfrm>
        </p:grpSpPr>
        <p:sp>
          <p:nvSpPr>
            <p:cNvPr id="4" name="object 4"/>
            <p:cNvSpPr/>
            <p:nvPr/>
          </p:nvSpPr>
          <p:spPr>
            <a:xfrm>
              <a:off x="0" y="9534144"/>
              <a:ext cx="18288000" cy="753110"/>
            </a:xfrm>
            <a:custGeom>
              <a:avLst/>
              <a:gdLst/>
              <a:ahLst/>
              <a:cxnLst/>
              <a:rect l="l" t="t" r="r" b="b"/>
              <a:pathLst>
                <a:path w="18288000" h="753109">
                  <a:moveTo>
                    <a:pt x="18288000" y="0"/>
                  </a:moveTo>
                  <a:lnTo>
                    <a:pt x="0" y="0"/>
                  </a:lnTo>
                  <a:lnTo>
                    <a:pt x="0" y="752601"/>
                  </a:lnTo>
                  <a:lnTo>
                    <a:pt x="18288000" y="752601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5E82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052047" y="-3"/>
              <a:ext cx="7220711" cy="102870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1047221" y="756"/>
              <a:ext cx="7230745" cy="10286365"/>
            </a:xfrm>
            <a:custGeom>
              <a:avLst/>
              <a:gdLst/>
              <a:ahLst/>
              <a:cxnLst/>
              <a:rect l="l" t="t" r="r" b="b"/>
              <a:pathLst>
                <a:path w="7230744" h="10286365">
                  <a:moveTo>
                    <a:pt x="7230237" y="10286243"/>
                  </a:moveTo>
                  <a:lnTo>
                    <a:pt x="7230237" y="0"/>
                  </a:lnTo>
                </a:path>
                <a:path w="7230744" h="10286365">
                  <a:moveTo>
                    <a:pt x="0" y="0"/>
                  </a:moveTo>
                  <a:lnTo>
                    <a:pt x="0" y="10286243"/>
                  </a:lnTo>
                </a:path>
              </a:pathLst>
            </a:custGeom>
            <a:ln w="9525">
              <a:solidFill>
                <a:srgbClr val="EAF0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9451847"/>
              <a:ext cx="18288000" cy="76200"/>
            </a:xfrm>
            <a:custGeom>
              <a:avLst/>
              <a:gdLst/>
              <a:ahLst/>
              <a:cxnLst/>
              <a:rect l="l" t="t" r="r" b="b"/>
              <a:pathLst>
                <a:path w="18288000" h="76200">
                  <a:moveTo>
                    <a:pt x="0" y="0"/>
                  </a:moveTo>
                  <a:lnTo>
                    <a:pt x="0" y="76199"/>
                  </a:lnTo>
                  <a:lnTo>
                    <a:pt x="18288000" y="76199"/>
                  </a:lnTo>
                  <a:lnTo>
                    <a:pt x="182880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F0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5567" y="3163823"/>
              <a:ext cx="103631" cy="10667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15567" y="4011167"/>
              <a:ext cx="103631" cy="10667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15567" y="4860037"/>
              <a:ext cx="103631" cy="10667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15567" y="6556247"/>
              <a:ext cx="103631" cy="10667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15567" y="8252461"/>
              <a:ext cx="103631" cy="106678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1900173" y="108026"/>
            <a:ext cx="7590155" cy="10020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3200" spc="114" dirty="0">
                <a:solidFill>
                  <a:srgbClr val="C2D49B"/>
                </a:solidFill>
                <a:latin typeface="Tahoma"/>
                <a:cs typeface="Tahoma"/>
              </a:rPr>
              <a:t>DURATA</a:t>
            </a:r>
            <a:r>
              <a:rPr sz="3200" spc="-45" dirty="0">
                <a:solidFill>
                  <a:srgbClr val="C2D49B"/>
                </a:solidFill>
                <a:latin typeface="Tahoma"/>
                <a:cs typeface="Tahoma"/>
              </a:rPr>
              <a:t> </a:t>
            </a:r>
            <a:r>
              <a:rPr sz="3200" spc="140" dirty="0">
                <a:solidFill>
                  <a:srgbClr val="C2D49B"/>
                </a:solidFill>
                <a:latin typeface="Tahoma"/>
                <a:cs typeface="Tahoma"/>
              </a:rPr>
              <a:t>E</a:t>
            </a:r>
            <a:r>
              <a:rPr sz="3200" spc="-5" dirty="0">
                <a:solidFill>
                  <a:srgbClr val="C2D49B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C2D49B"/>
                </a:solidFill>
                <a:latin typeface="Tahoma"/>
                <a:cs typeface="Tahoma"/>
              </a:rPr>
              <a:t>TIPOLOGIA</a:t>
            </a:r>
            <a:r>
              <a:rPr sz="3200" spc="-35" dirty="0">
                <a:solidFill>
                  <a:srgbClr val="C2D49B"/>
                </a:solidFill>
                <a:latin typeface="Tahoma"/>
                <a:cs typeface="Tahoma"/>
              </a:rPr>
              <a:t> </a:t>
            </a:r>
            <a:r>
              <a:rPr sz="3200" spc="145" dirty="0">
                <a:solidFill>
                  <a:srgbClr val="C2D49B"/>
                </a:solidFill>
                <a:latin typeface="Tahoma"/>
                <a:cs typeface="Tahoma"/>
              </a:rPr>
              <a:t>DELLA</a:t>
            </a:r>
            <a:r>
              <a:rPr sz="3200" spc="-60" dirty="0">
                <a:solidFill>
                  <a:srgbClr val="C2D49B"/>
                </a:solidFill>
                <a:latin typeface="Tahoma"/>
                <a:cs typeface="Tahoma"/>
              </a:rPr>
              <a:t> </a:t>
            </a:r>
            <a:r>
              <a:rPr sz="3200" spc="-10" dirty="0">
                <a:solidFill>
                  <a:srgbClr val="C2D49B"/>
                </a:solidFill>
                <a:latin typeface="Tahoma"/>
                <a:cs typeface="Tahoma"/>
              </a:rPr>
              <a:t>MOBILITÀ</a:t>
            </a:r>
            <a:endParaRPr sz="32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</a:pPr>
            <a:r>
              <a:rPr sz="3200" spc="50" dirty="0">
                <a:solidFill>
                  <a:srgbClr val="DBEDF4"/>
                </a:solidFill>
                <a:latin typeface="Tahoma"/>
                <a:cs typeface="Tahoma"/>
              </a:rPr>
              <a:t>DURATION</a:t>
            </a:r>
            <a:r>
              <a:rPr sz="3200" spc="-12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spc="120" dirty="0">
                <a:solidFill>
                  <a:srgbClr val="DBEDF4"/>
                </a:solidFill>
                <a:latin typeface="Tahoma"/>
                <a:cs typeface="Tahoma"/>
              </a:rPr>
              <a:t>AND</a:t>
            </a:r>
            <a:r>
              <a:rPr sz="3200" spc="-11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spc="160" dirty="0">
                <a:solidFill>
                  <a:srgbClr val="DBEDF4"/>
                </a:solidFill>
                <a:latin typeface="Tahoma"/>
                <a:cs typeface="Tahoma"/>
              </a:rPr>
              <a:t>TYPE</a:t>
            </a:r>
            <a:r>
              <a:rPr sz="3200" spc="-9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spc="155" dirty="0">
                <a:solidFill>
                  <a:srgbClr val="DBEDF4"/>
                </a:solidFill>
                <a:latin typeface="Tahoma"/>
                <a:cs typeface="Tahoma"/>
              </a:rPr>
              <a:t>OF</a:t>
            </a:r>
            <a:r>
              <a:rPr sz="3200" spc="-10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spc="40" dirty="0">
                <a:solidFill>
                  <a:srgbClr val="DBEDF4"/>
                </a:solidFill>
                <a:latin typeface="Tahoma"/>
                <a:cs typeface="Tahoma"/>
              </a:rPr>
              <a:t>MOBILITY</a:t>
            </a:r>
            <a:endParaRPr sz="3200">
              <a:latin typeface="Tahoma"/>
              <a:cs typeface="Tahoma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396746" y="1203452"/>
            <a:ext cx="33077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C3D59B"/>
                </a:solidFill>
                <a:latin typeface="Tahoma"/>
                <a:cs typeface="Tahoma"/>
              </a:rPr>
              <a:t>Sede </a:t>
            </a:r>
            <a:r>
              <a:rPr sz="3600" b="1" spc="-10" dirty="0">
                <a:solidFill>
                  <a:srgbClr val="C3D59B"/>
                </a:solidFill>
                <a:latin typeface="Tahoma"/>
                <a:cs typeface="Tahoma"/>
              </a:rPr>
              <a:t>Generica</a:t>
            </a:r>
            <a:endParaRPr sz="360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396746" y="1918208"/>
            <a:ext cx="9465310" cy="7353103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5080">
              <a:lnSpc>
                <a:spcPct val="99500"/>
              </a:lnSpc>
              <a:spcBef>
                <a:spcPts val="120"/>
              </a:spcBef>
            </a:pPr>
            <a:r>
              <a:rPr lang="it-IT" sz="3400" dirty="0">
                <a:solidFill>
                  <a:srgbClr val="EAF0DD"/>
                </a:solidFill>
                <a:latin typeface="Tahoma"/>
                <a:cs typeface="Tahoma"/>
              </a:rPr>
              <a:t>In </a:t>
            </a:r>
            <a:r>
              <a:rPr sz="3400" dirty="0" err="1">
                <a:solidFill>
                  <a:srgbClr val="EAF0DD"/>
                </a:solidFill>
                <a:latin typeface="Tahoma"/>
                <a:cs typeface="Tahoma"/>
              </a:rPr>
              <a:t>accordo</a:t>
            </a:r>
            <a:r>
              <a:rPr sz="3400" spc="-25" dirty="0">
                <a:solidFill>
                  <a:srgbClr val="EAF0DD"/>
                </a:solidFill>
                <a:latin typeface="Tahoma"/>
                <a:cs typeface="Tahoma"/>
              </a:rPr>
              <a:t> </a:t>
            </a:r>
            <a:r>
              <a:rPr sz="3400" dirty="0">
                <a:solidFill>
                  <a:srgbClr val="EAF0DD"/>
                </a:solidFill>
                <a:latin typeface="Tahoma"/>
                <a:cs typeface="Tahoma"/>
              </a:rPr>
              <a:t>con</a:t>
            </a:r>
            <a:r>
              <a:rPr sz="3400" spc="-25" dirty="0">
                <a:solidFill>
                  <a:srgbClr val="EAF0DD"/>
                </a:solidFill>
                <a:latin typeface="Tahoma"/>
                <a:cs typeface="Tahoma"/>
              </a:rPr>
              <a:t> </a:t>
            </a:r>
            <a:r>
              <a:rPr sz="3400" dirty="0">
                <a:solidFill>
                  <a:srgbClr val="EAF0DD"/>
                </a:solidFill>
                <a:latin typeface="Tahoma"/>
                <a:cs typeface="Tahoma"/>
              </a:rPr>
              <a:t>la</a:t>
            </a:r>
            <a:r>
              <a:rPr sz="3400" spc="-35" dirty="0">
                <a:solidFill>
                  <a:srgbClr val="EAF0DD"/>
                </a:solidFill>
                <a:latin typeface="Tahoma"/>
                <a:cs typeface="Tahoma"/>
              </a:rPr>
              <a:t> </a:t>
            </a:r>
            <a:r>
              <a:rPr sz="3400" dirty="0">
                <a:solidFill>
                  <a:srgbClr val="EAF0DD"/>
                </a:solidFill>
                <a:latin typeface="Tahoma"/>
                <a:cs typeface="Tahoma"/>
              </a:rPr>
              <a:t>sede</a:t>
            </a:r>
            <a:r>
              <a:rPr sz="3400" spc="-30" dirty="0">
                <a:solidFill>
                  <a:srgbClr val="EAF0DD"/>
                </a:solidFill>
                <a:latin typeface="Tahoma"/>
                <a:cs typeface="Tahoma"/>
              </a:rPr>
              <a:t> </a:t>
            </a:r>
            <a:r>
              <a:rPr sz="3400" dirty="0">
                <a:solidFill>
                  <a:srgbClr val="EAF0DD"/>
                </a:solidFill>
                <a:latin typeface="Tahoma"/>
                <a:cs typeface="Tahoma"/>
              </a:rPr>
              <a:t>estera</a:t>
            </a:r>
            <a:r>
              <a:rPr sz="3400" spc="-45" dirty="0">
                <a:solidFill>
                  <a:srgbClr val="EAF0DD"/>
                </a:solidFill>
                <a:latin typeface="Tahoma"/>
                <a:cs typeface="Tahoma"/>
              </a:rPr>
              <a:t> </a:t>
            </a:r>
            <a:r>
              <a:rPr sz="3400" dirty="0">
                <a:solidFill>
                  <a:srgbClr val="EAF0DD"/>
                </a:solidFill>
                <a:latin typeface="Tahoma"/>
                <a:cs typeface="Tahoma"/>
              </a:rPr>
              <a:t>e</a:t>
            </a:r>
            <a:r>
              <a:rPr sz="3400" spc="-20" dirty="0">
                <a:solidFill>
                  <a:srgbClr val="EAF0DD"/>
                </a:solidFill>
                <a:latin typeface="Tahoma"/>
                <a:cs typeface="Tahoma"/>
              </a:rPr>
              <a:t> </a:t>
            </a:r>
            <a:r>
              <a:rPr sz="3400" spc="-25" dirty="0">
                <a:solidFill>
                  <a:srgbClr val="EAF0DD"/>
                </a:solidFill>
                <a:latin typeface="Tahoma"/>
                <a:cs typeface="Tahoma"/>
              </a:rPr>
              <a:t>la </a:t>
            </a:r>
            <a:r>
              <a:rPr sz="3400" dirty="0">
                <a:solidFill>
                  <a:srgbClr val="EAF0DD"/>
                </a:solidFill>
                <a:latin typeface="Tahoma"/>
                <a:cs typeface="Tahoma"/>
              </a:rPr>
              <a:t>Scuola</a:t>
            </a:r>
            <a:r>
              <a:rPr sz="3400" spc="-40" dirty="0">
                <a:solidFill>
                  <a:srgbClr val="EAF0DD"/>
                </a:solidFill>
                <a:latin typeface="Tahoma"/>
                <a:cs typeface="Tahoma"/>
              </a:rPr>
              <a:t> </a:t>
            </a:r>
            <a:r>
              <a:rPr sz="3400" dirty="0">
                <a:solidFill>
                  <a:srgbClr val="EAF0DD"/>
                </a:solidFill>
                <a:latin typeface="Tahoma"/>
                <a:cs typeface="Tahoma"/>
              </a:rPr>
              <a:t>di</a:t>
            </a:r>
            <a:r>
              <a:rPr sz="3400" spc="-35" dirty="0">
                <a:solidFill>
                  <a:srgbClr val="EAF0DD"/>
                </a:solidFill>
                <a:latin typeface="Tahoma"/>
                <a:cs typeface="Tahoma"/>
              </a:rPr>
              <a:t> </a:t>
            </a:r>
            <a:r>
              <a:rPr sz="3400" dirty="0">
                <a:solidFill>
                  <a:srgbClr val="EAF0DD"/>
                </a:solidFill>
                <a:latin typeface="Tahoma"/>
                <a:cs typeface="Tahoma"/>
              </a:rPr>
              <a:t>Agraria</a:t>
            </a:r>
            <a:r>
              <a:rPr sz="3400" spc="-45" dirty="0">
                <a:solidFill>
                  <a:srgbClr val="EAF0DD"/>
                </a:solidFill>
                <a:latin typeface="Tahoma"/>
                <a:cs typeface="Tahoma"/>
              </a:rPr>
              <a:t> </a:t>
            </a:r>
            <a:r>
              <a:rPr sz="3400" dirty="0">
                <a:solidFill>
                  <a:srgbClr val="EAF0DD"/>
                </a:solidFill>
                <a:latin typeface="Tahoma"/>
                <a:cs typeface="Tahoma"/>
              </a:rPr>
              <a:t>è</a:t>
            </a:r>
            <a:r>
              <a:rPr sz="3400" spc="-35" dirty="0">
                <a:solidFill>
                  <a:srgbClr val="EAF0DD"/>
                </a:solidFill>
                <a:latin typeface="Tahoma"/>
                <a:cs typeface="Tahoma"/>
              </a:rPr>
              <a:t> </a:t>
            </a:r>
            <a:r>
              <a:rPr sz="3400" dirty="0">
                <a:solidFill>
                  <a:srgbClr val="EAF0DD"/>
                </a:solidFill>
                <a:latin typeface="Tahoma"/>
                <a:cs typeface="Tahoma"/>
              </a:rPr>
              <a:t>possibile,</a:t>
            </a:r>
            <a:r>
              <a:rPr sz="3400" spc="-35" dirty="0">
                <a:solidFill>
                  <a:srgbClr val="EAF0DD"/>
                </a:solidFill>
                <a:latin typeface="Tahoma"/>
                <a:cs typeface="Tahoma"/>
              </a:rPr>
              <a:t> </a:t>
            </a:r>
            <a:r>
              <a:rPr sz="3400" i="1" dirty="0">
                <a:solidFill>
                  <a:srgbClr val="EAF0DD"/>
                </a:solidFill>
                <a:latin typeface="Tahoma"/>
                <a:cs typeface="Tahoma"/>
              </a:rPr>
              <a:t>per</a:t>
            </a:r>
            <a:r>
              <a:rPr sz="3400" i="1" spc="-45" dirty="0">
                <a:solidFill>
                  <a:srgbClr val="EAF0DD"/>
                </a:solidFill>
                <a:latin typeface="Tahoma"/>
                <a:cs typeface="Tahoma"/>
              </a:rPr>
              <a:t> </a:t>
            </a:r>
            <a:r>
              <a:rPr sz="3400" i="1" dirty="0">
                <a:solidFill>
                  <a:srgbClr val="EAF0DD"/>
                </a:solidFill>
                <a:latin typeface="Tahoma"/>
                <a:cs typeface="Tahoma"/>
              </a:rPr>
              <a:t>comprovate</a:t>
            </a:r>
            <a:r>
              <a:rPr sz="3400" i="1" spc="-35" dirty="0">
                <a:solidFill>
                  <a:srgbClr val="EAF0DD"/>
                </a:solidFill>
                <a:latin typeface="Tahoma"/>
                <a:cs typeface="Tahoma"/>
              </a:rPr>
              <a:t> </a:t>
            </a:r>
            <a:r>
              <a:rPr sz="3400" i="1" spc="-10" dirty="0">
                <a:solidFill>
                  <a:srgbClr val="EAF0DD"/>
                </a:solidFill>
                <a:latin typeface="Tahoma"/>
                <a:cs typeface="Tahoma"/>
              </a:rPr>
              <a:t>ragioni didattiche</a:t>
            </a:r>
            <a:r>
              <a:rPr sz="3400" spc="-10" dirty="0">
                <a:solidFill>
                  <a:srgbClr val="EAF0DD"/>
                </a:solidFill>
                <a:latin typeface="Tahoma"/>
                <a:cs typeface="Tahoma"/>
              </a:rPr>
              <a:t>:</a:t>
            </a:r>
            <a:endParaRPr sz="3400" dirty="0">
              <a:latin typeface="Tahoma"/>
              <a:cs typeface="Tahoma"/>
            </a:endParaRPr>
          </a:p>
          <a:p>
            <a:pPr marL="468630" indent="-455930">
              <a:lnSpc>
                <a:spcPct val="100000"/>
              </a:lnSpc>
              <a:spcBef>
                <a:spcPts val="100"/>
              </a:spcBef>
              <a:buFont typeface="Segoe UI Symbol"/>
              <a:buChar char="⮚"/>
              <a:tabLst>
                <a:tab pos="468630" algn="l"/>
              </a:tabLst>
            </a:pPr>
            <a:r>
              <a:rPr sz="3400" u="sng" dirty="0">
                <a:solidFill>
                  <a:srgbClr val="EAF0DD"/>
                </a:solidFill>
                <a:uFill>
                  <a:solidFill>
                    <a:srgbClr val="EAF0DD"/>
                  </a:solidFill>
                </a:uFill>
                <a:latin typeface="Tahoma"/>
                <a:cs typeface="Tahoma"/>
              </a:rPr>
              <a:t>Ridurre</a:t>
            </a:r>
            <a:r>
              <a:rPr sz="3400" u="sng" spc="-30" dirty="0">
                <a:solidFill>
                  <a:srgbClr val="EAF0DD"/>
                </a:solidFill>
                <a:uFill>
                  <a:solidFill>
                    <a:srgbClr val="EAF0DD"/>
                  </a:solidFill>
                </a:uFill>
                <a:latin typeface="Tahoma"/>
                <a:cs typeface="Tahoma"/>
              </a:rPr>
              <a:t> </a:t>
            </a:r>
            <a:r>
              <a:rPr sz="3400" u="sng" dirty="0">
                <a:solidFill>
                  <a:srgbClr val="EAF0DD"/>
                </a:solidFill>
                <a:uFill>
                  <a:solidFill>
                    <a:srgbClr val="EAF0DD"/>
                  </a:solidFill>
                </a:uFill>
                <a:latin typeface="Tahoma"/>
                <a:cs typeface="Tahoma"/>
              </a:rPr>
              <a:t>la</a:t>
            </a:r>
            <a:r>
              <a:rPr sz="3400" u="sng" spc="-30" dirty="0">
                <a:solidFill>
                  <a:srgbClr val="EAF0DD"/>
                </a:solidFill>
                <a:uFill>
                  <a:solidFill>
                    <a:srgbClr val="EAF0DD"/>
                  </a:solidFill>
                </a:uFill>
                <a:latin typeface="Tahoma"/>
                <a:cs typeface="Tahoma"/>
              </a:rPr>
              <a:t> </a:t>
            </a:r>
            <a:r>
              <a:rPr sz="3400" u="sng" dirty="0">
                <a:solidFill>
                  <a:srgbClr val="EAF0DD"/>
                </a:solidFill>
                <a:uFill>
                  <a:solidFill>
                    <a:srgbClr val="EAF0DD"/>
                  </a:solidFill>
                </a:uFill>
                <a:latin typeface="Tahoma"/>
                <a:cs typeface="Tahoma"/>
              </a:rPr>
              <a:t>durata</a:t>
            </a:r>
            <a:r>
              <a:rPr sz="3400" u="sng" spc="-30" dirty="0">
                <a:solidFill>
                  <a:srgbClr val="EAF0DD"/>
                </a:solidFill>
                <a:uFill>
                  <a:solidFill>
                    <a:srgbClr val="EAF0DD"/>
                  </a:solidFill>
                </a:uFill>
                <a:latin typeface="Tahoma"/>
                <a:cs typeface="Tahoma"/>
              </a:rPr>
              <a:t> </a:t>
            </a:r>
            <a:r>
              <a:rPr sz="3400" u="sng" spc="-10" dirty="0">
                <a:solidFill>
                  <a:srgbClr val="EAF0DD"/>
                </a:solidFill>
                <a:uFill>
                  <a:solidFill>
                    <a:srgbClr val="EAF0DD"/>
                  </a:solidFill>
                </a:uFill>
                <a:latin typeface="Tahoma"/>
                <a:cs typeface="Tahoma"/>
              </a:rPr>
              <a:t>prevista</a:t>
            </a:r>
            <a:endParaRPr sz="3400" dirty="0">
              <a:latin typeface="Tahoma"/>
              <a:cs typeface="Tahoma"/>
            </a:endParaRPr>
          </a:p>
          <a:p>
            <a:pPr marL="469265" marR="1111885" indent="-457200">
              <a:lnSpc>
                <a:spcPct val="97700"/>
              </a:lnSpc>
              <a:spcBef>
                <a:spcPts val="240"/>
              </a:spcBef>
              <a:buFont typeface="Segoe UI Symbol"/>
              <a:buChar char="⮚"/>
              <a:tabLst>
                <a:tab pos="469265" algn="l"/>
              </a:tabLst>
            </a:pPr>
            <a:r>
              <a:rPr sz="3400" u="sng" dirty="0">
                <a:solidFill>
                  <a:srgbClr val="EAF0DD"/>
                </a:solidFill>
                <a:uFill>
                  <a:solidFill>
                    <a:srgbClr val="EAF0DD"/>
                  </a:solidFill>
                </a:uFill>
                <a:latin typeface="Tahoma"/>
                <a:cs typeface="Tahoma"/>
              </a:rPr>
              <a:t>Prolungare</a:t>
            </a:r>
            <a:r>
              <a:rPr sz="3400" u="sng" spc="-30" dirty="0">
                <a:solidFill>
                  <a:srgbClr val="EAF0DD"/>
                </a:solidFill>
                <a:uFill>
                  <a:solidFill>
                    <a:srgbClr val="EAF0DD"/>
                  </a:solidFill>
                </a:uFill>
                <a:latin typeface="Tahoma"/>
                <a:cs typeface="Tahoma"/>
              </a:rPr>
              <a:t> </a:t>
            </a:r>
            <a:r>
              <a:rPr sz="3400" u="sng" dirty="0">
                <a:solidFill>
                  <a:srgbClr val="EAF0DD"/>
                </a:solidFill>
                <a:uFill>
                  <a:solidFill>
                    <a:srgbClr val="EAF0DD"/>
                  </a:solidFill>
                </a:uFill>
                <a:latin typeface="Tahoma"/>
                <a:cs typeface="Tahoma"/>
              </a:rPr>
              <a:t>la</a:t>
            </a:r>
            <a:r>
              <a:rPr sz="3400" u="sng" spc="-15" dirty="0">
                <a:solidFill>
                  <a:srgbClr val="EAF0DD"/>
                </a:solidFill>
                <a:uFill>
                  <a:solidFill>
                    <a:srgbClr val="EAF0DD"/>
                  </a:solidFill>
                </a:uFill>
                <a:latin typeface="Tahoma"/>
                <a:cs typeface="Tahoma"/>
              </a:rPr>
              <a:t> </a:t>
            </a:r>
            <a:r>
              <a:rPr sz="3400" u="sng" dirty="0">
                <a:solidFill>
                  <a:srgbClr val="EAF0DD"/>
                </a:solidFill>
                <a:uFill>
                  <a:solidFill>
                    <a:srgbClr val="EAF0DD"/>
                  </a:solidFill>
                </a:uFill>
                <a:latin typeface="Tahoma"/>
                <a:cs typeface="Tahoma"/>
              </a:rPr>
              <a:t>durata</a:t>
            </a:r>
            <a:r>
              <a:rPr sz="3400" u="sng" spc="-45" dirty="0">
                <a:solidFill>
                  <a:srgbClr val="EAF0DD"/>
                </a:solidFill>
                <a:uFill>
                  <a:solidFill>
                    <a:srgbClr val="EAF0DD"/>
                  </a:solidFill>
                </a:uFill>
                <a:latin typeface="Tahoma"/>
                <a:cs typeface="Tahoma"/>
              </a:rPr>
              <a:t> </a:t>
            </a:r>
            <a:r>
              <a:rPr sz="3400" u="sng" dirty="0">
                <a:solidFill>
                  <a:srgbClr val="EAF0DD"/>
                </a:solidFill>
                <a:uFill>
                  <a:solidFill>
                    <a:srgbClr val="EAF0DD"/>
                  </a:solidFill>
                </a:uFill>
                <a:latin typeface="Tahoma"/>
                <a:cs typeface="Tahoma"/>
              </a:rPr>
              <a:t>prevista</a:t>
            </a:r>
            <a:r>
              <a:rPr sz="3400" dirty="0">
                <a:solidFill>
                  <a:srgbClr val="EAF0DD"/>
                </a:solidFill>
                <a:latin typeface="Tahoma"/>
                <a:cs typeface="Tahoma"/>
              </a:rPr>
              <a:t>,</a:t>
            </a:r>
            <a:r>
              <a:rPr sz="3400" spc="-5" dirty="0">
                <a:solidFill>
                  <a:srgbClr val="EAF0DD"/>
                </a:solidFill>
                <a:latin typeface="Tahoma"/>
                <a:cs typeface="Tahoma"/>
              </a:rPr>
              <a:t> </a:t>
            </a:r>
            <a:r>
              <a:rPr sz="3400" spc="-10" dirty="0">
                <a:solidFill>
                  <a:srgbClr val="EAF0DD"/>
                </a:solidFill>
                <a:latin typeface="Tahoma"/>
                <a:cs typeface="Tahoma"/>
              </a:rPr>
              <a:t>presentando </a:t>
            </a:r>
            <a:r>
              <a:rPr sz="3400" dirty="0">
                <a:solidFill>
                  <a:srgbClr val="EAF0DD"/>
                </a:solidFill>
                <a:latin typeface="Tahoma"/>
                <a:cs typeface="Tahoma"/>
              </a:rPr>
              <a:t>opportuna</a:t>
            </a:r>
            <a:r>
              <a:rPr sz="3400" spc="-70" dirty="0">
                <a:solidFill>
                  <a:srgbClr val="EAF0DD"/>
                </a:solidFill>
                <a:latin typeface="Tahoma"/>
                <a:cs typeface="Tahoma"/>
              </a:rPr>
              <a:t> </a:t>
            </a:r>
            <a:r>
              <a:rPr sz="3400" u="sng" spc="-6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ahoma"/>
                <a:cs typeface="Tahoma"/>
                <a:hlinkClick r:id="rId7"/>
              </a:rPr>
              <a:t>Richiesta</a:t>
            </a:r>
            <a:r>
              <a:rPr sz="3400" u="sng" spc="-114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ahoma"/>
                <a:cs typeface="Tahoma"/>
                <a:hlinkClick r:id="rId7"/>
              </a:rPr>
              <a:t> </a:t>
            </a:r>
            <a:r>
              <a:rPr sz="34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ahoma"/>
                <a:cs typeface="Tahoma"/>
                <a:hlinkClick r:id="rId7"/>
              </a:rPr>
              <a:t>di</a:t>
            </a:r>
            <a:r>
              <a:rPr sz="3400" u="sng" spc="-114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ahoma"/>
                <a:cs typeface="Tahoma"/>
                <a:hlinkClick r:id="rId7"/>
              </a:rPr>
              <a:t> </a:t>
            </a:r>
            <a:r>
              <a:rPr sz="3400" u="sng" spc="-8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ahoma"/>
                <a:cs typeface="Tahoma"/>
                <a:hlinkClick r:id="rId7"/>
              </a:rPr>
              <a:t>Prolungamento</a:t>
            </a:r>
            <a:r>
              <a:rPr sz="3400" u="sng" spc="-13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ahoma"/>
                <a:cs typeface="Tahoma"/>
              </a:rPr>
              <a:t> </a:t>
            </a:r>
            <a:r>
              <a:rPr sz="3400" spc="-20" dirty="0">
                <a:solidFill>
                  <a:srgbClr val="EAF0DD"/>
                </a:solidFill>
                <a:latin typeface="Tahoma"/>
                <a:cs typeface="Tahoma"/>
              </a:rPr>
              <a:t>dopo </a:t>
            </a:r>
            <a:r>
              <a:rPr sz="3400" dirty="0">
                <a:solidFill>
                  <a:srgbClr val="EAF0DD"/>
                </a:solidFill>
                <a:latin typeface="Tahoma"/>
                <a:cs typeface="Tahoma"/>
              </a:rPr>
              <a:t>l’avvio</a:t>
            </a:r>
            <a:r>
              <a:rPr sz="3400" spc="-75" dirty="0">
                <a:solidFill>
                  <a:srgbClr val="EAF0DD"/>
                </a:solidFill>
                <a:latin typeface="Tahoma"/>
                <a:cs typeface="Tahoma"/>
              </a:rPr>
              <a:t> </a:t>
            </a:r>
            <a:r>
              <a:rPr sz="3400" dirty="0" err="1">
                <a:solidFill>
                  <a:srgbClr val="EAF0DD"/>
                </a:solidFill>
                <a:latin typeface="Tahoma"/>
                <a:cs typeface="Tahoma"/>
              </a:rPr>
              <a:t>della</a:t>
            </a:r>
            <a:r>
              <a:rPr sz="3400" spc="-65" dirty="0">
                <a:solidFill>
                  <a:srgbClr val="EAF0DD"/>
                </a:solidFill>
                <a:latin typeface="Tahoma"/>
                <a:cs typeface="Tahoma"/>
              </a:rPr>
              <a:t> </a:t>
            </a:r>
            <a:r>
              <a:rPr sz="3400" spc="-10" dirty="0" err="1">
                <a:solidFill>
                  <a:srgbClr val="EAF0DD"/>
                </a:solidFill>
                <a:latin typeface="Tahoma"/>
                <a:cs typeface="Tahoma"/>
              </a:rPr>
              <a:t>mobilità</a:t>
            </a:r>
            <a:endParaRPr lang="it-IT" sz="3400" spc="-10" dirty="0">
              <a:solidFill>
                <a:srgbClr val="EAF0DD"/>
              </a:solidFill>
              <a:latin typeface="Tahoma"/>
              <a:cs typeface="Tahoma"/>
            </a:endParaRPr>
          </a:p>
          <a:p>
            <a:pPr marL="12065" marR="1111885">
              <a:lnSpc>
                <a:spcPct val="97700"/>
              </a:lnSpc>
              <a:spcBef>
                <a:spcPts val="240"/>
              </a:spcBef>
              <a:tabLst>
                <a:tab pos="469265" algn="l"/>
              </a:tabLst>
            </a:pPr>
            <a:endParaRPr sz="3200" dirty="0">
              <a:latin typeface="Tahoma"/>
              <a:cs typeface="Tahoma"/>
            </a:endParaRPr>
          </a:p>
          <a:p>
            <a:pPr marL="12700" marR="34290">
              <a:lnSpc>
                <a:spcPct val="100000"/>
              </a:lnSpc>
              <a:spcBef>
                <a:spcPts val="2610"/>
              </a:spcBef>
            </a:pPr>
            <a:r>
              <a:rPr sz="2600" dirty="0">
                <a:solidFill>
                  <a:srgbClr val="DBEDF4"/>
                </a:solidFill>
                <a:latin typeface="Tahoma"/>
                <a:cs typeface="Tahoma"/>
              </a:rPr>
              <a:t>Although</a:t>
            </a:r>
            <a:r>
              <a:rPr sz="2600" spc="-5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600" dirty="0">
                <a:solidFill>
                  <a:srgbClr val="DBEDF4"/>
                </a:solidFill>
                <a:latin typeface="Tahoma"/>
                <a:cs typeface="Tahoma"/>
              </a:rPr>
              <a:t>it</a:t>
            </a:r>
            <a:r>
              <a:rPr sz="2600" spc="-7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600" dirty="0">
                <a:solidFill>
                  <a:srgbClr val="DBEDF4"/>
                </a:solidFill>
                <a:latin typeface="Tahoma"/>
                <a:cs typeface="Tahoma"/>
              </a:rPr>
              <a:t>is</a:t>
            </a:r>
            <a:r>
              <a:rPr sz="2600" spc="-7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600" dirty="0">
                <a:solidFill>
                  <a:srgbClr val="DBEDF4"/>
                </a:solidFill>
                <a:latin typeface="Tahoma"/>
                <a:cs typeface="Tahoma"/>
              </a:rPr>
              <a:t>desirable</a:t>
            </a:r>
            <a:r>
              <a:rPr sz="2600" spc="-5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600" dirty="0">
                <a:solidFill>
                  <a:srgbClr val="DBEDF4"/>
                </a:solidFill>
                <a:latin typeface="Tahoma"/>
                <a:cs typeface="Tahoma"/>
              </a:rPr>
              <a:t>to</a:t>
            </a:r>
            <a:r>
              <a:rPr sz="2600" spc="-6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600" dirty="0">
                <a:solidFill>
                  <a:srgbClr val="DBEDF4"/>
                </a:solidFill>
                <a:latin typeface="Tahoma"/>
                <a:cs typeface="Tahoma"/>
              </a:rPr>
              <a:t>stick</a:t>
            </a:r>
            <a:r>
              <a:rPr sz="2600" spc="-6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600" dirty="0">
                <a:solidFill>
                  <a:srgbClr val="DBEDF4"/>
                </a:solidFill>
                <a:latin typeface="Tahoma"/>
                <a:cs typeface="Tahoma"/>
              </a:rPr>
              <a:t>to</a:t>
            </a:r>
            <a:r>
              <a:rPr sz="2600" spc="-7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600" dirty="0">
                <a:solidFill>
                  <a:srgbClr val="DBEDF4"/>
                </a:solidFill>
                <a:latin typeface="Tahoma"/>
                <a:cs typeface="Tahoma"/>
              </a:rPr>
              <a:t>the</a:t>
            </a:r>
            <a:r>
              <a:rPr sz="2600" spc="-6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600" dirty="0">
                <a:solidFill>
                  <a:srgbClr val="DBEDF4"/>
                </a:solidFill>
                <a:latin typeface="Tahoma"/>
                <a:cs typeface="Tahoma"/>
              </a:rPr>
              <a:t>planned</a:t>
            </a:r>
            <a:r>
              <a:rPr sz="2600" spc="-5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600" dirty="0">
                <a:solidFill>
                  <a:srgbClr val="DBEDF4"/>
                </a:solidFill>
                <a:latin typeface="Tahoma"/>
                <a:cs typeface="Tahoma"/>
              </a:rPr>
              <a:t>number</a:t>
            </a:r>
            <a:r>
              <a:rPr sz="2600" spc="-6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600" spc="-25" dirty="0">
                <a:solidFill>
                  <a:srgbClr val="DBEDF4"/>
                </a:solidFill>
                <a:latin typeface="Tahoma"/>
                <a:cs typeface="Tahoma"/>
              </a:rPr>
              <a:t>of </a:t>
            </a:r>
            <a:r>
              <a:rPr sz="2600" dirty="0">
                <a:solidFill>
                  <a:srgbClr val="DBEDF4"/>
                </a:solidFill>
                <a:latin typeface="Tahoma"/>
                <a:cs typeface="Tahoma"/>
              </a:rPr>
              <a:t>months,</a:t>
            </a:r>
            <a:r>
              <a:rPr sz="2600" spc="-8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600" dirty="0">
                <a:solidFill>
                  <a:srgbClr val="DBEDF4"/>
                </a:solidFill>
                <a:latin typeface="Tahoma"/>
                <a:cs typeface="Tahoma"/>
              </a:rPr>
              <a:t>in</a:t>
            </a:r>
            <a:r>
              <a:rPr sz="2600" spc="-7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600" dirty="0">
                <a:solidFill>
                  <a:srgbClr val="DBEDF4"/>
                </a:solidFill>
                <a:latin typeface="Tahoma"/>
                <a:cs typeface="Tahoma"/>
              </a:rPr>
              <a:t>agreement</a:t>
            </a:r>
            <a:r>
              <a:rPr sz="2600" spc="-7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600" dirty="0">
                <a:solidFill>
                  <a:srgbClr val="DBEDF4"/>
                </a:solidFill>
                <a:latin typeface="Tahoma"/>
                <a:cs typeface="Tahoma"/>
              </a:rPr>
              <a:t>with</a:t>
            </a:r>
            <a:r>
              <a:rPr sz="2600" spc="-8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600" dirty="0">
                <a:solidFill>
                  <a:srgbClr val="DBEDF4"/>
                </a:solidFill>
                <a:latin typeface="Tahoma"/>
                <a:cs typeface="Tahoma"/>
              </a:rPr>
              <a:t>the</a:t>
            </a:r>
            <a:r>
              <a:rPr sz="2600" spc="-8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600" dirty="0">
                <a:solidFill>
                  <a:srgbClr val="DBEDF4"/>
                </a:solidFill>
                <a:latin typeface="Tahoma"/>
                <a:cs typeface="Tahoma"/>
              </a:rPr>
              <a:t>foreign</a:t>
            </a:r>
            <a:r>
              <a:rPr sz="2600" spc="-5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600" dirty="0">
                <a:solidFill>
                  <a:srgbClr val="DBEDF4"/>
                </a:solidFill>
                <a:latin typeface="Tahoma"/>
                <a:cs typeface="Tahoma"/>
              </a:rPr>
              <a:t>organization</a:t>
            </a:r>
            <a:r>
              <a:rPr sz="2600" spc="-4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600" dirty="0">
                <a:solidFill>
                  <a:srgbClr val="DBEDF4"/>
                </a:solidFill>
                <a:latin typeface="Tahoma"/>
                <a:cs typeface="Tahoma"/>
              </a:rPr>
              <a:t>and</a:t>
            </a:r>
            <a:r>
              <a:rPr sz="2600" spc="-7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600" spc="-25" dirty="0">
                <a:solidFill>
                  <a:srgbClr val="DBEDF4"/>
                </a:solidFill>
                <a:latin typeface="Tahoma"/>
                <a:cs typeface="Tahoma"/>
              </a:rPr>
              <a:t>the </a:t>
            </a:r>
            <a:r>
              <a:rPr sz="2600" dirty="0">
                <a:solidFill>
                  <a:srgbClr val="DBEDF4"/>
                </a:solidFill>
                <a:latin typeface="Tahoma"/>
                <a:cs typeface="Tahoma"/>
              </a:rPr>
              <a:t>School</a:t>
            </a:r>
            <a:r>
              <a:rPr sz="2600" spc="-7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600" dirty="0">
                <a:solidFill>
                  <a:srgbClr val="DBEDF4"/>
                </a:solidFill>
                <a:latin typeface="Tahoma"/>
                <a:cs typeface="Tahoma"/>
              </a:rPr>
              <a:t>of</a:t>
            </a:r>
            <a:r>
              <a:rPr sz="2600" spc="-7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600" dirty="0">
                <a:solidFill>
                  <a:srgbClr val="DBEDF4"/>
                </a:solidFill>
                <a:latin typeface="Tahoma"/>
                <a:cs typeface="Tahoma"/>
              </a:rPr>
              <a:t>Agriculture</a:t>
            </a:r>
            <a:r>
              <a:rPr sz="2600" spc="-7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600" dirty="0">
                <a:solidFill>
                  <a:srgbClr val="DBEDF4"/>
                </a:solidFill>
                <a:latin typeface="Tahoma"/>
                <a:cs typeface="Tahoma"/>
              </a:rPr>
              <a:t>it</a:t>
            </a:r>
            <a:r>
              <a:rPr sz="2600" spc="-7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600" dirty="0">
                <a:solidFill>
                  <a:srgbClr val="DBEDF4"/>
                </a:solidFill>
                <a:latin typeface="Tahoma"/>
                <a:cs typeface="Tahoma"/>
              </a:rPr>
              <a:t>is</a:t>
            </a:r>
            <a:r>
              <a:rPr sz="2600" spc="-3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600" dirty="0">
                <a:solidFill>
                  <a:srgbClr val="DBEDF4"/>
                </a:solidFill>
                <a:latin typeface="Tahoma"/>
                <a:cs typeface="Tahoma"/>
              </a:rPr>
              <a:t>possible,</a:t>
            </a:r>
            <a:r>
              <a:rPr sz="2600" spc="-7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600" dirty="0">
                <a:solidFill>
                  <a:srgbClr val="DBEDF4"/>
                </a:solidFill>
                <a:latin typeface="Tahoma"/>
                <a:cs typeface="Tahoma"/>
              </a:rPr>
              <a:t>for</a:t>
            </a:r>
            <a:r>
              <a:rPr sz="2600" spc="-5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600" dirty="0">
                <a:solidFill>
                  <a:srgbClr val="DBEDF4"/>
                </a:solidFill>
                <a:latin typeface="Tahoma"/>
                <a:cs typeface="Tahoma"/>
              </a:rPr>
              <a:t>proven</a:t>
            </a:r>
            <a:r>
              <a:rPr sz="2600" spc="-5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600" spc="-10" dirty="0">
                <a:solidFill>
                  <a:srgbClr val="DBEDF4"/>
                </a:solidFill>
                <a:latin typeface="Tahoma"/>
                <a:cs typeface="Tahoma"/>
              </a:rPr>
              <a:t>educational reasons:</a:t>
            </a:r>
            <a:endParaRPr sz="2600" dirty="0">
              <a:latin typeface="Tahoma"/>
              <a:cs typeface="Tahoma"/>
            </a:endParaRPr>
          </a:p>
          <a:p>
            <a:pPr marL="469265" indent="-456565">
              <a:lnSpc>
                <a:spcPct val="100000"/>
              </a:lnSpc>
              <a:spcBef>
                <a:spcPts val="100"/>
              </a:spcBef>
              <a:buSzPct val="114285"/>
              <a:buFont typeface="Wingdings"/>
              <a:buChar char=""/>
              <a:tabLst>
                <a:tab pos="469265" algn="l"/>
              </a:tabLst>
            </a:pPr>
            <a:r>
              <a:rPr sz="2600" u="sng" dirty="0">
                <a:solidFill>
                  <a:srgbClr val="DBEDF4"/>
                </a:solidFill>
                <a:latin typeface="Tahoma"/>
                <a:cs typeface="Tahoma"/>
              </a:rPr>
              <a:t>Reduce</a:t>
            </a:r>
            <a:r>
              <a:rPr sz="2600" u="sng" spc="-8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600" u="sng" dirty="0">
                <a:solidFill>
                  <a:srgbClr val="DBEDF4"/>
                </a:solidFill>
                <a:latin typeface="Tahoma"/>
                <a:cs typeface="Tahoma"/>
              </a:rPr>
              <a:t>the</a:t>
            </a:r>
            <a:r>
              <a:rPr sz="2600" u="sng" spc="-9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600" u="sng" dirty="0">
                <a:solidFill>
                  <a:srgbClr val="DBEDF4"/>
                </a:solidFill>
                <a:latin typeface="Tahoma"/>
                <a:cs typeface="Tahoma"/>
              </a:rPr>
              <a:t>planned</a:t>
            </a:r>
            <a:r>
              <a:rPr sz="2600" u="sng" spc="-5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600" u="sng" spc="-10" dirty="0">
                <a:solidFill>
                  <a:srgbClr val="DBEDF4"/>
                </a:solidFill>
                <a:latin typeface="Tahoma"/>
                <a:cs typeface="Tahoma"/>
              </a:rPr>
              <a:t>duration</a:t>
            </a:r>
            <a:endParaRPr sz="2600" u="sng" dirty="0">
              <a:latin typeface="Tahoma"/>
              <a:cs typeface="Tahoma"/>
            </a:endParaRPr>
          </a:p>
          <a:p>
            <a:pPr marL="469265" marR="368300" indent="-457200">
              <a:lnSpc>
                <a:spcPct val="100000"/>
              </a:lnSpc>
              <a:spcBef>
                <a:spcPts val="95"/>
              </a:spcBef>
              <a:buSzPct val="114285"/>
              <a:buFont typeface="Wingdings"/>
              <a:buChar char=""/>
              <a:tabLst>
                <a:tab pos="469265" algn="l"/>
              </a:tabLst>
            </a:pPr>
            <a:r>
              <a:rPr sz="2600" u="sng" dirty="0">
                <a:solidFill>
                  <a:srgbClr val="DBEDF4"/>
                </a:solidFill>
                <a:latin typeface="Tahoma"/>
                <a:cs typeface="Tahoma"/>
              </a:rPr>
              <a:t>Extend</a:t>
            </a:r>
            <a:r>
              <a:rPr sz="2600" u="sng" spc="-7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600" u="sng" dirty="0">
                <a:solidFill>
                  <a:srgbClr val="DBEDF4"/>
                </a:solidFill>
                <a:latin typeface="Tahoma"/>
                <a:cs typeface="Tahoma"/>
              </a:rPr>
              <a:t>the</a:t>
            </a:r>
            <a:r>
              <a:rPr sz="2600" u="sng" spc="-9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600" u="sng" dirty="0">
                <a:solidFill>
                  <a:srgbClr val="DBEDF4"/>
                </a:solidFill>
                <a:latin typeface="Tahoma"/>
                <a:cs typeface="Tahoma"/>
              </a:rPr>
              <a:t>planned</a:t>
            </a:r>
            <a:r>
              <a:rPr sz="2600" u="sng" spc="-6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600" u="sng" dirty="0">
                <a:solidFill>
                  <a:srgbClr val="DBEDF4"/>
                </a:solidFill>
                <a:latin typeface="Tahoma"/>
                <a:cs typeface="Tahoma"/>
              </a:rPr>
              <a:t>duration</a:t>
            </a:r>
            <a:r>
              <a:rPr sz="2600" spc="-6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600" dirty="0">
                <a:solidFill>
                  <a:srgbClr val="DBEDF4"/>
                </a:solidFill>
                <a:latin typeface="Tahoma"/>
                <a:cs typeface="Tahoma"/>
              </a:rPr>
              <a:t>by</a:t>
            </a:r>
            <a:r>
              <a:rPr sz="2600" spc="-7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600" dirty="0">
                <a:solidFill>
                  <a:srgbClr val="DBEDF4"/>
                </a:solidFill>
                <a:latin typeface="Tahoma"/>
                <a:cs typeface="Tahoma"/>
              </a:rPr>
              <a:t>submitting</a:t>
            </a:r>
            <a:r>
              <a:rPr sz="2600" spc="-7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600" spc="-10" dirty="0">
                <a:solidFill>
                  <a:srgbClr val="DBEDF4"/>
                </a:solidFill>
                <a:latin typeface="Tahoma"/>
                <a:cs typeface="Tahoma"/>
              </a:rPr>
              <a:t>appropriate </a:t>
            </a:r>
            <a:r>
              <a:rPr sz="26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ahoma"/>
                <a:cs typeface="Tahoma"/>
                <a:hlinkClick r:id="rId7"/>
              </a:rPr>
              <a:t>Request</a:t>
            </a:r>
            <a:r>
              <a:rPr sz="2600" u="sng" spc="-7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ahoma"/>
                <a:cs typeface="Tahoma"/>
                <a:hlinkClick r:id="rId7"/>
              </a:rPr>
              <a:t> </a:t>
            </a:r>
            <a:r>
              <a:rPr sz="26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ahoma"/>
                <a:cs typeface="Tahoma"/>
                <a:hlinkClick r:id="rId7"/>
              </a:rPr>
              <a:t>for</a:t>
            </a:r>
            <a:r>
              <a:rPr sz="2600" u="sng" spc="-5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ahoma"/>
                <a:cs typeface="Tahoma"/>
                <a:hlinkClick r:id="rId7"/>
              </a:rPr>
              <a:t> </a:t>
            </a:r>
            <a:r>
              <a:rPr sz="26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ahoma"/>
                <a:cs typeface="Tahoma"/>
                <a:hlinkClick r:id="rId7"/>
              </a:rPr>
              <a:t>Extension</a:t>
            </a:r>
            <a:r>
              <a:rPr sz="2600" spc="-4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ahoma"/>
                <a:cs typeface="Tahoma"/>
              </a:rPr>
              <a:t> </a:t>
            </a:r>
            <a:r>
              <a:rPr sz="2600" dirty="0">
                <a:solidFill>
                  <a:srgbClr val="DBEDF4"/>
                </a:solidFill>
                <a:latin typeface="Tahoma"/>
                <a:cs typeface="Tahoma"/>
              </a:rPr>
              <a:t>after</a:t>
            </a:r>
            <a:r>
              <a:rPr sz="2600" spc="-6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600" dirty="0">
                <a:solidFill>
                  <a:srgbClr val="DBEDF4"/>
                </a:solidFill>
                <a:latin typeface="Tahoma"/>
                <a:cs typeface="Tahoma"/>
              </a:rPr>
              <a:t>the</a:t>
            </a:r>
            <a:r>
              <a:rPr sz="2600" spc="-6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600" dirty="0">
                <a:solidFill>
                  <a:srgbClr val="DBEDF4"/>
                </a:solidFill>
                <a:latin typeface="Tahoma"/>
                <a:cs typeface="Tahoma"/>
              </a:rPr>
              <a:t>start</a:t>
            </a:r>
            <a:r>
              <a:rPr sz="2600" spc="-6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600" dirty="0">
                <a:solidFill>
                  <a:srgbClr val="DBEDF4"/>
                </a:solidFill>
                <a:latin typeface="Tahoma"/>
                <a:cs typeface="Tahoma"/>
              </a:rPr>
              <a:t>of</a:t>
            </a:r>
            <a:r>
              <a:rPr sz="2600" spc="-7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600" dirty="0">
                <a:solidFill>
                  <a:srgbClr val="DBEDF4"/>
                </a:solidFill>
                <a:latin typeface="Tahoma"/>
                <a:cs typeface="Tahoma"/>
              </a:rPr>
              <a:t>the</a:t>
            </a:r>
            <a:r>
              <a:rPr sz="2600" spc="-6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600" spc="-10" dirty="0">
                <a:solidFill>
                  <a:srgbClr val="DBEDF4"/>
                </a:solidFill>
                <a:latin typeface="Tahoma"/>
                <a:cs typeface="Tahoma"/>
              </a:rPr>
              <a:t>mobility</a:t>
            </a:r>
            <a:endParaRPr sz="2600" dirty="0">
              <a:latin typeface="Tahoma"/>
              <a:cs typeface="Tahoma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799338" y="1156716"/>
            <a:ext cx="15461868" cy="8966073"/>
            <a:chOff x="799338" y="1156716"/>
            <a:chExt cx="15461868" cy="8966073"/>
          </a:xfrm>
        </p:grpSpPr>
        <p:sp>
          <p:nvSpPr>
            <p:cNvPr id="17" name="object 17"/>
            <p:cNvSpPr/>
            <p:nvPr/>
          </p:nvSpPr>
          <p:spPr>
            <a:xfrm>
              <a:off x="13499591" y="9800844"/>
              <a:ext cx="2761615" cy="321945"/>
            </a:xfrm>
            <a:custGeom>
              <a:avLst/>
              <a:gdLst/>
              <a:ahLst/>
              <a:cxnLst/>
              <a:rect l="l" t="t" r="r" b="b"/>
              <a:pathLst>
                <a:path w="2761615" h="321945">
                  <a:moveTo>
                    <a:pt x="2761488" y="0"/>
                  </a:moveTo>
                  <a:lnTo>
                    <a:pt x="0" y="0"/>
                  </a:lnTo>
                  <a:lnTo>
                    <a:pt x="0" y="321563"/>
                  </a:lnTo>
                  <a:lnTo>
                    <a:pt x="2761488" y="321563"/>
                  </a:lnTo>
                  <a:lnTo>
                    <a:pt x="2761488" y="0"/>
                  </a:lnTo>
                  <a:close/>
                </a:path>
              </a:pathLst>
            </a:custGeom>
            <a:solidFill>
              <a:srgbClr val="EAF0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076706" y="3899154"/>
              <a:ext cx="182880" cy="276225"/>
            </a:xfrm>
            <a:custGeom>
              <a:avLst/>
              <a:gdLst/>
              <a:ahLst/>
              <a:cxnLst/>
              <a:rect l="l" t="t" r="r" b="b"/>
              <a:pathLst>
                <a:path w="182880" h="276225">
                  <a:moveTo>
                    <a:pt x="182880" y="0"/>
                  </a:moveTo>
                  <a:lnTo>
                    <a:pt x="0" y="0"/>
                  </a:lnTo>
                  <a:lnTo>
                    <a:pt x="0" y="275844"/>
                  </a:lnTo>
                  <a:lnTo>
                    <a:pt x="182880" y="275844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5E82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076706" y="3899154"/>
              <a:ext cx="182880" cy="276225"/>
            </a:xfrm>
            <a:custGeom>
              <a:avLst/>
              <a:gdLst/>
              <a:ahLst/>
              <a:cxnLst/>
              <a:rect l="l" t="t" r="r" b="b"/>
              <a:pathLst>
                <a:path w="182880" h="276225">
                  <a:moveTo>
                    <a:pt x="0" y="275844"/>
                  </a:moveTo>
                  <a:lnTo>
                    <a:pt x="182880" y="275844"/>
                  </a:lnTo>
                  <a:lnTo>
                    <a:pt x="182880" y="0"/>
                  </a:lnTo>
                  <a:lnTo>
                    <a:pt x="0" y="0"/>
                  </a:lnTo>
                  <a:lnTo>
                    <a:pt x="0" y="275844"/>
                  </a:lnTo>
                  <a:close/>
                </a:path>
              </a:pathLst>
            </a:custGeom>
            <a:ln w="25400">
              <a:solidFill>
                <a:srgbClr val="5E82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079754" y="6445757"/>
              <a:ext cx="304800" cy="264160"/>
            </a:xfrm>
            <a:custGeom>
              <a:avLst/>
              <a:gdLst/>
              <a:ahLst/>
              <a:cxnLst/>
              <a:rect l="l" t="t" r="r" b="b"/>
              <a:pathLst>
                <a:path w="304800" h="264159">
                  <a:moveTo>
                    <a:pt x="304800" y="0"/>
                  </a:moveTo>
                  <a:lnTo>
                    <a:pt x="0" y="0"/>
                  </a:lnTo>
                  <a:lnTo>
                    <a:pt x="0" y="263651"/>
                  </a:lnTo>
                  <a:lnTo>
                    <a:pt x="304800" y="263651"/>
                  </a:lnTo>
                  <a:lnTo>
                    <a:pt x="304800" y="0"/>
                  </a:lnTo>
                  <a:close/>
                </a:path>
              </a:pathLst>
            </a:custGeom>
            <a:solidFill>
              <a:srgbClr val="5E82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079754" y="6445757"/>
              <a:ext cx="304800" cy="264160"/>
            </a:xfrm>
            <a:custGeom>
              <a:avLst/>
              <a:gdLst/>
              <a:ahLst/>
              <a:cxnLst/>
              <a:rect l="l" t="t" r="r" b="b"/>
              <a:pathLst>
                <a:path w="304800" h="264159">
                  <a:moveTo>
                    <a:pt x="0" y="263651"/>
                  </a:moveTo>
                  <a:lnTo>
                    <a:pt x="304800" y="263651"/>
                  </a:lnTo>
                  <a:lnTo>
                    <a:pt x="304800" y="0"/>
                  </a:lnTo>
                  <a:lnTo>
                    <a:pt x="0" y="0"/>
                  </a:lnTo>
                  <a:lnTo>
                    <a:pt x="0" y="263651"/>
                  </a:lnTo>
                  <a:close/>
                </a:path>
              </a:pathLst>
            </a:custGeom>
            <a:ln w="25400">
              <a:solidFill>
                <a:srgbClr val="5E82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075182" y="8172449"/>
              <a:ext cx="231775" cy="212090"/>
            </a:xfrm>
            <a:custGeom>
              <a:avLst/>
              <a:gdLst/>
              <a:ahLst/>
              <a:cxnLst/>
              <a:rect l="l" t="t" r="r" b="b"/>
              <a:pathLst>
                <a:path w="231775" h="212090">
                  <a:moveTo>
                    <a:pt x="231647" y="0"/>
                  </a:moveTo>
                  <a:lnTo>
                    <a:pt x="0" y="0"/>
                  </a:lnTo>
                  <a:lnTo>
                    <a:pt x="0" y="211836"/>
                  </a:lnTo>
                  <a:lnTo>
                    <a:pt x="231647" y="211836"/>
                  </a:lnTo>
                  <a:lnTo>
                    <a:pt x="231647" y="0"/>
                  </a:lnTo>
                  <a:close/>
                </a:path>
              </a:pathLst>
            </a:custGeom>
            <a:solidFill>
              <a:srgbClr val="5E82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075182" y="8172449"/>
              <a:ext cx="231775" cy="212090"/>
            </a:xfrm>
            <a:custGeom>
              <a:avLst/>
              <a:gdLst/>
              <a:ahLst/>
              <a:cxnLst/>
              <a:rect l="l" t="t" r="r" b="b"/>
              <a:pathLst>
                <a:path w="231775" h="212090">
                  <a:moveTo>
                    <a:pt x="0" y="211836"/>
                  </a:moveTo>
                  <a:lnTo>
                    <a:pt x="231647" y="211836"/>
                  </a:lnTo>
                  <a:lnTo>
                    <a:pt x="231647" y="0"/>
                  </a:lnTo>
                  <a:lnTo>
                    <a:pt x="0" y="0"/>
                  </a:lnTo>
                  <a:lnTo>
                    <a:pt x="0" y="211836"/>
                  </a:lnTo>
                  <a:close/>
                </a:path>
              </a:pathLst>
            </a:custGeom>
            <a:ln w="25399">
              <a:solidFill>
                <a:srgbClr val="5E82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098042" y="4755642"/>
              <a:ext cx="170815" cy="238125"/>
            </a:xfrm>
            <a:custGeom>
              <a:avLst/>
              <a:gdLst/>
              <a:ahLst/>
              <a:cxnLst/>
              <a:rect l="l" t="t" r="r" b="b"/>
              <a:pathLst>
                <a:path w="170815" h="238125">
                  <a:moveTo>
                    <a:pt x="170687" y="0"/>
                  </a:moveTo>
                  <a:lnTo>
                    <a:pt x="0" y="0"/>
                  </a:lnTo>
                  <a:lnTo>
                    <a:pt x="0" y="237743"/>
                  </a:lnTo>
                  <a:lnTo>
                    <a:pt x="170687" y="237743"/>
                  </a:lnTo>
                  <a:lnTo>
                    <a:pt x="170687" y="0"/>
                  </a:lnTo>
                  <a:close/>
                </a:path>
              </a:pathLst>
            </a:custGeom>
            <a:solidFill>
              <a:srgbClr val="5E82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098042" y="4755642"/>
              <a:ext cx="170815" cy="238125"/>
            </a:xfrm>
            <a:custGeom>
              <a:avLst/>
              <a:gdLst/>
              <a:ahLst/>
              <a:cxnLst/>
              <a:rect l="l" t="t" r="r" b="b"/>
              <a:pathLst>
                <a:path w="170815" h="238125">
                  <a:moveTo>
                    <a:pt x="0" y="237743"/>
                  </a:moveTo>
                  <a:lnTo>
                    <a:pt x="170687" y="237743"/>
                  </a:lnTo>
                  <a:lnTo>
                    <a:pt x="170687" y="0"/>
                  </a:lnTo>
                  <a:lnTo>
                    <a:pt x="0" y="0"/>
                  </a:lnTo>
                  <a:lnTo>
                    <a:pt x="0" y="237743"/>
                  </a:lnTo>
                  <a:close/>
                </a:path>
              </a:pathLst>
            </a:custGeom>
            <a:ln w="25400">
              <a:solidFill>
                <a:srgbClr val="5E82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076706" y="3022854"/>
              <a:ext cx="253365" cy="381000"/>
            </a:xfrm>
            <a:custGeom>
              <a:avLst/>
              <a:gdLst/>
              <a:ahLst/>
              <a:cxnLst/>
              <a:rect l="l" t="t" r="r" b="b"/>
              <a:pathLst>
                <a:path w="253365" h="381000">
                  <a:moveTo>
                    <a:pt x="252984" y="0"/>
                  </a:moveTo>
                  <a:lnTo>
                    <a:pt x="0" y="0"/>
                  </a:lnTo>
                  <a:lnTo>
                    <a:pt x="0" y="381000"/>
                  </a:lnTo>
                  <a:lnTo>
                    <a:pt x="252984" y="381000"/>
                  </a:lnTo>
                  <a:lnTo>
                    <a:pt x="252984" y="0"/>
                  </a:lnTo>
                  <a:close/>
                </a:path>
              </a:pathLst>
            </a:custGeom>
            <a:solidFill>
              <a:srgbClr val="5E82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076706" y="3022854"/>
              <a:ext cx="253365" cy="381000"/>
            </a:xfrm>
            <a:custGeom>
              <a:avLst/>
              <a:gdLst/>
              <a:ahLst/>
              <a:cxnLst/>
              <a:rect l="l" t="t" r="r" b="b"/>
              <a:pathLst>
                <a:path w="253365" h="381000">
                  <a:moveTo>
                    <a:pt x="0" y="381000"/>
                  </a:moveTo>
                  <a:lnTo>
                    <a:pt x="252984" y="381000"/>
                  </a:lnTo>
                  <a:lnTo>
                    <a:pt x="252984" y="0"/>
                  </a:lnTo>
                  <a:lnTo>
                    <a:pt x="0" y="0"/>
                  </a:lnTo>
                  <a:lnTo>
                    <a:pt x="0" y="381000"/>
                  </a:lnTo>
                  <a:close/>
                </a:path>
              </a:pathLst>
            </a:custGeom>
            <a:ln w="25400">
              <a:solidFill>
                <a:srgbClr val="5E82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802386" y="2100833"/>
              <a:ext cx="457200" cy="381000"/>
            </a:xfrm>
            <a:custGeom>
              <a:avLst/>
              <a:gdLst/>
              <a:ahLst/>
              <a:cxnLst/>
              <a:rect l="l" t="t" r="r" b="b"/>
              <a:pathLst>
                <a:path w="457200" h="381000">
                  <a:moveTo>
                    <a:pt x="266700" y="0"/>
                  </a:moveTo>
                  <a:lnTo>
                    <a:pt x="266700" y="95250"/>
                  </a:lnTo>
                  <a:lnTo>
                    <a:pt x="0" y="95250"/>
                  </a:lnTo>
                  <a:lnTo>
                    <a:pt x="0" y="285750"/>
                  </a:lnTo>
                  <a:lnTo>
                    <a:pt x="266700" y="285750"/>
                  </a:lnTo>
                  <a:lnTo>
                    <a:pt x="266700" y="381000"/>
                  </a:lnTo>
                  <a:lnTo>
                    <a:pt x="457200" y="190500"/>
                  </a:lnTo>
                  <a:lnTo>
                    <a:pt x="266700" y="0"/>
                  </a:lnTo>
                  <a:close/>
                </a:path>
              </a:pathLst>
            </a:custGeom>
            <a:solidFill>
              <a:srgbClr val="C2D4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802386" y="2100833"/>
              <a:ext cx="457200" cy="381000"/>
            </a:xfrm>
            <a:custGeom>
              <a:avLst/>
              <a:gdLst/>
              <a:ahLst/>
              <a:cxnLst/>
              <a:rect l="l" t="t" r="r" b="b"/>
              <a:pathLst>
                <a:path w="457200" h="381000">
                  <a:moveTo>
                    <a:pt x="0" y="95250"/>
                  </a:moveTo>
                  <a:lnTo>
                    <a:pt x="266700" y="95250"/>
                  </a:lnTo>
                  <a:lnTo>
                    <a:pt x="266700" y="0"/>
                  </a:lnTo>
                  <a:lnTo>
                    <a:pt x="457200" y="190500"/>
                  </a:lnTo>
                  <a:lnTo>
                    <a:pt x="266700" y="381000"/>
                  </a:lnTo>
                  <a:lnTo>
                    <a:pt x="266700" y="285750"/>
                  </a:lnTo>
                  <a:lnTo>
                    <a:pt x="0" y="285750"/>
                  </a:lnTo>
                  <a:lnTo>
                    <a:pt x="0" y="95250"/>
                  </a:lnTo>
                  <a:close/>
                </a:path>
              </a:pathLst>
            </a:custGeom>
            <a:ln w="25400">
              <a:solidFill>
                <a:srgbClr val="EAF0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99338" y="6404815"/>
              <a:ext cx="548640" cy="542543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240280" y="1156716"/>
              <a:ext cx="6789420" cy="48768"/>
            </a:xfrm>
            <a:prstGeom prst="rect">
              <a:avLst/>
            </a:prstGeom>
          </p:spPr>
        </p:pic>
      </p:grpSp>
      <p:sp>
        <p:nvSpPr>
          <p:cNvPr id="32" name="object 32"/>
          <p:cNvSpPr txBox="1"/>
          <p:nvPr/>
        </p:nvSpPr>
        <p:spPr>
          <a:xfrm>
            <a:off x="13499972" y="9789797"/>
            <a:ext cx="2687320" cy="34671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2000" dirty="0">
                <a:latin typeface="Tahoma"/>
                <a:cs typeface="Tahoma"/>
              </a:rPr>
              <a:t>Universitè</a:t>
            </a:r>
            <a:r>
              <a:rPr sz="2000" spc="-50" dirty="0">
                <a:latin typeface="Tahoma"/>
                <a:cs typeface="Tahoma"/>
              </a:rPr>
              <a:t> </a:t>
            </a:r>
            <a:r>
              <a:rPr sz="2000" spc="50" dirty="0">
                <a:latin typeface="Tahoma"/>
                <a:cs typeface="Tahoma"/>
              </a:rPr>
              <a:t>de</a:t>
            </a:r>
            <a:r>
              <a:rPr sz="2000" spc="5" dirty="0">
                <a:latin typeface="Tahoma"/>
                <a:cs typeface="Tahoma"/>
              </a:rPr>
              <a:t> </a:t>
            </a:r>
            <a:r>
              <a:rPr sz="2000" spc="-10" dirty="0">
                <a:latin typeface="Tahoma"/>
                <a:cs typeface="Tahoma"/>
              </a:rPr>
              <a:t>Bordeaux</a:t>
            </a:r>
            <a:endParaRPr sz="2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9150350"/>
          </a:xfrm>
          <a:custGeom>
            <a:avLst/>
            <a:gdLst/>
            <a:ahLst/>
            <a:cxnLst/>
            <a:rect l="l" t="t" r="r" b="b"/>
            <a:pathLst>
              <a:path w="18288000" h="9150350">
                <a:moveTo>
                  <a:pt x="18288000" y="0"/>
                </a:moveTo>
                <a:lnTo>
                  <a:pt x="0" y="0"/>
                </a:lnTo>
                <a:lnTo>
                  <a:pt x="0" y="9149842"/>
                </a:lnTo>
                <a:lnTo>
                  <a:pt x="18288000" y="9149842"/>
                </a:lnTo>
                <a:lnTo>
                  <a:pt x="18288000" y="0"/>
                </a:lnTo>
                <a:close/>
              </a:path>
            </a:pathLst>
          </a:custGeom>
          <a:solidFill>
            <a:srgbClr val="5E826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10665"/>
            <a:ext cx="18288000" cy="10276840"/>
            <a:chOff x="0" y="10665"/>
            <a:chExt cx="18288000" cy="10276840"/>
          </a:xfrm>
        </p:grpSpPr>
        <p:sp>
          <p:nvSpPr>
            <p:cNvPr id="4" name="object 4"/>
            <p:cNvSpPr/>
            <p:nvPr/>
          </p:nvSpPr>
          <p:spPr>
            <a:xfrm>
              <a:off x="0" y="9230868"/>
              <a:ext cx="18288000" cy="1056640"/>
            </a:xfrm>
            <a:custGeom>
              <a:avLst/>
              <a:gdLst/>
              <a:ahLst/>
              <a:cxnLst/>
              <a:rect l="l" t="t" r="r" b="b"/>
              <a:pathLst>
                <a:path w="18288000" h="1056640">
                  <a:moveTo>
                    <a:pt x="0" y="1056131"/>
                  </a:moveTo>
                  <a:lnTo>
                    <a:pt x="18288000" y="1056131"/>
                  </a:lnTo>
                  <a:lnTo>
                    <a:pt x="18288000" y="0"/>
                  </a:lnTo>
                  <a:lnTo>
                    <a:pt x="0" y="0"/>
                  </a:lnTo>
                  <a:lnTo>
                    <a:pt x="0" y="1056131"/>
                  </a:lnTo>
                  <a:close/>
                </a:path>
              </a:pathLst>
            </a:custGeom>
            <a:solidFill>
              <a:srgbClr val="5E82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044428" y="10665"/>
              <a:ext cx="7240524" cy="1027633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9154668"/>
              <a:ext cx="18285460" cy="76200"/>
            </a:xfrm>
            <a:custGeom>
              <a:avLst/>
              <a:gdLst/>
              <a:ahLst/>
              <a:cxnLst/>
              <a:rect l="l" t="t" r="r" b="b"/>
              <a:pathLst>
                <a:path w="18285460" h="76200">
                  <a:moveTo>
                    <a:pt x="18284952" y="0"/>
                  </a:moveTo>
                  <a:lnTo>
                    <a:pt x="0" y="0"/>
                  </a:lnTo>
                  <a:lnTo>
                    <a:pt x="0" y="76199"/>
                  </a:lnTo>
                  <a:lnTo>
                    <a:pt x="18284952" y="76199"/>
                  </a:lnTo>
                  <a:lnTo>
                    <a:pt x="18284952" y="0"/>
                  </a:lnTo>
                  <a:close/>
                </a:path>
              </a:pathLst>
            </a:custGeom>
            <a:solidFill>
              <a:srgbClr val="F5F5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683508" y="1242059"/>
              <a:ext cx="3639820" cy="0"/>
            </a:xfrm>
            <a:custGeom>
              <a:avLst/>
              <a:gdLst/>
              <a:ahLst/>
              <a:cxnLst/>
              <a:rect l="l" t="t" r="r" b="b"/>
              <a:pathLst>
                <a:path w="3639820">
                  <a:moveTo>
                    <a:pt x="0" y="0"/>
                  </a:moveTo>
                  <a:lnTo>
                    <a:pt x="3639312" y="0"/>
                  </a:lnTo>
                </a:path>
              </a:pathLst>
            </a:custGeom>
            <a:ln w="76200">
              <a:solidFill>
                <a:srgbClr val="C3D5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963039" y="95758"/>
            <a:ext cx="7235825" cy="8130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3200" spc="-10" dirty="0">
                <a:solidFill>
                  <a:srgbClr val="EAF0DD"/>
                </a:solidFill>
              </a:rPr>
              <a:t>REQUISITI</a:t>
            </a:r>
            <a:r>
              <a:rPr sz="3200" spc="-195" dirty="0">
                <a:solidFill>
                  <a:srgbClr val="EAF0DD"/>
                </a:solidFill>
              </a:rPr>
              <a:t> </a:t>
            </a:r>
            <a:r>
              <a:rPr sz="3200" spc="-160" dirty="0">
                <a:solidFill>
                  <a:srgbClr val="EAF0DD"/>
                </a:solidFill>
              </a:rPr>
              <a:t>DI</a:t>
            </a:r>
            <a:r>
              <a:rPr sz="3200" spc="-130" dirty="0">
                <a:solidFill>
                  <a:srgbClr val="EAF0DD"/>
                </a:solidFill>
              </a:rPr>
              <a:t> </a:t>
            </a:r>
            <a:r>
              <a:rPr sz="3200" spc="-10" dirty="0">
                <a:solidFill>
                  <a:srgbClr val="EAF0DD"/>
                </a:solidFill>
              </a:rPr>
              <a:t>AMMISSIBILITÀ</a:t>
            </a:r>
            <a:endParaRPr sz="3200" dirty="0"/>
          </a:p>
          <a:p>
            <a:pPr algn="ctr">
              <a:lnSpc>
                <a:spcPct val="100000"/>
              </a:lnSpc>
            </a:pPr>
            <a:r>
              <a:rPr sz="2000" spc="114" dirty="0">
                <a:solidFill>
                  <a:srgbClr val="DBEDF4"/>
                </a:solidFill>
              </a:rPr>
              <a:t>REQUIREMENTS</a:t>
            </a:r>
            <a:r>
              <a:rPr sz="2000" spc="-135" dirty="0">
                <a:solidFill>
                  <a:srgbClr val="DBEDF4"/>
                </a:solidFill>
              </a:rPr>
              <a:t> </a:t>
            </a:r>
            <a:r>
              <a:rPr sz="2000" spc="170" dirty="0">
                <a:solidFill>
                  <a:srgbClr val="DBEDF4"/>
                </a:solidFill>
              </a:rPr>
              <a:t>FOR</a:t>
            </a:r>
            <a:r>
              <a:rPr sz="2000" spc="-95" dirty="0">
                <a:solidFill>
                  <a:srgbClr val="DBEDF4"/>
                </a:solidFill>
              </a:rPr>
              <a:t> </a:t>
            </a:r>
            <a:r>
              <a:rPr sz="2000" spc="-10" dirty="0">
                <a:solidFill>
                  <a:srgbClr val="DBEDF4"/>
                </a:solidFill>
              </a:rPr>
              <a:t>PARTICIPATION</a:t>
            </a:r>
            <a:endParaRPr sz="2000" dirty="0"/>
          </a:p>
        </p:txBody>
      </p:sp>
      <p:sp>
        <p:nvSpPr>
          <p:cNvPr id="9" name="object 9"/>
          <p:cNvSpPr txBox="1"/>
          <p:nvPr/>
        </p:nvSpPr>
        <p:spPr>
          <a:xfrm>
            <a:off x="1193088" y="1165632"/>
            <a:ext cx="9639300" cy="8247386"/>
          </a:xfrm>
          <a:prstGeom prst="rect">
            <a:avLst/>
          </a:prstGeom>
        </p:spPr>
        <p:txBody>
          <a:bodyPr vert="horz" wrap="square" lIns="0" tIns="242570" rIns="0" bIns="0" rtlCol="0">
            <a:spAutoFit/>
          </a:bodyPr>
          <a:lstStyle/>
          <a:p>
            <a:pPr marL="303530">
              <a:lnSpc>
                <a:spcPct val="100000"/>
              </a:lnSpc>
              <a:spcBef>
                <a:spcPts val="1910"/>
              </a:spcBef>
            </a:pPr>
            <a:r>
              <a:rPr sz="30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Possono</a:t>
            </a:r>
            <a:r>
              <a:rPr sz="3000" spc="-95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presentare</a:t>
            </a:r>
            <a:r>
              <a:rPr sz="3000" spc="-7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domanda</a:t>
            </a:r>
            <a:r>
              <a:rPr sz="3000" spc="-45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al</a:t>
            </a:r>
            <a:r>
              <a:rPr sz="3000" spc="-4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Bando</a:t>
            </a:r>
            <a:r>
              <a:rPr sz="3000" spc="-5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lang="it-IT" sz="30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tutti gli </a:t>
            </a:r>
            <a:r>
              <a:rPr sz="3000" spc="-10" dirty="0" err="1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studenti</a:t>
            </a:r>
            <a:r>
              <a:rPr lang="it-IT" sz="3000" spc="-1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(indipendentemente dal paese di cittadinanza)</a:t>
            </a:r>
            <a:r>
              <a:rPr sz="3000" spc="-1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:</a:t>
            </a:r>
            <a:endParaRPr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469265" indent="-456565">
              <a:lnSpc>
                <a:spcPct val="100000"/>
              </a:lnSpc>
              <a:spcBef>
                <a:spcPts val="1939"/>
              </a:spcBef>
              <a:buSzPct val="78125"/>
              <a:buFont typeface="Segoe UI Symbol"/>
              <a:buChar char="⮚"/>
              <a:tabLst>
                <a:tab pos="469265" algn="l"/>
              </a:tabLst>
            </a:pPr>
            <a:r>
              <a:rPr sz="3200" b="1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regolarmente</a:t>
            </a:r>
            <a:r>
              <a:rPr sz="3200" b="1" spc="-40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b="1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iscritti</a:t>
            </a:r>
            <a:r>
              <a:rPr sz="3200" b="1" spc="-45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b="1" dirty="0" err="1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all’a.a</a:t>
            </a:r>
            <a:r>
              <a:rPr sz="3200" b="1" spc="-50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b="1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202</a:t>
            </a:r>
            <a:r>
              <a:rPr lang="it-IT" sz="3200" b="1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4</a:t>
            </a:r>
            <a:r>
              <a:rPr sz="3200" b="1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/2025</a:t>
            </a:r>
            <a:r>
              <a:rPr sz="3200" b="1" spc="-15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spc="-1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prima</a:t>
            </a:r>
            <a:endParaRPr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469265">
              <a:lnSpc>
                <a:spcPct val="100000"/>
              </a:lnSpc>
              <a:spcBef>
                <a:spcPts val="540"/>
              </a:spcBef>
            </a:pPr>
            <a:r>
              <a:rPr sz="32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dell’avvio</a:t>
            </a:r>
            <a:r>
              <a:rPr sz="3200" spc="-55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della</a:t>
            </a:r>
            <a:r>
              <a:rPr sz="3200" spc="-75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mobilità</a:t>
            </a:r>
            <a:r>
              <a:rPr sz="3200" spc="-65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(anche</a:t>
            </a:r>
            <a:r>
              <a:rPr sz="3200" spc="-65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part-time)</a:t>
            </a:r>
            <a:r>
              <a:rPr sz="3200" spc="-65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ad</a:t>
            </a:r>
            <a:r>
              <a:rPr sz="3200" spc="-65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spc="-25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un</a:t>
            </a:r>
            <a:endParaRPr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469265">
              <a:lnSpc>
                <a:spcPct val="100000"/>
              </a:lnSpc>
              <a:spcBef>
                <a:spcPts val="525"/>
              </a:spcBef>
            </a:pPr>
            <a:r>
              <a:rPr sz="32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corso</a:t>
            </a:r>
            <a:r>
              <a:rPr sz="3200" spc="-7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di</a:t>
            </a:r>
            <a:r>
              <a:rPr sz="3200" spc="-45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studio</a:t>
            </a:r>
            <a:r>
              <a:rPr sz="3200" spc="-35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dell’ateneo</a:t>
            </a:r>
            <a:r>
              <a:rPr sz="3200" spc="-5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di</a:t>
            </a:r>
            <a:r>
              <a:rPr sz="3200" spc="-45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I°,</a:t>
            </a:r>
            <a:r>
              <a:rPr sz="3200" spc="-45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II°</a:t>
            </a:r>
            <a:r>
              <a:rPr sz="3200" spc="-4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o</a:t>
            </a:r>
            <a:r>
              <a:rPr sz="3200" spc="-45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III°</a:t>
            </a:r>
            <a:r>
              <a:rPr sz="3200" spc="-5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spc="-1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livello.</a:t>
            </a:r>
            <a:endParaRPr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469265" marR="520700" indent="-457200">
              <a:lnSpc>
                <a:spcPct val="113799"/>
              </a:lnSpc>
              <a:spcBef>
                <a:spcPts val="120"/>
              </a:spcBef>
              <a:buClr>
                <a:srgbClr val="F5F5EB"/>
              </a:buClr>
              <a:buSzPct val="78125"/>
              <a:buFont typeface="Segoe UI Symbol"/>
              <a:buChar char="⮚"/>
              <a:tabLst>
                <a:tab pos="469265" algn="l"/>
              </a:tabLst>
            </a:pPr>
            <a:r>
              <a:rPr sz="3200" b="1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in</a:t>
            </a:r>
            <a:r>
              <a:rPr sz="3200" b="1" spc="-20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b="1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possesso</a:t>
            </a:r>
            <a:r>
              <a:rPr sz="3200" b="1" spc="-5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b="1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della</a:t>
            </a:r>
            <a:r>
              <a:rPr sz="3200" b="1" spc="-60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b="1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conoscenza</a:t>
            </a:r>
            <a:r>
              <a:rPr sz="3200" b="1" spc="-30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b="1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linguistica</a:t>
            </a:r>
            <a:r>
              <a:rPr sz="3200" b="1" spc="-50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b="1" spc="-25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di </a:t>
            </a:r>
            <a:r>
              <a:rPr sz="3200" b="1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almeno</a:t>
            </a:r>
            <a:r>
              <a:rPr sz="3200" b="1" spc="-20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b="1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una</a:t>
            </a:r>
            <a:r>
              <a:rPr sz="3200" b="1" spc="-60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b="1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lingua</a:t>
            </a:r>
            <a:r>
              <a:rPr sz="3200" b="1" spc="-50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b="1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estera</a:t>
            </a:r>
            <a:r>
              <a:rPr sz="3200" b="1" spc="25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 err="1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oltre</a:t>
            </a:r>
            <a:r>
              <a:rPr sz="3200" spc="-2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spc="-10" dirty="0" err="1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l’italiano</a:t>
            </a:r>
            <a:endParaRPr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65"/>
              </a:spcBef>
            </a:pPr>
            <a:r>
              <a:rPr sz="200" spc="-5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f</a:t>
            </a:r>
            <a:endParaRPr sz="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562610">
              <a:lnSpc>
                <a:spcPct val="100000"/>
              </a:lnSpc>
            </a:pPr>
            <a:endParaRPr lang="it-IT" sz="2600" dirty="0">
              <a:solidFill>
                <a:srgbClr val="DBEDF4"/>
              </a:solidFill>
              <a:latin typeface="Tahoma"/>
              <a:cs typeface="Tahoma"/>
            </a:endParaRPr>
          </a:p>
          <a:p>
            <a:pPr marL="562610">
              <a:lnSpc>
                <a:spcPct val="100000"/>
              </a:lnSpc>
            </a:pPr>
            <a:r>
              <a:rPr sz="2600" dirty="0">
                <a:solidFill>
                  <a:srgbClr val="DBEDF4"/>
                </a:solidFill>
                <a:latin typeface="Tahoma"/>
                <a:cs typeface="Tahoma"/>
              </a:rPr>
              <a:t>Applications</a:t>
            </a:r>
            <a:r>
              <a:rPr sz="2600" spc="-5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600" dirty="0">
                <a:solidFill>
                  <a:srgbClr val="DBEDF4"/>
                </a:solidFill>
                <a:latin typeface="Tahoma"/>
                <a:cs typeface="Tahoma"/>
              </a:rPr>
              <a:t>to</a:t>
            </a:r>
            <a:r>
              <a:rPr sz="2600" spc="-7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600" dirty="0">
                <a:solidFill>
                  <a:srgbClr val="DBEDF4"/>
                </a:solidFill>
                <a:latin typeface="Tahoma"/>
                <a:cs typeface="Tahoma"/>
              </a:rPr>
              <a:t>the</a:t>
            </a:r>
            <a:r>
              <a:rPr sz="2600" spc="-7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600" dirty="0">
                <a:solidFill>
                  <a:srgbClr val="DBEDF4"/>
                </a:solidFill>
                <a:latin typeface="Tahoma"/>
                <a:cs typeface="Tahoma"/>
              </a:rPr>
              <a:t>Call</a:t>
            </a:r>
            <a:r>
              <a:rPr sz="2600" spc="-6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600" dirty="0">
                <a:solidFill>
                  <a:srgbClr val="DBEDF4"/>
                </a:solidFill>
                <a:latin typeface="Tahoma"/>
                <a:cs typeface="Tahoma"/>
              </a:rPr>
              <a:t>may</a:t>
            </a:r>
            <a:r>
              <a:rPr sz="2600" spc="-6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600" dirty="0">
                <a:solidFill>
                  <a:srgbClr val="DBEDF4"/>
                </a:solidFill>
                <a:latin typeface="Tahoma"/>
                <a:cs typeface="Tahoma"/>
              </a:rPr>
              <a:t>be</a:t>
            </a:r>
            <a:r>
              <a:rPr sz="2600" spc="-7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600" dirty="0">
                <a:solidFill>
                  <a:srgbClr val="DBEDF4"/>
                </a:solidFill>
                <a:latin typeface="Tahoma"/>
                <a:cs typeface="Tahoma"/>
              </a:rPr>
              <a:t>submitted</a:t>
            </a:r>
            <a:r>
              <a:rPr sz="2600" spc="-6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600" dirty="0">
                <a:solidFill>
                  <a:srgbClr val="DBEDF4"/>
                </a:solidFill>
                <a:latin typeface="Tahoma"/>
                <a:cs typeface="Tahoma"/>
              </a:rPr>
              <a:t>by</a:t>
            </a:r>
            <a:r>
              <a:rPr sz="2600" spc="-5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600" spc="-10" dirty="0">
                <a:solidFill>
                  <a:srgbClr val="DBEDF4"/>
                </a:solidFill>
                <a:latin typeface="Tahoma"/>
                <a:cs typeface="Tahoma"/>
              </a:rPr>
              <a:t>students:</a:t>
            </a:r>
            <a:endParaRPr sz="2600" dirty="0">
              <a:latin typeface="Tahoma"/>
              <a:cs typeface="Tahoma"/>
            </a:endParaRPr>
          </a:p>
          <a:p>
            <a:pPr marL="469265" marR="5080" indent="-457200">
              <a:lnSpc>
                <a:spcPct val="114100"/>
              </a:lnSpc>
              <a:spcBef>
                <a:spcPts val="1625"/>
              </a:spcBef>
              <a:buClr>
                <a:srgbClr val="F5F5EB"/>
              </a:buClr>
              <a:buSzPct val="89285"/>
              <a:buFont typeface="Segoe UI Symbol"/>
              <a:buChar char="⮚"/>
              <a:tabLst>
                <a:tab pos="469265" algn="l"/>
              </a:tabLst>
            </a:pPr>
            <a:r>
              <a:rPr sz="26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ahoma"/>
                <a:cs typeface="Tahoma"/>
              </a:rPr>
              <a:t>regularly</a:t>
            </a:r>
            <a:r>
              <a:rPr sz="2600" b="1" spc="-65" dirty="0">
                <a:solidFill>
                  <a:schemeClr val="accent5">
                    <a:lumMod val="40000"/>
                    <a:lumOff val="60000"/>
                  </a:schemeClr>
                </a:solidFill>
                <a:latin typeface="Tahoma"/>
                <a:cs typeface="Tahoma"/>
              </a:rPr>
              <a:t> </a:t>
            </a:r>
            <a:r>
              <a:rPr sz="26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ahoma"/>
                <a:cs typeface="Tahoma"/>
              </a:rPr>
              <a:t>enrolled</a:t>
            </a:r>
            <a:r>
              <a:rPr sz="2600" b="1" spc="-65" dirty="0">
                <a:solidFill>
                  <a:schemeClr val="accent5">
                    <a:lumMod val="40000"/>
                    <a:lumOff val="60000"/>
                  </a:schemeClr>
                </a:solidFill>
                <a:latin typeface="Tahoma"/>
                <a:cs typeface="Tahoma"/>
              </a:rPr>
              <a:t> </a:t>
            </a:r>
            <a:r>
              <a:rPr sz="26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ahoma"/>
                <a:cs typeface="Tahoma"/>
              </a:rPr>
              <a:t>to</a:t>
            </a:r>
            <a:r>
              <a:rPr sz="2600" b="1" spc="-90" dirty="0">
                <a:solidFill>
                  <a:schemeClr val="accent5">
                    <a:lumMod val="40000"/>
                    <a:lumOff val="60000"/>
                  </a:schemeClr>
                </a:solidFill>
                <a:latin typeface="Tahoma"/>
                <a:cs typeface="Tahoma"/>
              </a:rPr>
              <a:t> </a:t>
            </a:r>
            <a:r>
              <a:rPr sz="26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ahoma"/>
                <a:cs typeface="Tahoma"/>
              </a:rPr>
              <a:t>the</a:t>
            </a:r>
            <a:r>
              <a:rPr sz="2600" b="1" spc="-90" dirty="0">
                <a:solidFill>
                  <a:schemeClr val="accent5">
                    <a:lumMod val="40000"/>
                    <a:lumOff val="60000"/>
                  </a:schemeClr>
                </a:solidFill>
                <a:latin typeface="Tahoma"/>
                <a:cs typeface="Tahoma"/>
              </a:rPr>
              <a:t> </a:t>
            </a:r>
            <a:r>
              <a:rPr sz="26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ahoma"/>
                <a:cs typeface="Tahoma"/>
              </a:rPr>
              <a:t>a.y.</a:t>
            </a:r>
            <a:r>
              <a:rPr sz="2600" b="1" spc="-80" dirty="0">
                <a:solidFill>
                  <a:schemeClr val="accent5">
                    <a:lumMod val="40000"/>
                    <a:lumOff val="60000"/>
                  </a:schemeClr>
                </a:solidFill>
                <a:latin typeface="Tahoma"/>
                <a:cs typeface="Tahoma"/>
              </a:rPr>
              <a:t> </a:t>
            </a:r>
            <a:r>
              <a:rPr sz="26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ahoma"/>
                <a:cs typeface="Tahoma"/>
              </a:rPr>
              <a:t>2024/2025</a:t>
            </a:r>
            <a:r>
              <a:rPr sz="2600" b="1" spc="-25" dirty="0">
                <a:solidFill>
                  <a:schemeClr val="accent5">
                    <a:lumMod val="40000"/>
                    <a:lumOff val="60000"/>
                  </a:schemeClr>
                </a:solidFill>
                <a:latin typeface="Tahoma"/>
                <a:cs typeface="Tahoma"/>
              </a:rPr>
              <a:t> </a:t>
            </a:r>
            <a:r>
              <a:rPr sz="26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ahoma"/>
                <a:cs typeface="Tahoma"/>
              </a:rPr>
              <a:t>before</a:t>
            </a:r>
            <a:r>
              <a:rPr sz="2600" b="1" spc="-75" dirty="0">
                <a:solidFill>
                  <a:schemeClr val="accent5">
                    <a:lumMod val="40000"/>
                    <a:lumOff val="60000"/>
                  </a:schemeClr>
                </a:solidFill>
                <a:latin typeface="Tahoma"/>
                <a:cs typeface="Tahoma"/>
              </a:rPr>
              <a:t> </a:t>
            </a:r>
            <a:r>
              <a:rPr sz="2600" b="1" spc="-25" dirty="0">
                <a:solidFill>
                  <a:schemeClr val="accent5">
                    <a:lumMod val="40000"/>
                    <a:lumOff val="60000"/>
                  </a:schemeClr>
                </a:solidFill>
                <a:latin typeface="Tahoma"/>
                <a:cs typeface="Tahoma"/>
              </a:rPr>
              <a:t>the </a:t>
            </a:r>
            <a:r>
              <a:rPr sz="26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ahoma"/>
                <a:cs typeface="Tahoma"/>
              </a:rPr>
              <a:t>start</a:t>
            </a:r>
            <a:r>
              <a:rPr sz="2600" b="1" spc="-55" dirty="0">
                <a:solidFill>
                  <a:schemeClr val="accent5">
                    <a:lumMod val="40000"/>
                    <a:lumOff val="60000"/>
                  </a:schemeClr>
                </a:solidFill>
                <a:latin typeface="Tahoma"/>
                <a:cs typeface="Tahoma"/>
              </a:rPr>
              <a:t> </a:t>
            </a:r>
            <a:r>
              <a:rPr sz="26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ahoma"/>
                <a:cs typeface="Tahoma"/>
              </a:rPr>
              <a:t>of</a:t>
            </a:r>
            <a:r>
              <a:rPr sz="2600" b="1" spc="-55" dirty="0">
                <a:solidFill>
                  <a:schemeClr val="accent5">
                    <a:lumMod val="40000"/>
                    <a:lumOff val="60000"/>
                  </a:schemeClr>
                </a:solidFill>
                <a:latin typeface="Tahoma"/>
                <a:cs typeface="Tahoma"/>
              </a:rPr>
              <a:t> </a:t>
            </a:r>
            <a:r>
              <a:rPr sz="26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ahoma"/>
                <a:cs typeface="Tahoma"/>
              </a:rPr>
              <a:t>the</a:t>
            </a:r>
            <a:r>
              <a:rPr sz="2600" b="1" spc="-55" dirty="0">
                <a:solidFill>
                  <a:schemeClr val="accent5">
                    <a:lumMod val="40000"/>
                    <a:lumOff val="60000"/>
                  </a:schemeClr>
                </a:solidFill>
                <a:latin typeface="Tahoma"/>
                <a:cs typeface="Tahoma"/>
              </a:rPr>
              <a:t> </a:t>
            </a:r>
            <a:r>
              <a:rPr sz="26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ahoma"/>
                <a:cs typeface="Tahoma"/>
              </a:rPr>
              <a:t>mobility</a:t>
            </a:r>
            <a:r>
              <a:rPr sz="2600" b="1" spc="-10" dirty="0">
                <a:solidFill>
                  <a:schemeClr val="accent5">
                    <a:lumMod val="40000"/>
                    <a:lumOff val="60000"/>
                  </a:schemeClr>
                </a:solidFill>
                <a:latin typeface="Tahoma"/>
                <a:cs typeface="Tahoma"/>
              </a:rPr>
              <a:t> </a:t>
            </a:r>
            <a:r>
              <a:rPr sz="2600" dirty="0">
                <a:solidFill>
                  <a:srgbClr val="DBEDF4"/>
                </a:solidFill>
                <a:latin typeface="Tahoma"/>
                <a:cs typeface="Tahoma"/>
              </a:rPr>
              <a:t>(including</a:t>
            </a:r>
            <a:r>
              <a:rPr sz="2600" spc="-5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600" spc="-20" dirty="0">
                <a:solidFill>
                  <a:srgbClr val="DBEDF4"/>
                </a:solidFill>
                <a:latin typeface="Tahoma"/>
                <a:cs typeface="Tahoma"/>
              </a:rPr>
              <a:t>part-</a:t>
            </a:r>
            <a:r>
              <a:rPr sz="2600" dirty="0">
                <a:solidFill>
                  <a:srgbClr val="DBEDF4"/>
                </a:solidFill>
                <a:latin typeface="Tahoma"/>
                <a:cs typeface="Tahoma"/>
              </a:rPr>
              <a:t>time)</a:t>
            </a:r>
            <a:r>
              <a:rPr sz="2600" spc="-3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600" dirty="0">
                <a:solidFill>
                  <a:srgbClr val="DBEDF4"/>
                </a:solidFill>
                <a:latin typeface="Tahoma"/>
                <a:cs typeface="Tahoma"/>
              </a:rPr>
              <a:t>in</a:t>
            </a:r>
            <a:r>
              <a:rPr sz="2600" spc="-5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600" dirty="0">
                <a:solidFill>
                  <a:srgbClr val="DBEDF4"/>
                </a:solidFill>
                <a:latin typeface="Tahoma"/>
                <a:cs typeface="Tahoma"/>
              </a:rPr>
              <a:t>a</a:t>
            </a:r>
            <a:r>
              <a:rPr sz="2600" spc="-6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600" spc="-10" dirty="0">
                <a:solidFill>
                  <a:srgbClr val="DBEDF4"/>
                </a:solidFill>
                <a:latin typeface="Tahoma"/>
                <a:cs typeface="Tahoma"/>
              </a:rPr>
              <a:t>study </a:t>
            </a:r>
            <a:r>
              <a:rPr sz="2600" dirty="0">
                <a:solidFill>
                  <a:srgbClr val="DBEDF4"/>
                </a:solidFill>
                <a:latin typeface="Tahoma"/>
                <a:cs typeface="Tahoma"/>
              </a:rPr>
              <a:t>program</a:t>
            </a:r>
            <a:r>
              <a:rPr sz="2600" spc="-4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600" dirty="0">
                <a:solidFill>
                  <a:srgbClr val="DBEDF4"/>
                </a:solidFill>
                <a:latin typeface="Tahoma"/>
                <a:cs typeface="Tahoma"/>
              </a:rPr>
              <a:t>at</a:t>
            </a:r>
            <a:r>
              <a:rPr sz="2600" spc="-6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600" dirty="0">
                <a:solidFill>
                  <a:srgbClr val="DBEDF4"/>
                </a:solidFill>
                <a:latin typeface="Tahoma"/>
                <a:cs typeface="Tahoma"/>
              </a:rPr>
              <a:t>the</a:t>
            </a:r>
            <a:r>
              <a:rPr sz="2600" spc="-4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600" dirty="0">
                <a:solidFill>
                  <a:srgbClr val="DBEDF4"/>
                </a:solidFill>
                <a:latin typeface="Tahoma"/>
                <a:cs typeface="Tahoma"/>
              </a:rPr>
              <a:t>School</a:t>
            </a:r>
            <a:r>
              <a:rPr sz="2600" spc="-6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600" dirty="0">
                <a:solidFill>
                  <a:srgbClr val="DBEDF4"/>
                </a:solidFill>
                <a:latin typeface="Tahoma"/>
                <a:cs typeface="Tahoma"/>
              </a:rPr>
              <a:t>of</a:t>
            </a:r>
            <a:r>
              <a:rPr sz="2600" spc="-7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600" dirty="0">
                <a:solidFill>
                  <a:srgbClr val="DBEDF4"/>
                </a:solidFill>
                <a:latin typeface="Tahoma"/>
                <a:cs typeface="Tahoma"/>
              </a:rPr>
              <a:t>Agriculture</a:t>
            </a:r>
            <a:r>
              <a:rPr sz="2600" spc="-7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600" dirty="0">
                <a:solidFill>
                  <a:srgbClr val="DBEDF4"/>
                </a:solidFill>
                <a:latin typeface="Tahoma"/>
                <a:cs typeface="Tahoma"/>
              </a:rPr>
              <a:t>at</a:t>
            </a:r>
            <a:r>
              <a:rPr sz="2600" spc="-2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600" dirty="0">
                <a:solidFill>
                  <a:srgbClr val="DBEDF4"/>
                </a:solidFill>
                <a:latin typeface="Tahoma"/>
                <a:cs typeface="Tahoma"/>
              </a:rPr>
              <a:t>the</a:t>
            </a:r>
            <a:r>
              <a:rPr sz="2600" spc="-7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600" dirty="0">
                <a:solidFill>
                  <a:srgbClr val="DBEDF4"/>
                </a:solidFill>
                <a:latin typeface="Tahoma"/>
                <a:cs typeface="Tahoma"/>
              </a:rPr>
              <a:t>first,</a:t>
            </a:r>
            <a:r>
              <a:rPr sz="2600" spc="-5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600" spc="-10" dirty="0">
                <a:solidFill>
                  <a:srgbClr val="DBEDF4"/>
                </a:solidFill>
                <a:latin typeface="Tahoma"/>
                <a:cs typeface="Tahoma"/>
              </a:rPr>
              <a:t>second</a:t>
            </a:r>
            <a:r>
              <a:rPr sz="2600" spc="70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600" dirty="0">
                <a:solidFill>
                  <a:srgbClr val="DBEDF4"/>
                </a:solidFill>
                <a:latin typeface="Tahoma"/>
                <a:cs typeface="Tahoma"/>
              </a:rPr>
              <a:t>or</a:t>
            </a:r>
            <a:r>
              <a:rPr sz="2600" spc="-5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600" dirty="0">
                <a:solidFill>
                  <a:srgbClr val="DBEDF4"/>
                </a:solidFill>
                <a:latin typeface="Tahoma"/>
                <a:cs typeface="Tahoma"/>
              </a:rPr>
              <a:t>third</a:t>
            </a:r>
            <a:r>
              <a:rPr sz="2600" spc="-3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600" spc="-20" dirty="0">
                <a:solidFill>
                  <a:srgbClr val="DBEDF4"/>
                </a:solidFill>
                <a:latin typeface="Tahoma"/>
                <a:cs typeface="Tahoma"/>
              </a:rPr>
              <a:t>level</a:t>
            </a:r>
            <a:endParaRPr sz="2600" dirty="0">
              <a:latin typeface="Tahoma"/>
              <a:cs typeface="Tahoma"/>
            </a:endParaRPr>
          </a:p>
          <a:p>
            <a:pPr marL="469265" marR="760730" indent="-457200">
              <a:lnSpc>
                <a:spcPct val="114300"/>
              </a:lnSpc>
              <a:spcBef>
                <a:spcPts val="85"/>
              </a:spcBef>
              <a:buClr>
                <a:srgbClr val="F5F5EB"/>
              </a:buClr>
              <a:buSzPct val="89285"/>
              <a:buFont typeface="Segoe UI Symbol"/>
              <a:buChar char="⮚"/>
              <a:tabLst>
                <a:tab pos="469265" algn="l"/>
              </a:tabLst>
            </a:pPr>
            <a:r>
              <a:rPr sz="26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ahoma"/>
                <a:cs typeface="Tahoma"/>
              </a:rPr>
              <a:t>possessing</a:t>
            </a:r>
            <a:r>
              <a:rPr sz="2600" b="1" spc="-80" dirty="0">
                <a:solidFill>
                  <a:schemeClr val="accent5">
                    <a:lumMod val="40000"/>
                    <a:lumOff val="60000"/>
                  </a:schemeClr>
                </a:solidFill>
                <a:latin typeface="Tahoma"/>
                <a:cs typeface="Tahoma"/>
              </a:rPr>
              <a:t> </a:t>
            </a:r>
            <a:r>
              <a:rPr sz="26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ahoma"/>
                <a:cs typeface="Tahoma"/>
              </a:rPr>
              <a:t>language</a:t>
            </a:r>
            <a:r>
              <a:rPr sz="2600" b="1" spc="-85" dirty="0">
                <a:solidFill>
                  <a:schemeClr val="accent5">
                    <a:lumMod val="40000"/>
                    <a:lumOff val="60000"/>
                  </a:schemeClr>
                </a:solidFill>
                <a:latin typeface="Tahoma"/>
                <a:cs typeface="Tahoma"/>
              </a:rPr>
              <a:t> </a:t>
            </a:r>
            <a:r>
              <a:rPr sz="26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ahoma"/>
                <a:cs typeface="Tahoma"/>
              </a:rPr>
              <a:t>proficiency</a:t>
            </a:r>
            <a:r>
              <a:rPr sz="2600" b="1" spc="-80" dirty="0">
                <a:solidFill>
                  <a:schemeClr val="accent5">
                    <a:lumMod val="40000"/>
                    <a:lumOff val="60000"/>
                  </a:schemeClr>
                </a:solidFill>
                <a:latin typeface="Tahoma"/>
                <a:cs typeface="Tahoma"/>
              </a:rPr>
              <a:t> </a:t>
            </a:r>
            <a:r>
              <a:rPr sz="26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ahoma"/>
                <a:cs typeface="Tahoma"/>
              </a:rPr>
              <a:t>in</a:t>
            </a:r>
            <a:r>
              <a:rPr sz="2600" b="1" spc="-95" dirty="0">
                <a:solidFill>
                  <a:schemeClr val="accent5">
                    <a:lumMod val="40000"/>
                    <a:lumOff val="60000"/>
                  </a:schemeClr>
                </a:solidFill>
                <a:latin typeface="Tahoma"/>
                <a:cs typeface="Tahoma"/>
              </a:rPr>
              <a:t> </a:t>
            </a:r>
            <a:r>
              <a:rPr sz="26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ahoma"/>
                <a:cs typeface="Tahoma"/>
              </a:rPr>
              <a:t>at</a:t>
            </a:r>
            <a:r>
              <a:rPr sz="2600" b="1" spc="-100" dirty="0">
                <a:solidFill>
                  <a:schemeClr val="accent5">
                    <a:lumMod val="40000"/>
                    <a:lumOff val="60000"/>
                  </a:schemeClr>
                </a:solidFill>
                <a:latin typeface="Tahoma"/>
                <a:cs typeface="Tahoma"/>
              </a:rPr>
              <a:t> </a:t>
            </a:r>
            <a:r>
              <a:rPr sz="26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ahoma"/>
                <a:cs typeface="Tahoma"/>
              </a:rPr>
              <a:t>least</a:t>
            </a:r>
            <a:r>
              <a:rPr sz="2600" b="1" spc="-85" dirty="0">
                <a:solidFill>
                  <a:schemeClr val="accent5">
                    <a:lumMod val="40000"/>
                    <a:lumOff val="60000"/>
                  </a:schemeClr>
                </a:solidFill>
                <a:latin typeface="Tahoma"/>
                <a:cs typeface="Tahoma"/>
              </a:rPr>
              <a:t> </a:t>
            </a:r>
            <a:r>
              <a:rPr sz="2600" b="1" spc="-25" dirty="0">
                <a:solidFill>
                  <a:schemeClr val="accent5">
                    <a:lumMod val="40000"/>
                    <a:lumOff val="60000"/>
                  </a:schemeClr>
                </a:solidFill>
                <a:latin typeface="Tahoma"/>
                <a:cs typeface="Tahoma"/>
              </a:rPr>
              <a:t>one </a:t>
            </a:r>
            <a:r>
              <a:rPr sz="26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ahoma"/>
                <a:cs typeface="Tahoma"/>
              </a:rPr>
              <a:t>foreign</a:t>
            </a:r>
            <a:r>
              <a:rPr sz="2600" b="1" spc="-45" dirty="0">
                <a:solidFill>
                  <a:schemeClr val="accent5">
                    <a:lumMod val="40000"/>
                    <a:lumOff val="60000"/>
                  </a:schemeClr>
                </a:solidFill>
                <a:latin typeface="Tahoma"/>
                <a:cs typeface="Tahoma"/>
              </a:rPr>
              <a:t> </a:t>
            </a:r>
            <a:r>
              <a:rPr sz="26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ahoma"/>
                <a:cs typeface="Tahoma"/>
              </a:rPr>
              <a:t>language</a:t>
            </a:r>
            <a:r>
              <a:rPr sz="2600" b="1" spc="15" dirty="0">
                <a:solidFill>
                  <a:schemeClr val="accent5">
                    <a:lumMod val="40000"/>
                    <a:lumOff val="60000"/>
                  </a:schemeClr>
                </a:solidFill>
                <a:latin typeface="Tahoma"/>
                <a:cs typeface="Tahoma"/>
              </a:rPr>
              <a:t> </a:t>
            </a:r>
            <a:r>
              <a:rPr sz="2600" dirty="0">
                <a:solidFill>
                  <a:srgbClr val="DBEDF4"/>
                </a:solidFill>
                <a:latin typeface="Tahoma"/>
                <a:cs typeface="Tahoma"/>
              </a:rPr>
              <a:t>in</a:t>
            </a:r>
            <a:r>
              <a:rPr sz="2600" spc="-6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600" dirty="0">
                <a:solidFill>
                  <a:srgbClr val="DBEDF4"/>
                </a:solidFill>
                <a:latin typeface="Tahoma"/>
                <a:cs typeface="Tahoma"/>
              </a:rPr>
              <a:t>addition</a:t>
            </a:r>
            <a:r>
              <a:rPr sz="2600" spc="-4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600" dirty="0">
                <a:solidFill>
                  <a:srgbClr val="DBEDF4"/>
                </a:solidFill>
                <a:latin typeface="Tahoma"/>
                <a:cs typeface="Tahoma"/>
              </a:rPr>
              <a:t>to</a:t>
            </a:r>
            <a:r>
              <a:rPr sz="2600" spc="-5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600" spc="-10" dirty="0">
                <a:solidFill>
                  <a:srgbClr val="DBEDF4"/>
                </a:solidFill>
                <a:latin typeface="Tahoma"/>
                <a:cs typeface="Tahoma"/>
              </a:rPr>
              <a:t>Italian</a:t>
            </a:r>
            <a:endParaRPr sz="2600" dirty="0">
              <a:latin typeface="Tahoma"/>
              <a:cs typeface="Tahoma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769619" y="1542288"/>
            <a:ext cx="15464156" cy="8377935"/>
            <a:chOff x="769619" y="1542288"/>
            <a:chExt cx="15464156" cy="8377935"/>
          </a:xfrm>
        </p:grpSpPr>
        <p:sp>
          <p:nvSpPr>
            <p:cNvPr id="11" name="object 11"/>
            <p:cNvSpPr/>
            <p:nvPr/>
          </p:nvSpPr>
          <p:spPr>
            <a:xfrm>
              <a:off x="13258800" y="9587483"/>
              <a:ext cx="2974975" cy="332740"/>
            </a:xfrm>
            <a:custGeom>
              <a:avLst/>
              <a:gdLst/>
              <a:ahLst/>
              <a:cxnLst/>
              <a:rect l="l" t="t" r="r" b="b"/>
              <a:pathLst>
                <a:path w="2974975" h="332740">
                  <a:moveTo>
                    <a:pt x="2974848" y="0"/>
                  </a:moveTo>
                  <a:lnTo>
                    <a:pt x="0" y="0"/>
                  </a:lnTo>
                  <a:lnTo>
                    <a:pt x="0" y="332232"/>
                  </a:lnTo>
                  <a:lnTo>
                    <a:pt x="2974848" y="332232"/>
                  </a:lnTo>
                  <a:lnTo>
                    <a:pt x="29748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9619" y="1542288"/>
              <a:ext cx="487680" cy="44500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2748" y="5753100"/>
              <a:ext cx="548640" cy="542544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13259562" y="9587461"/>
            <a:ext cx="2927350" cy="3333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Tahoma"/>
                <a:cs typeface="Tahoma"/>
              </a:rPr>
              <a:t>L</a:t>
            </a:r>
            <a:r>
              <a:rPr sz="1750" dirty="0">
                <a:latin typeface="Lucida Sans Unicode"/>
                <a:cs typeface="Lucida Sans Unicode"/>
              </a:rPr>
              <a:t>'</a:t>
            </a:r>
            <a:r>
              <a:rPr sz="2000" dirty="0">
                <a:latin typeface="Tahoma"/>
                <a:cs typeface="Tahoma"/>
              </a:rPr>
              <a:t>Institut</a:t>
            </a:r>
            <a:r>
              <a:rPr sz="2000" spc="-50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Agro</a:t>
            </a:r>
            <a:r>
              <a:rPr sz="2000" spc="-65" dirty="0">
                <a:latin typeface="Tahoma"/>
                <a:cs typeface="Tahoma"/>
              </a:rPr>
              <a:t> </a:t>
            </a:r>
            <a:r>
              <a:rPr sz="2000" spc="-10" dirty="0">
                <a:latin typeface="Tahoma"/>
                <a:cs typeface="Tahoma"/>
              </a:rPr>
              <a:t>Montpellier</a:t>
            </a:r>
            <a:endParaRPr sz="2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83508" y="1242059"/>
            <a:ext cx="3639820" cy="0"/>
          </a:xfrm>
          <a:custGeom>
            <a:avLst/>
            <a:gdLst/>
            <a:ahLst/>
            <a:cxnLst/>
            <a:rect l="l" t="t" r="r" b="b"/>
            <a:pathLst>
              <a:path w="3639820">
                <a:moveTo>
                  <a:pt x="0" y="0"/>
                </a:moveTo>
                <a:lnTo>
                  <a:pt x="3639312" y="0"/>
                </a:lnTo>
              </a:path>
            </a:pathLst>
          </a:custGeom>
          <a:ln w="76200">
            <a:solidFill>
              <a:srgbClr val="C3D5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488694" y="95758"/>
            <a:ext cx="9116695" cy="88684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923925" algn="ctr">
              <a:lnSpc>
                <a:spcPct val="100000"/>
              </a:lnSpc>
              <a:spcBef>
                <a:spcPts val="100"/>
              </a:spcBef>
            </a:pPr>
            <a:r>
              <a:rPr sz="3200" spc="-10" dirty="0">
                <a:solidFill>
                  <a:srgbClr val="D6E3BC"/>
                </a:solidFill>
                <a:latin typeface="Tahoma"/>
                <a:cs typeface="Tahoma"/>
              </a:rPr>
              <a:t>REQUISITI</a:t>
            </a:r>
            <a:r>
              <a:rPr sz="3200" spc="-195" dirty="0">
                <a:solidFill>
                  <a:srgbClr val="D6E3BC"/>
                </a:solidFill>
                <a:latin typeface="Tahoma"/>
                <a:cs typeface="Tahoma"/>
              </a:rPr>
              <a:t> </a:t>
            </a:r>
            <a:r>
              <a:rPr sz="3200" spc="-160" dirty="0">
                <a:solidFill>
                  <a:srgbClr val="D6E3BC"/>
                </a:solidFill>
                <a:latin typeface="Tahoma"/>
                <a:cs typeface="Tahoma"/>
              </a:rPr>
              <a:t>DI</a:t>
            </a:r>
            <a:r>
              <a:rPr sz="3200" spc="-130" dirty="0">
                <a:solidFill>
                  <a:srgbClr val="D6E3BC"/>
                </a:solidFill>
                <a:latin typeface="Tahoma"/>
                <a:cs typeface="Tahoma"/>
              </a:rPr>
              <a:t> </a:t>
            </a:r>
            <a:r>
              <a:rPr sz="3200" spc="-10" dirty="0">
                <a:solidFill>
                  <a:srgbClr val="D6E3BC"/>
                </a:solidFill>
                <a:latin typeface="Tahoma"/>
                <a:cs typeface="Tahoma"/>
              </a:rPr>
              <a:t>AMMISSIBILITÀ</a:t>
            </a:r>
            <a:endParaRPr sz="3200">
              <a:latin typeface="Tahoma"/>
              <a:cs typeface="Tahoma"/>
            </a:endParaRPr>
          </a:p>
          <a:p>
            <a:pPr marR="923925" algn="ctr">
              <a:lnSpc>
                <a:spcPct val="100000"/>
              </a:lnSpc>
            </a:pPr>
            <a:r>
              <a:rPr sz="3200" spc="114" dirty="0">
                <a:solidFill>
                  <a:srgbClr val="B7DEE8"/>
                </a:solidFill>
                <a:latin typeface="Tahoma"/>
                <a:cs typeface="Tahoma"/>
              </a:rPr>
              <a:t>REQUIREMENTS</a:t>
            </a:r>
            <a:r>
              <a:rPr sz="3200" spc="-135" dirty="0">
                <a:solidFill>
                  <a:srgbClr val="B7DEE8"/>
                </a:solidFill>
                <a:latin typeface="Tahoma"/>
                <a:cs typeface="Tahoma"/>
              </a:rPr>
              <a:t> </a:t>
            </a:r>
            <a:r>
              <a:rPr sz="3200" spc="170" dirty="0">
                <a:solidFill>
                  <a:srgbClr val="B7DEE8"/>
                </a:solidFill>
                <a:latin typeface="Tahoma"/>
                <a:cs typeface="Tahoma"/>
              </a:rPr>
              <a:t>FOR</a:t>
            </a:r>
            <a:r>
              <a:rPr sz="3200" spc="-95" dirty="0">
                <a:solidFill>
                  <a:srgbClr val="B7DEE8"/>
                </a:solidFill>
                <a:latin typeface="Tahoma"/>
                <a:cs typeface="Tahoma"/>
              </a:rPr>
              <a:t> </a:t>
            </a:r>
            <a:r>
              <a:rPr sz="3200" spc="-10" dirty="0">
                <a:solidFill>
                  <a:srgbClr val="B7DEE8"/>
                </a:solidFill>
                <a:latin typeface="Tahoma"/>
                <a:cs typeface="Tahoma"/>
              </a:rPr>
              <a:t>PARTICIPATION</a:t>
            </a:r>
            <a:endParaRPr sz="3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200">
              <a:latin typeface="Tahoma"/>
              <a:cs typeface="Tahoma"/>
            </a:endParaRPr>
          </a:p>
          <a:p>
            <a:pPr marL="12700" marR="806450">
              <a:lnSpc>
                <a:spcPct val="114100"/>
              </a:lnSpc>
            </a:pPr>
            <a:r>
              <a:rPr sz="3200" dirty="0">
                <a:solidFill>
                  <a:srgbClr val="EBF0DE"/>
                </a:solidFill>
                <a:latin typeface="Tahoma"/>
                <a:cs typeface="Tahoma"/>
              </a:rPr>
              <a:t>Gli</a:t>
            </a:r>
            <a:r>
              <a:rPr sz="3200" spc="-40" dirty="0">
                <a:solidFill>
                  <a:srgbClr val="EBF0DE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BF0DE"/>
                </a:solidFill>
                <a:latin typeface="Tahoma"/>
                <a:cs typeface="Tahoma"/>
              </a:rPr>
              <a:t>studenti</a:t>
            </a:r>
            <a:r>
              <a:rPr sz="3200" spc="-30" dirty="0">
                <a:solidFill>
                  <a:srgbClr val="EBF0DE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BF0DE"/>
                </a:solidFill>
                <a:latin typeface="Tahoma"/>
                <a:cs typeface="Tahoma"/>
              </a:rPr>
              <a:t>iscritti</a:t>
            </a:r>
            <a:r>
              <a:rPr sz="3200" spc="-55" dirty="0">
                <a:solidFill>
                  <a:srgbClr val="EBF0DE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BF0DE"/>
                </a:solidFill>
                <a:latin typeface="Tahoma"/>
                <a:cs typeface="Tahoma"/>
              </a:rPr>
              <a:t>ai</a:t>
            </a:r>
            <a:r>
              <a:rPr sz="3200" spc="-50" dirty="0">
                <a:solidFill>
                  <a:srgbClr val="EBF0DE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BF0DE"/>
                </a:solidFill>
                <a:latin typeface="Tahoma"/>
                <a:cs typeface="Tahoma"/>
              </a:rPr>
              <a:t>corsi</a:t>
            </a:r>
            <a:r>
              <a:rPr sz="3200" spc="-35" dirty="0">
                <a:solidFill>
                  <a:srgbClr val="EBF0DE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BF0DE"/>
                </a:solidFill>
                <a:latin typeface="Tahoma"/>
                <a:cs typeface="Tahoma"/>
              </a:rPr>
              <a:t>singoli</a:t>
            </a:r>
            <a:r>
              <a:rPr sz="3200" spc="-25" dirty="0">
                <a:solidFill>
                  <a:srgbClr val="EBF0DE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BF0DE"/>
                </a:solidFill>
                <a:latin typeface="Tahoma"/>
                <a:cs typeface="Tahoma"/>
              </a:rPr>
              <a:t>non</a:t>
            </a:r>
            <a:r>
              <a:rPr sz="3200" spc="-40" dirty="0">
                <a:solidFill>
                  <a:srgbClr val="EBF0DE"/>
                </a:solidFill>
                <a:latin typeface="Tahoma"/>
                <a:cs typeface="Tahoma"/>
              </a:rPr>
              <a:t> </a:t>
            </a:r>
            <a:r>
              <a:rPr sz="3200" spc="-10" dirty="0">
                <a:solidFill>
                  <a:srgbClr val="EBF0DE"/>
                </a:solidFill>
                <a:latin typeface="Tahoma"/>
                <a:cs typeface="Tahoma"/>
              </a:rPr>
              <a:t>possono partecipare</a:t>
            </a:r>
            <a:endParaRPr sz="3200">
              <a:latin typeface="Tahoma"/>
              <a:cs typeface="Tahoma"/>
            </a:endParaRPr>
          </a:p>
          <a:p>
            <a:pPr marL="12700" marR="5080">
              <a:lnSpc>
                <a:spcPct val="113999"/>
              </a:lnSpc>
              <a:spcBef>
                <a:spcPts val="1155"/>
              </a:spcBef>
              <a:tabLst>
                <a:tab pos="1321435" algn="l"/>
              </a:tabLst>
            </a:pPr>
            <a:r>
              <a:rPr sz="3200" dirty="0">
                <a:solidFill>
                  <a:srgbClr val="EBF0DE"/>
                </a:solidFill>
                <a:latin typeface="Tahoma"/>
                <a:cs typeface="Tahoma"/>
              </a:rPr>
              <a:t>Ai</a:t>
            </a:r>
            <a:r>
              <a:rPr sz="3200" spc="-25" dirty="0">
                <a:solidFill>
                  <a:srgbClr val="EBF0DE"/>
                </a:solidFill>
                <a:latin typeface="Tahoma"/>
                <a:cs typeface="Tahoma"/>
              </a:rPr>
              <a:t> </a:t>
            </a:r>
            <a:r>
              <a:rPr sz="3200" spc="-20" dirty="0">
                <a:solidFill>
                  <a:srgbClr val="EBF0DE"/>
                </a:solidFill>
                <a:latin typeface="Tahoma"/>
                <a:cs typeface="Tahoma"/>
              </a:rPr>
              <a:t>soli</a:t>
            </a:r>
            <a:r>
              <a:rPr sz="3200" dirty="0">
                <a:solidFill>
                  <a:srgbClr val="EBF0DE"/>
                </a:solidFill>
                <a:latin typeface="Tahoma"/>
                <a:cs typeface="Tahoma"/>
              </a:rPr>
              <a:t>	fini</a:t>
            </a:r>
            <a:r>
              <a:rPr sz="3200" spc="-50" dirty="0">
                <a:solidFill>
                  <a:srgbClr val="EBF0DE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BF0DE"/>
                </a:solidFill>
                <a:latin typeface="Tahoma"/>
                <a:cs typeface="Tahoma"/>
              </a:rPr>
              <a:t>del</a:t>
            </a:r>
            <a:r>
              <a:rPr sz="3200" spc="-50" dirty="0">
                <a:solidFill>
                  <a:srgbClr val="EBF0DE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BF0DE"/>
                </a:solidFill>
                <a:latin typeface="Tahoma"/>
                <a:cs typeface="Tahoma"/>
              </a:rPr>
              <a:t>presente</a:t>
            </a:r>
            <a:r>
              <a:rPr sz="3200" spc="-50" dirty="0">
                <a:solidFill>
                  <a:srgbClr val="EBF0DE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BF0DE"/>
                </a:solidFill>
                <a:latin typeface="Tahoma"/>
                <a:cs typeface="Tahoma"/>
              </a:rPr>
              <a:t>bando,</a:t>
            </a:r>
            <a:r>
              <a:rPr sz="3200" spc="-55" dirty="0">
                <a:solidFill>
                  <a:srgbClr val="EBF0DE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BF0DE"/>
                </a:solidFill>
                <a:latin typeface="Tahoma"/>
                <a:cs typeface="Tahoma"/>
              </a:rPr>
              <a:t>la</a:t>
            </a:r>
            <a:r>
              <a:rPr sz="3200" spc="-50" dirty="0">
                <a:solidFill>
                  <a:srgbClr val="EBF0DE"/>
                </a:solidFill>
                <a:latin typeface="Tahoma"/>
                <a:cs typeface="Tahoma"/>
              </a:rPr>
              <a:t> </a:t>
            </a:r>
            <a:r>
              <a:rPr sz="3200" spc="-10" dirty="0">
                <a:solidFill>
                  <a:srgbClr val="EBF0DE"/>
                </a:solidFill>
                <a:latin typeface="Tahoma"/>
                <a:cs typeface="Tahoma"/>
              </a:rPr>
              <a:t>conoscenza </a:t>
            </a:r>
            <a:r>
              <a:rPr sz="3200" dirty="0">
                <a:solidFill>
                  <a:srgbClr val="EBF0DE"/>
                </a:solidFill>
                <a:latin typeface="Tahoma"/>
                <a:cs typeface="Tahoma"/>
              </a:rPr>
              <a:t>linguistica</a:t>
            </a:r>
            <a:r>
              <a:rPr sz="3200" spc="-45" dirty="0">
                <a:solidFill>
                  <a:srgbClr val="EBF0DE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BF0DE"/>
                </a:solidFill>
                <a:latin typeface="Tahoma"/>
                <a:cs typeface="Tahoma"/>
              </a:rPr>
              <a:t>dichiarata</a:t>
            </a:r>
            <a:r>
              <a:rPr sz="3200" spc="-55" dirty="0">
                <a:solidFill>
                  <a:srgbClr val="EBF0DE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BF0DE"/>
                </a:solidFill>
                <a:latin typeface="Tahoma"/>
                <a:cs typeface="Tahoma"/>
              </a:rPr>
              <a:t>non</a:t>
            </a:r>
            <a:r>
              <a:rPr sz="3200" spc="-100" dirty="0">
                <a:solidFill>
                  <a:srgbClr val="EBF0DE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BF0DE"/>
                </a:solidFill>
                <a:latin typeface="Tahoma"/>
                <a:cs typeface="Tahoma"/>
              </a:rPr>
              <a:t>deve</a:t>
            </a:r>
            <a:r>
              <a:rPr sz="3200" spc="-45" dirty="0">
                <a:solidFill>
                  <a:srgbClr val="EBF0DE"/>
                </a:solidFill>
                <a:latin typeface="Tahoma"/>
                <a:cs typeface="Tahoma"/>
              </a:rPr>
              <a:t> </a:t>
            </a:r>
            <a:r>
              <a:rPr sz="3200" spc="-10" dirty="0">
                <a:solidFill>
                  <a:srgbClr val="EBF0DE"/>
                </a:solidFill>
                <a:latin typeface="Tahoma"/>
                <a:cs typeface="Tahoma"/>
              </a:rPr>
              <a:t>necessariamente </a:t>
            </a:r>
            <a:r>
              <a:rPr sz="3200" dirty="0">
                <a:solidFill>
                  <a:srgbClr val="EBF0DE"/>
                </a:solidFill>
                <a:latin typeface="Tahoma"/>
                <a:cs typeface="Tahoma"/>
              </a:rPr>
              <a:t>essere</a:t>
            </a:r>
            <a:r>
              <a:rPr sz="3200" spc="-65" dirty="0">
                <a:solidFill>
                  <a:srgbClr val="EBF0DE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BF0DE"/>
                </a:solidFill>
                <a:latin typeface="Tahoma"/>
                <a:cs typeface="Tahoma"/>
              </a:rPr>
              <a:t>quella</a:t>
            </a:r>
            <a:r>
              <a:rPr sz="3200" spc="-55" dirty="0">
                <a:solidFill>
                  <a:srgbClr val="EBF0DE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BF0DE"/>
                </a:solidFill>
                <a:latin typeface="Tahoma"/>
                <a:cs typeface="Tahoma"/>
              </a:rPr>
              <a:t>richiesta</a:t>
            </a:r>
            <a:r>
              <a:rPr sz="3200" spc="-55" dirty="0">
                <a:solidFill>
                  <a:srgbClr val="EBF0DE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BF0DE"/>
                </a:solidFill>
                <a:latin typeface="Tahoma"/>
                <a:cs typeface="Tahoma"/>
              </a:rPr>
              <a:t>dalla/e</a:t>
            </a:r>
            <a:r>
              <a:rPr sz="3200" spc="-45" dirty="0">
                <a:solidFill>
                  <a:srgbClr val="EBF0DE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BF0DE"/>
                </a:solidFill>
                <a:latin typeface="Tahoma"/>
                <a:cs typeface="Tahoma"/>
              </a:rPr>
              <a:t>sede/i</a:t>
            </a:r>
            <a:r>
              <a:rPr sz="3200" spc="-55" dirty="0">
                <a:solidFill>
                  <a:srgbClr val="EBF0DE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BF0DE"/>
                </a:solidFill>
                <a:latin typeface="Tahoma"/>
                <a:cs typeface="Tahoma"/>
              </a:rPr>
              <a:t>indicate</a:t>
            </a:r>
            <a:r>
              <a:rPr sz="3200" spc="-55" dirty="0">
                <a:solidFill>
                  <a:srgbClr val="EBF0DE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BF0DE"/>
                </a:solidFill>
                <a:latin typeface="Tahoma"/>
                <a:cs typeface="Tahoma"/>
              </a:rPr>
              <a:t>tra</a:t>
            </a:r>
            <a:r>
              <a:rPr sz="3200" spc="-55" dirty="0">
                <a:solidFill>
                  <a:srgbClr val="EBF0DE"/>
                </a:solidFill>
                <a:latin typeface="Tahoma"/>
                <a:cs typeface="Tahoma"/>
              </a:rPr>
              <a:t> </a:t>
            </a:r>
            <a:r>
              <a:rPr sz="3200" spc="-25" dirty="0">
                <a:solidFill>
                  <a:srgbClr val="EBF0DE"/>
                </a:solidFill>
                <a:latin typeface="Tahoma"/>
                <a:cs typeface="Tahoma"/>
              </a:rPr>
              <a:t>le </a:t>
            </a:r>
            <a:r>
              <a:rPr sz="3200" spc="-10" dirty="0">
                <a:solidFill>
                  <a:srgbClr val="EBF0DE"/>
                </a:solidFill>
                <a:latin typeface="Tahoma"/>
                <a:cs typeface="Tahoma"/>
              </a:rPr>
              <a:t>preferenze</a:t>
            </a:r>
            <a:endParaRPr sz="3200">
              <a:latin typeface="Tahoma"/>
              <a:cs typeface="Tahoma"/>
            </a:endParaRPr>
          </a:p>
          <a:p>
            <a:pPr marL="12700" marR="1527810">
              <a:lnSpc>
                <a:spcPct val="114100"/>
              </a:lnSpc>
              <a:spcBef>
                <a:spcPts val="2665"/>
              </a:spcBef>
            </a:pP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Students</a:t>
            </a:r>
            <a:r>
              <a:rPr sz="3200" spc="-8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enrolled</a:t>
            </a:r>
            <a:r>
              <a:rPr sz="3200" spc="-6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in</a:t>
            </a:r>
            <a:r>
              <a:rPr sz="3200" spc="-8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single</a:t>
            </a:r>
            <a:r>
              <a:rPr sz="3200" spc="-6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courses</a:t>
            </a:r>
            <a:r>
              <a:rPr sz="3200" spc="-8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spc="-10" dirty="0">
                <a:solidFill>
                  <a:srgbClr val="DBEDF4"/>
                </a:solidFill>
                <a:latin typeface="Tahoma"/>
                <a:cs typeface="Tahoma"/>
              </a:rPr>
              <a:t>cannot participate</a:t>
            </a:r>
            <a:endParaRPr sz="3200">
              <a:latin typeface="Tahoma"/>
              <a:cs typeface="Tahoma"/>
            </a:endParaRPr>
          </a:p>
          <a:p>
            <a:pPr marL="12700" marR="584835">
              <a:lnSpc>
                <a:spcPct val="115300"/>
              </a:lnSpc>
              <a:spcBef>
                <a:spcPts val="1515"/>
              </a:spcBef>
            </a:pP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For</a:t>
            </a:r>
            <a:r>
              <a:rPr sz="3200" spc="-4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the</a:t>
            </a:r>
            <a:r>
              <a:rPr sz="3200" spc="-4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purposes</a:t>
            </a:r>
            <a:r>
              <a:rPr sz="3200" spc="-6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of</a:t>
            </a:r>
            <a:r>
              <a:rPr sz="3200" spc="-5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this</a:t>
            </a:r>
            <a:r>
              <a:rPr sz="3200" spc="-4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Call</a:t>
            </a:r>
            <a:r>
              <a:rPr sz="3200" spc="-5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only,</a:t>
            </a:r>
            <a:r>
              <a:rPr sz="3200" spc="-1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the</a:t>
            </a:r>
            <a:r>
              <a:rPr sz="3200" spc="-4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spc="-10" dirty="0">
                <a:solidFill>
                  <a:srgbClr val="DBEDF4"/>
                </a:solidFill>
                <a:latin typeface="Tahoma"/>
                <a:cs typeface="Tahoma"/>
              </a:rPr>
              <a:t>language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proficiency</a:t>
            </a:r>
            <a:r>
              <a:rPr sz="3200" spc="-4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doesn’t</a:t>
            </a:r>
            <a:r>
              <a:rPr sz="3200" spc="-7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need</a:t>
            </a:r>
            <a:r>
              <a:rPr sz="3200" spc="-5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to</a:t>
            </a:r>
            <a:r>
              <a:rPr sz="3200" spc="-6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correspond</a:t>
            </a:r>
            <a:r>
              <a:rPr sz="3200" spc="-6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to</a:t>
            </a:r>
            <a:r>
              <a:rPr sz="3200" spc="-5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spc="-25" dirty="0">
                <a:solidFill>
                  <a:srgbClr val="DBEDF4"/>
                </a:solidFill>
                <a:latin typeface="Tahoma"/>
                <a:cs typeface="Tahoma"/>
              </a:rPr>
              <a:t>the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language</a:t>
            </a:r>
            <a:r>
              <a:rPr sz="3200" spc="-4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of</a:t>
            </a:r>
            <a:r>
              <a:rPr sz="3200" spc="-3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the</a:t>
            </a:r>
            <a:r>
              <a:rPr sz="3200" spc="-3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location(s)</a:t>
            </a:r>
            <a:r>
              <a:rPr sz="3200" spc="-3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listed</a:t>
            </a:r>
            <a:r>
              <a:rPr sz="3200" spc="-2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among</a:t>
            </a:r>
            <a:r>
              <a:rPr sz="3200" spc="-25" dirty="0">
                <a:solidFill>
                  <a:srgbClr val="DBEDF4"/>
                </a:solidFill>
                <a:latin typeface="Tahoma"/>
                <a:cs typeface="Tahoma"/>
              </a:rPr>
              <a:t> the</a:t>
            </a:r>
            <a:endParaRPr sz="3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student’s</a:t>
            </a:r>
            <a:r>
              <a:rPr sz="3200" spc="-11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spc="-10" dirty="0">
                <a:solidFill>
                  <a:srgbClr val="DBEDF4"/>
                </a:solidFill>
                <a:latin typeface="Tahoma"/>
                <a:cs typeface="Tahoma"/>
              </a:rPr>
              <a:t>preferences</a:t>
            </a:r>
            <a:endParaRPr sz="3200">
              <a:latin typeface="Tahoma"/>
              <a:cs typeface="Tahom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821436" y="1687067"/>
            <a:ext cx="15412719" cy="8232775"/>
            <a:chOff x="821436" y="1687067"/>
            <a:chExt cx="15412719" cy="8232775"/>
          </a:xfrm>
        </p:grpSpPr>
        <p:sp>
          <p:nvSpPr>
            <p:cNvPr id="5" name="object 5"/>
            <p:cNvSpPr/>
            <p:nvPr/>
          </p:nvSpPr>
          <p:spPr>
            <a:xfrm>
              <a:off x="13258800" y="9587484"/>
              <a:ext cx="2974975" cy="332740"/>
            </a:xfrm>
            <a:custGeom>
              <a:avLst/>
              <a:gdLst/>
              <a:ahLst/>
              <a:cxnLst/>
              <a:rect l="l" t="t" r="r" b="b"/>
              <a:pathLst>
                <a:path w="2974975" h="332740">
                  <a:moveTo>
                    <a:pt x="2974848" y="0"/>
                  </a:moveTo>
                  <a:lnTo>
                    <a:pt x="0" y="0"/>
                  </a:lnTo>
                  <a:lnTo>
                    <a:pt x="0" y="332232"/>
                  </a:lnTo>
                  <a:lnTo>
                    <a:pt x="2974848" y="332232"/>
                  </a:lnTo>
                  <a:lnTo>
                    <a:pt x="29748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1436" y="1687067"/>
              <a:ext cx="487680" cy="44500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1436" y="2904743"/>
              <a:ext cx="487680" cy="44500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1436" y="5513832"/>
              <a:ext cx="548640" cy="54254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0872" y="6851903"/>
              <a:ext cx="548640" cy="542544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13259562" y="9587461"/>
            <a:ext cx="2927350" cy="3333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Tahoma"/>
                <a:cs typeface="Tahoma"/>
              </a:rPr>
              <a:t>L</a:t>
            </a:r>
            <a:r>
              <a:rPr sz="1750" dirty="0">
                <a:latin typeface="Lucida Sans Unicode"/>
                <a:cs typeface="Lucida Sans Unicode"/>
              </a:rPr>
              <a:t>'</a:t>
            </a:r>
            <a:r>
              <a:rPr sz="2000" dirty="0">
                <a:latin typeface="Tahoma"/>
                <a:cs typeface="Tahoma"/>
              </a:rPr>
              <a:t>Institut</a:t>
            </a:r>
            <a:r>
              <a:rPr sz="2000" spc="-50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Agro</a:t>
            </a:r>
            <a:r>
              <a:rPr sz="2000" spc="-65" dirty="0">
                <a:latin typeface="Tahoma"/>
                <a:cs typeface="Tahoma"/>
              </a:rPr>
              <a:t> </a:t>
            </a:r>
            <a:r>
              <a:rPr sz="2000" spc="-10" dirty="0">
                <a:latin typeface="Tahoma"/>
                <a:cs typeface="Tahoma"/>
              </a:rPr>
              <a:t>Montpellier</a:t>
            </a:r>
            <a:endParaRPr sz="2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82696" y="1307592"/>
            <a:ext cx="3639820" cy="0"/>
          </a:xfrm>
          <a:custGeom>
            <a:avLst/>
            <a:gdLst/>
            <a:ahLst/>
            <a:cxnLst/>
            <a:rect l="l" t="t" r="r" b="b"/>
            <a:pathLst>
              <a:path w="3639820">
                <a:moveTo>
                  <a:pt x="0" y="0"/>
                </a:moveTo>
                <a:lnTo>
                  <a:pt x="3639311" y="0"/>
                </a:lnTo>
              </a:path>
            </a:pathLst>
          </a:custGeom>
          <a:ln w="76200">
            <a:solidFill>
              <a:srgbClr val="C3D5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66825" y="95758"/>
            <a:ext cx="9525000" cy="77457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582420" algn="ctr">
              <a:lnSpc>
                <a:spcPct val="100000"/>
              </a:lnSpc>
              <a:spcBef>
                <a:spcPts val="100"/>
              </a:spcBef>
            </a:pPr>
            <a:r>
              <a:rPr sz="3200" spc="-10" dirty="0">
                <a:solidFill>
                  <a:srgbClr val="D6E3BC"/>
                </a:solidFill>
                <a:latin typeface="Tahoma"/>
                <a:cs typeface="Tahoma"/>
              </a:rPr>
              <a:t>REQUISITI</a:t>
            </a:r>
            <a:r>
              <a:rPr sz="3200" spc="-195" dirty="0">
                <a:solidFill>
                  <a:srgbClr val="D6E3BC"/>
                </a:solidFill>
                <a:latin typeface="Tahoma"/>
                <a:cs typeface="Tahoma"/>
              </a:rPr>
              <a:t> </a:t>
            </a:r>
            <a:r>
              <a:rPr sz="3200" spc="-160" dirty="0">
                <a:solidFill>
                  <a:srgbClr val="D6E3BC"/>
                </a:solidFill>
                <a:latin typeface="Tahoma"/>
                <a:cs typeface="Tahoma"/>
              </a:rPr>
              <a:t>DI</a:t>
            </a:r>
            <a:r>
              <a:rPr sz="3200" spc="-125" dirty="0">
                <a:solidFill>
                  <a:srgbClr val="D6E3BC"/>
                </a:solidFill>
                <a:latin typeface="Tahoma"/>
                <a:cs typeface="Tahoma"/>
              </a:rPr>
              <a:t> </a:t>
            </a:r>
            <a:r>
              <a:rPr sz="3200" spc="-10" dirty="0">
                <a:solidFill>
                  <a:srgbClr val="D6E3BC"/>
                </a:solidFill>
                <a:latin typeface="Tahoma"/>
                <a:cs typeface="Tahoma"/>
              </a:rPr>
              <a:t>AMMISSIBILITÀ</a:t>
            </a:r>
            <a:endParaRPr sz="3200" dirty="0">
              <a:latin typeface="Tahoma"/>
              <a:cs typeface="Tahoma"/>
            </a:endParaRPr>
          </a:p>
          <a:p>
            <a:pPr marR="1582420" algn="ctr">
              <a:lnSpc>
                <a:spcPct val="100000"/>
              </a:lnSpc>
            </a:pPr>
            <a:r>
              <a:rPr sz="3200" spc="114" dirty="0">
                <a:solidFill>
                  <a:srgbClr val="B7DEE8"/>
                </a:solidFill>
                <a:latin typeface="Tahoma"/>
                <a:cs typeface="Tahoma"/>
              </a:rPr>
              <a:t>REQUIREMENTS</a:t>
            </a:r>
            <a:r>
              <a:rPr sz="3200" spc="-135" dirty="0">
                <a:solidFill>
                  <a:srgbClr val="B7DEE8"/>
                </a:solidFill>
                <a:latin typeface="Tahoma"/>
                <a:cs typeface="Tahoma"/>
              </a:rPr>
              <a:t> </a:t>
            </a:r>
            <a:r>
              <a:rPr sz="3200" spc="170" dirty="0">
                <a:solidFill>
                  <a:srgbClr val="B7DEE8"/>
                </a:solidFill>
                <a:latin typeface="Tahoma"/>
                <a:cs typeface="Tahoma"/>
              </a:rPr>
              <a:t>FOR</a:t>
            </a:r>
            <a:r>
              <a:rPr sz="3200" spc="-95" dirty="0">
                <a:solidFill>
                  <a:srgbClr val="B7DEE8"/>
                </a:solidFill>
                <a:latin typeface="Tahoma"/>
                <a:cs typeface="Tahoma"/>
              </a:rPr>
              <a:t> </a:t>
            </a:r>
            <a:r>
              <a:rPr sz="3200" spc="-10" dirty="0">
                <a:solidFill>
                  <a:srgbClr val="B7DEE8"/>
                </a:solidFill>
                <a:latin typeface="Tahoma"/>
                <a:cs typeface="Tahoma"/>
              </a:rPr>
              <a:t>PARTICIPATION</a:t>
            </a:r>
            <a:endParaRPr sz="3200" dirty="0">
              <a:latin typeface="Tahoma"/>
              <a:cs typeface="Tahoma"/>
            </a:endParaRPr>
          </a:p>
          <a:p>
            <a:pPr marL="12700" marR="411480">
              <a:lnSpc>
                <a:spcPct val="113900"/>
              </a:lnSpc>
              <a:spcBef>
                <a:spcPts val="2945"/>
              </a:spcBef>
            </a:pPr>
            <a:r>
              <a:rPr sz="3300" dirty="0">
                <a:solidFill>
                  <a:srgbClr val="EBF0DE"/>
                </a:solidFill>
                <a:latin typeface="Tahoma"/>
                <a:cs typeface="Tahoma"/>
              </a:rPr>
              <a:t>Per</a:t>
            </a:r>
            <a:r>
              <a:rPr sz="3300" spc="-20" dirty="0">
                <a:solidFill>
                  <a:srgbClr val="EBF0DE"/>
                </a:solidFill>
                <a:latin typeface="Tahoma"/>
                <a:cs typeface="Tahoma"/>
              </a:rPr>
              <a:t> </a:t>
            </a:r>
            <a:r>
              <a:rPr sz="3300" dirty="0">
                <a:solidFill>
                  <a:srgbClr val="EBF0DE"/>
                </a:solidFill>
                <a:latin typeface="Tahoma"/>
                <a:cs typeface="Tahoma"/>
              </a:rPr>
              <a:t>i</a:t>
            </a:r>
            <a:r>
              <a:rPr sz="3300" spc="-20" dirty="0">
                <a:solidFill>
                  <a:srgbClr val="EBF0DE"/>
                </a:solidFill>
                <a:latin typeface="Tahoma"/>
                <a:cs typeface="Tahoma"/>
              </a:rPr>
              <a:t> </a:t>
            </a:r>
            <a:r>
              <a:rPr sz="3300" dirty="0">
                <a:solidFill>
                  <a:srgbClr val="EBF0DE"/>
                </a:solidFill>
                <a:latin typeface="Tahoma"/>
                <a:cs typeface="Tahoma"/>
              </a:rPr>
              <a:t>tirocinanti</a:t>
            </a:r>
            <a:r>
              <a:rPr sz="3300" spc="-20" dirty="0">
                <a:solidFill>
                  <a:srgbClr val="EBF0DE"/>
                </a:solidFill>
                <a:latin typeface="Tahoma"/>
                <a:cs typeface="Tahoma"/>
              </a:rPr>
              <a:t> </a:t>
            </a:r>
            <a:r>
              <a:rPr sz="3300" dirty="0">
                <a:solidFill>
                  <a:srgbClr val="EBF0DE"/>
                </a:solidFill>
                <a:latin typeface="Tahoma"/>
                <a:cs typeface="Tahoma"/>
              </a:rPr>
              <a:t>che</a:t>
            </a:r>
            <a:r>
              <a:rPr sz="3300" spc="-20" dirty="0">
                <a:solidFill>
                  <a:srgbClr val="EBF0DE"/>
                </a:solidFill>
                <a:latin typeface="Tahoma"/>
                <a:cs typeface="Tahoma"/>
              </a:rPr>
              <a:t> </a:t>
            </a:r>
            <a:r>
              <a:rPr sz="3300" dirty="0">
                <a:solidFill>
                  <a:srgbClr val="EBF0DE"/>
                </a:solidFill>
                <a:latin typeface="Tahoma"/>
                <a:cs typeface="Tahoma"/>
              </a:rPr>
              <a:t>intendono</a:t>
            </a:r>
            <a:r>
              <a:rPr sz="3300" spc="-25" dirty="0">
                <a:solidFill>
                  <a:srgbClr val="EBF0DE"/>
                </a:solidFill>
                <a:latin typeface="Tahoma"/>
                <a:cs typeface="Tahoma"/>
              </a:rPr>
              <a:t> </a:t>
            </a:r>
            <a:r>
              <a:rPr sz="3300" dirty="0">
                <a:solidFill>
                  <a:srgbClr val="EBF0DE"/>
                </a:solidFill>
                <a:latin typeface="Tahoma"/>
                <a:cs typeface="Tahoma"/>
              </a:rPr>
              <a:t>effettuare</a:t>
            </a:r>
            <a:r>
              <a:rPr sz="3300" spc="-40" dirty="0">
                <a:solidFill>
                  <a:srgbClr val="EBF0DE"/>
                </a:solidFill>
                <a:latin typeface="Tahoma"/>
                <a:cs typeface="Tahoma"/>
              </a:rPr>
              <a:t> </a:t>
            </a:r>
            <a:r>
              <a:rPr sz="3300" spc="-25" dirty="0">
                <a:solidFill>
                  <a:srgbClr val="EBF0DE"/>
                </a:solidFill>
                <a:latin typeface="Tahoma"/>
                <a:cs typeface="Tahoma"/>
              </a:rPr>
              <a:t>il </a:t>
            </a:r>
            <a:r>
              <a:rPr sz="3300" dirty="0">
                <a:solidFill>
                  <a:srgbClr val="EBF0DE"/>
                </a:solidFill>
                <a:latin typeface="Tahoma"/>
                <a:cs typeface="Tahoma"/>
              </a:rPr>
              <a:t>traineeship</a:t>
            </a:r>
            <a:r>
              <a:rPr sz="3300" spc="-50" dirty="0">
                <a:solidFill>
                  <a:srgbClr val="EBF0DE"/>
                </a:solidFill>
                <a:latin typeface="Tahoma"/>
                <a:cs typeface="Tahoma"/>
              </a:rPr>
              <a:t> </a:t>
            </a:r>
            <a:r>
              <a:rPr sz="3300" dirty="0">
                <a:solidFill>
                  <a:srgbClr val="EBF0DE"/>
                </a:solidFill>
                <a:latin typeface="Tahoma"/>
                <a:cs typeface="Tahoma"/>
              </a:rPr>
              <a:t>come</a:t>
            </a:r>
            <a:r>
              <a:rPr sz="3300" spc="-40" dirty="0">
                <a:solidFill>
                  <a:srgbClr val="EBF0DE"/>
                </a:solidFill>
                <a:latin typeface="Tahoma"/>
                <a:cs typeface="Tahoma"/>
              </a:rPr>
              <a:t> </a:t>
            </a:r>
            <a:r>
              <a:rPr sz="3300" dirty="0">
                <a:solidFill>
                  <a:srgbClr val="EBF0DE"/>
                </a:solidFill>
                <a:latin typeface="Tahoma"/>
                <a:cs typeface="Tahoma"/>
              </a:rPr>
              <a:t>studenti</a:t>
            </a:r>
            <a:r>
              <a:rPr sz="3300" spc="-40" dirty="0">
                <a:solidFill>
                  <a:srgbClr val="EBF0DE"/>
                </a:solidFill>
                <a:latin typeface="Tahoma"/>
                <a:cs typeface="Tahoma"/>
              </a:rPr>
              <a:t> </a:t>
            </a:r>
            <a:r>
              <a:rPr sz="3300" dirty="0">
                <a:solidFill>
                  <a:srgbClr val="EBF0DE"/>
                </a:solidFill>
                <a:latin typeface="Tahoma"/>
                <a:cs typeface="Tahoma"/>
              </a:rPr>
              <a:t>ancora</a:t>
            </a:r>
            <a:r>
              <a:rPr sz="3300" spc="-35" dirty="0">
                <a:solidFill>
                  <a:srgbClr val="EBF0DE"/>
                </a:solidFill>
                <a:latin typeface="Tahoma"/>
                <a:cs typeface="Tahoma"/>
              </a:rPr>
              <a:t> </a:t>
            </a:r>
            <a:r>
              <a:rPr sz="3300" dirty="0">
                <a:solidFill>
                  <a:srgbClr val="EBF0DE"/>
                </a:solidFill>
                <a:latin typeface="Tahoma"/>
                <a:cs typeface="Tahoma"/>
              </a:rPr>
              <a:t>iscritti</a:t>
            </a:r>
            <a:r>
              <a:rPr sz="3300" spc="-55" dirty="0">
                <a:solidFill>
                  <a:srgbClr val="EBF0DE"/>
                </a:solidFill>
                <a:latin typeface="Tahoma"/>
                <a:cs typeface="Tahoma"/>
              </a:rPr>
              <a:t> </a:t>
            </a:r>
            <a:r>
              <a:rPr sz="3300" dirty="0">
                <a:solidFill>
                  <a:srgbClr val="EBF0DE"/>
                </a:solidFill>
                <a:latin typeface="Tahoma"/>
                <a:cs typeface="Tahoma"/>
              </a:rPr>
              <a:t>a</a:t>
            </a:r>
            <a:r>
              <a:rPr sz="3300" spc="-40" dirty="0">
                <a:solidFill>
                  <a:srgbClr val="EBF0DE"/>
                </a:solidFill>
                <a:latin typeface="Tahoma"/>
                <a:cs typeface="Tahoma"/>
              </a:rPr>
              <a:t> </a:t>
            </a:r>
            <a:r>
              <a:rPr sz="3300" spc="-10" dirty="0">
                <a:solidFill>
                  <a:srgbClr val="EBF0DE"/>
                </a:solidFill>
                <a:latin typeface="Tahoma"/>
                <a:cs typeface="Tahoma"/>
              </a:rPr>
              <a:t>UNIFI:</a:t>
            </a:r>
            <a:endParaRPr sz="3300" dirty="0">
              <a:latin typeface="Tahoma"/>
              <a:cs typeface="Tahoma"/>
            </a:endParaRPr>
          </a:p>
          <a:p>
            <a:pPr marL="1103630" marR="1017269" indent="-4445" algn="ctr">
              <a:lnSpc>
                <a:spcPct val="113900"/>
              </a:lnSpc>
              <a:spcBef>
                <a:spcPts val="1430"/>
              </a:spcBef>
            </a:pPr>
            <a:r>
              <a:rPr sz="3300" dirty="0">
                <a:solidFill>
                  <a:srgbClr val="EBF0DE"/>
                </a:solidFill>
                <a:latin typeface="Tahoma"/>
                <a:cs typeface="Tahoma"/>
              </a:rPr>
              <a:t>occorre</a:t>
            </a:r>
            <a:r>
              <a:rPr sz="3300" spc="-75" dirty="0">
                <a:solidFill>
                  <a:srgbClr val="EBF0DE"/>
                </a:solidFill>
                <a:latin typeface="Tahoma"/>
                <a:cs typeface="Tahoma"/>
              </a:rPr>
              <a:t> </a:t>
            </a:r>
            <a:r>
              <a:rPr sz="3300" b="1" dirty="0">
                <a:solidFill>
                  <a:srgbClr val="EBF0DE"/>
                </a:solidFill>
                <a:latin typeface="Tahoma"/>
                <a:cs typeface="Tahoma"/>
              </a:rPr>
              <a:t>rinnovare</a:t>
            </a:r>
            <a:r>
              <a:rPr sz="3300" b="1" spc="-65" dirty="0">
                <a:solidFill>
                  <a:srgbClr val="EBF0DE"/>
                </a:solidFill>
                <a:latin typeface="Tahoma"/>
                <a:cs typeface="Tahoma"/>
              </a:rPr>
              <a:t> </a:t>
            </a:r>
            <a:r>
              <a:rPr sz="3300" b="1" dirty="0">
                <a:solidFill>
                  <a:srgbClr val="EBF0DE"/>
                </a:solidFill>
                <a:latin typeface="Tahoma"/>
                <a:cs typeface="Tahoma"/>
              </a:rPr>
              <a:t>l’iscrizione</a:t>
            </a:r>
            <a:r>
              <a:rPr sz="3300" b="1" spc="-70" dirty="0">
                <a:solidFill>
                  <a:srgbClr val="EBF0DE"/>
                </a:solidFill>
                <a:latin typeface="Tahoma"/>
                <a:cs typeface="Tahoma"/>
              </a:rPr>
              <a:t> </a:t>
            </a:r>
            <a:r>
              <a:rPr sz="3300" b="1" spc="-10" dirty="0" err="1">
                <a:solidFill>
                  <a:srgbClr val="EBF0DE"/>
                </a:solidFill>
                <a:latin typeface="Tahoma"/>
                <a:cs typeface="Tahoma"/>
              </a:rPr>
              <a:t>all’a.a</a:t>
            </a:r>
            <a:r>
              <a:rPr sz="3300" b="1" spc="-10" dirty="0">
                <a:solidFill>
                  <a:srgbClr val="EBF0DE"/>
                </a:solidFill>
                <a:latin typeface="Tahoma"/>
                <a:cs typeface="Tahoma"/>
              </a:rPr>
              <a:t> </a:t>
            </a:r>
            <a:r>
              <a:rPr sz="3300" b="1" dirty="0">
                <a:solidFill>
                  <a:srgbClr val="EBF0DE"/>
                </a:solidFill>
                <a:latin typeface="Tahoma"/>
                <a:cs typeface="Tahoma"/>
              </a:rPr>
              <a:t>202</a:t>
            </a:r>
            <a:r>
              <a:rPr lang="it-IT" sz="3300" b="1" dirty="0">
                <a:solidFill>
                  <a:srgbClr val="EBF0DE"/>
                </a:solidFill>
                <a:latin typeface="Tahoma"/>
                <a:cs typeface="Tahoma"/>
              </a:rPr>
              <a:t>5</a:t>
            </a:r>
            <a:r>
              <a:rPr sz="3300" b="1" dirty="0">
                <a:solidFill>
                  <a:srgbClr val="EBF0DE"/>
                </a:solidFill>
                <a:latin typeface="Tahoma"/>
                <a:cs typeface="Tahoma"/>
              </a:rPr>
              <a:t>/202</a:t>
            </a:r>
            <a:r>
              <a:rPr lang="it-IT" sz="3300" b="1" dirty="0">
                <a:solidFill>
                  <a:srgbClr val="EBF0DE"/>
                </a:solidFill>
                <a:latin typeface="Tahoma"/>
                <a:cs typeface="Tahoma"/>
              </a:rPr>
              <a:t>6</a:t>
            </a:r>
            <a:r>
              <a:rPr sz="3300" b="1" spc="-30" dirty="0">
                <a:solidFill>
                  <a:srgbClr val="EBF0DE"/>
                </a:solidFill>
                <a:latin typeface="Tahoma"/>
                <a:cs typeface="Tahoma"/>
              </a:rPr>
              <a:t> </a:t>
            </a:r>
            <a:r>
              <a:rPr sz="3300" dirty="0">
                <a:solidFill>
                  <a:srgbClr val="EBF0DE"/>
                </a:solidFill>
                <a:latin typeface="Tahoma"/>
                <a:cs typeface="Tahoma"/>
              </a:rPr>
              <a:t>nel</a:t>
            </a:r>
            <a:r>
              <a:rPr sz="3300" spc="-25" dirty="0">
                <a:solidFill>
                  <a:srgbClr val="EBF0DE"/>
                </a:solidFill>
                <a:latin typeface="Tahoma"/>
                <a:cs typeface="Tahoma"/>
              </a:rPr>
              <a:t> </a:t>
            </a:r>
            <a:r>
              <a:rPr sz="3300" dirty="0">
                <a:solidFill>
                  <a:srgbClr val="EBF0DE"/>
                </a:solidFill>
                <a:latin typeface="Tahoma"/>
                <a:cs typeface="Tahoma"/>
              </a:rPr>
              <a:t>rispetto</a:t>
            </a:r>
            <a:r>
              <a:rPr sz="3300" spc="-15" dirty="0">
                <a:solidFill>
                  <a:srgbClr val="EBF0DE"/>
                </a:solidFill>
                <a:latin typeface="Tahoma"/>
                <a:cs typeface="Tahoma"/>
              </a:rPr>
              <a:t> </a:t>
            </a:r>
            <a:r>
              <a:rPr sz="3300" dirty="0">
                <a:solidFill>
                  <a:srgbClr val="EBF0DE"/>
                </a:solidFill>
                <a:latin typeface="Tahoma"/>
                <a:cs typeface="Tahoma"/>
              </a:rPr>
              <a:t>delle</a:t>
            </a:r>
            <a:r>
              <a:rPr sz="3300" spc="-15" dirty="0">
                <a:solidFill>
                  <a:srgbClr val="EBF0DE"/>
                </a:solidFill>
                <a:latin typeface="Tahoma"/>
                <a:cs typeface="Tahoma"/>
              </a:rPr>
              <a:t> </a:t>
            </a:r>
            <a:r>
              <a:rPr sz="3300" spc="-10" dirty="0">
                <a:solidFill>
                  <a:srgbClr val="EBF0DE"/>
                </a:solidFill>
                <a:latin typeface="Tahoma"/>
                <a:cs typeface="Tahoma"/>
              </a:rPr>
              <a:t>scadenze</a:t>
            </a:r>
            <a:endParaRPr sz="3300" dirty="0">
              <a:latin typeface="Tahoma"/>
              <a:cs typeface="Tahoma"/>
            </a:endParaRPr>
          </a:p>
          <a:p>
            <a:pPr marL="76835" algn="ctr">
              <a:lnSpc>
                <a:spcPct val="100000"/>
              </a:lnSpc>
              <a:spcBef>
                <a:spcPts val="565"/>
              </a:spcBef>
            </a:pPr>
            <a:r>
              <a:rPr sz="3300" dirty="0">
                <a:solidFill>
                  <a:srgbClr val="EBF0DE"/>
                </a:solidFill>
                <a:latin typeface="Tahoma"/>
                <a:cs typeface="Tahoma"/>
              </a:rPr>
              <a:t>amministrative,</a:t>
            </a:r>
            <a:r>
              <a:rPr sz="3300" spc="-25" dirty="0">
                <a:solidFill>
                  <a:srgbClr val="EBF0DE"/>
                </a:solidFill>
                <a:latin typeface="Tahoma"/>
                <a:cs typeface="Tahoma"/>
              </a:rPr>
              <a:t> </a:t>
            </a:r>
            <a:r>
              <a:rPr sz="3300" dirty="0">
                <a:solidFill>
                  <a:srgbClr val="EBF0DE"/>
                </a:solidFill>
                <a:latin typeface="Tahoma"/>
                <a:cs typeface="Tahoma"/>
              </a:rPr>
              <a:t>prima</a:t>
            </a:r>
            <a:r>
              <a:rPr sz="3300" spc="-25" dirty="0">
                <a:solidFill>
                  <a:srgbClr val="EBF0DE"/>
                </a:solidFill>
                <a:latin typeface="Tahoma"/>
                <a:cs typeface="Tahoma"/>
              </a:rPr>
              <a:t> </a:t>
            </a:r>
            <a:r>
              <a:rPr sz="3300" dirty="0">
                <a:solidFill>
                  <a:srgbClr val="EBF0DE"/>
                </a:solidFill>
                <a:latin typeface="Tahoma"/>
                <a:cs typeface="Tahoma"/>
              </a:rPr>
              <a:t>dell’avvio</a:t>
            </a:r>
            <a:r>
              <a:rPr sz="3300" spc="-35" dirty="0">
                <a:solidFill>
                  <a:srgbClr val="EBF0DE"/>
                </a:solidFill>
                <a:latin typeface="Tahoma"/>
                <a:cs typeface="Tahoma"/>
              </a:rPr>
              <a:t> </a:t>
            </a:r>
            <a:r>
              <a:rPr sz="3300" dirty="0">
                <a:solidFill>
                  <a:srgbClr val="EBF0DE"/>
                </a:solidFill>
                <a:latin typeface="Tahoma"/>
                <a:cs typeface="Tahoma"/>
              </a:rPr>
              <a:t>della</a:t>
            </a:r>
            <a:r>
              <a:rPr sz="3300" spc="-20" dirty="0">
                <a:solidFill>
                  <a:srgbClr val="EBF0DE"/>
                </a:solidFill>
                <a:latin typeface="Tahoma"/>
                <a:cs typeface="Tahoma"/>
              </a:rPr>
              <a:t> </a:t>
            </a:r>
            <a:r>
              <a:rPr sz="3300" spc="-10" dirty="0">
                <a:solidFill>
                  <a:srgbClr val="EBF0DE"/>
                </a:solidFill>
                <a:latin typeface="Tahoma"/>
                <a:cs typeface="Tahoma"/>
              </a:rPr>
              <a:t>mobilità</a:t>
            </a:r>
            <a:endParaRPr sz="33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635"/>
              </a:spcBef>
            </a:pPr>
            <a:endParaRPr sz="3300" dirty="0">
              <a:latin typeface="Tahoma"/>
              <a:cs typeface="Tahoma"/>
            </a:endParaRPr>
          </a:p>
          <a:p>
            <a:pPr marL="12700" marR="599440">
              <a:lnSpc>
                <a:spcPct val="113999"/>
              </a:lnSpc>
            </a:pPr>
            <a:r>
              <a:rPr sz="3000" dirty="0">
                <a:solidFill>
                  <a:srgbClr val="DBEDF4"/>
                </a:solidFill>
                <a:latin typeface="Tahoma"/>
                <a:cs typeface="Tahoma"/>
              </a:rPr>
              <a:t>For</a:t>
            </a:r>
            <a:r>
              <a:rPr sz="3000" spc="-3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DBEDF4"/>
                </a:solidFill>
                <a:latin typeface="Tahoma"/>
                <a:cs typeface="Tahoma"/>
              </a:rPr>
              <a:t>trainees</a:t>
            </a:r>
            <a:r>
              <a:rPr sz="3000" spc="-4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DBEDF4"/>
                </a:solidFill>
                <a:latin typeface="Tahoma"/>
                <a:cs typeface="Tahoma"/>
              </a:rPr>
              <a:t>who</a:t>
            </a:r>
            <a:r>
              <a:rPr sz="3000" spc="-2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DBEDF4"/>
                </a:solidFill>
                <a:latin typeface="Tahoma"/>
                <a:cs typeface="Tahoma"/>
              </a:rPr>
              <a:t>intend</a:t>
            </a:r>
            <a:r>
              <a:rPr sz="3000" spc="-3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DBEDF4"/>
                </a:solidFill>
                <a:latin typeface="Tahoma"/>
                <a:cs typeface="Tahoma"/>
              </a:rPr>
              <a:t>to</a:t>
            </a:r>
            <a:r>
              <a:rPr sz="3000" spc="-3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DBEDF4"/>
                </a:solidFill>
                <a:latin typeface="Tahoma"/>
                <a:cs typeface="Tahoma"/>
              </a:rPr>
              <a:t>carry</a:t>
            </a:r>
            <a:r>
              <a:rPr sz="3000" spc="-2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DBEDF4"/>
                </a:solidFill>
                <a:latin typeface="Tahoma"/>
                <a:cs typeface="Tahoma"/>
              </a:rPr>
              <a:t>out</a:t>
            </a:r>
            <a:r>
              <a:rPr sz="3000" spc="-3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DBEDF4"/>
                </a:solidFill>
                <a:latin typeface="Tahoma"/>
                <a:cs typeface="Tahoma"/>
              </a:rPr>
              <a:t>their</a:t>
            </a:r>
            <a:r>
              <a:rPr sz="3000" spc="-3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spc="-10" dirty="0">
                <a:solidFill>
                  <a:srgbClr val="DBEDF4"/>
                </a:solidFill>
                <a:latin typeface="Tahoma"/>
                <a:cs typeface="Tahoma"/>
              </a:rPr>
              <a:t>traineeship </a:t>
            </a:r>
            <a:r>
              <a:rPr sz="3000" dirty="0">
                <a:solidFill>
                  <a:srgbClr val="DBEDF4"/>
                </a:solidFill>
                <a:latin typeface="Tahoma"/>
                <a:cs typeface="Tahoma"/>
              </a:rPr>
              <a:t>abroad</a:t>
            </a:r>
            <a:r>
              <a:rPr sz="3000" spc="-2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DBEDF4"/>
                </a:solidFill>
                <a:latin typeface="Tahoma"/>
                <a:cs typeface="Tahoma"/>
              </a:rPr>
              <a:t>as</a:t>
            </a:r>
            <a:r>
              <a:rPr sz="3000" spc="-2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DBEDF4"/>
                </a:solidFill>
                <a:latin typeface="Tahoma"/>
                <a:cs typeface="Tahoma"/>
              </a:rPr>
              <a:t>students</a:t>
            </a:r>
            <a:r>
              <a:rPr sz="3000" spc="-4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DBEDF4"/>
                </a:solidFill>
                <a:latin typeface="Tahoma"/>
                <a:cs typeface="Tahoma"/>
              </a:rPr>
              <a:t>still</a:t>
            </a:r>
            <a:r>
              <a:rPr sz="3000" spc="-3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DBEDF4"/>
                </a:solidFill>
                <a:latin typeface="Tahoma"/>
                <a:cs typeface="Tahoma"/>
              </a:rPr>
              <a:t>enrolled</a:t>
            </a:r>
            <a:r>
              <a:rPr sz="3000" spc="-3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DBEDF4"/>
                </a:solidFill>
                <a:latin typeface="Tahoma"/>
                <a:cs typeface="Tahoma"/>
              </a:rPr>
              <a:t>at</a:t>
            </a:r>
            <a:r>
              <a:rPr sz="3000" spc="-1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spc="-10" dirty="0">
                <a:solidFill>
                  <a:srgbClr val="DBEDF4"/>
                </a:solidFill>
                <a:latin typeface="Tahoma"/>
                <a:cs typeface="Tahoma"/>
              </a:rPr>
              <a:t>UNIFI:</a:t>
            </a:r>
            <a:endParaRPr sz="3000" dirty="0">
              <a:latin typeface="Tahoma"/>
              <a:cs typeface="Tahoma"/>
            </a:endParaRPr>
          </a:p>
          <a:p>
            <a:pPr marL="88900" marR="5080" algn="ctr">
              <a:lnSpc>
                <a:spcPct val="113999"/>
              </a:lnSpc>
              <a:spcBef>
                <a:spcPts val="1025"/>
              </a:spcBef>
            </a:pPr>
            <a:r>
              <a:rPr sz="3000" dirty="0">
                <a:solidFill>
                  <a:srgbClr val="DBEDF4"/>
                </a:solidFill>
                <a:latin typeface="Tahoma"/>
                <a:cs typeface="Tahoma"/>
              </a:rPr>
              <a:t>They</a:t>
            </a:r>
            <a:r>
              <a:rPr sz="3000" spc="-4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DBEDF4"/>
                </a:solidFill>
                <a:latin typeface="Tahoma"/>
                <a:cs typeface="Tahoma"/>
              </a:rPr>
              <a:t>must</a:t>
            </a:r>
            <a:r>
              <a:rPr sz="3000" spc="-3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DBEDF4"/>
                </a:solidFill>
                <a:latin typeface="Tahoma"/>
                <a:cs typeface="Tahoma"/>
              </a:rPr>
              <a:t>renew</a:t>
            </a:r>
            <a:r>
              <a:rPr sz="3000" spc="-6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DBEDF4"/>
                </a:solidFill>
                <a:latin typeface="Tahoma"/>
                <a:cs typeface="Tahoma"/>
              </a:rPr>
              <a:t>their</a:t>
            </a:r>
            <a:r>
              <a:rPr sz="3000" spc="-5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DBEDF4"/>
                </a:solidFill>
                <a:latin typeface="Tahoma"/>
                <a:cs typeface="Tahoma"/>
              </a:rPr>
              <a:t>enrolment</a:t>
            </a:r>
            <a:r>
              <a:rPr sz="3000" spc="-4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DBEDF4"/>
                </a:solidFill>
                <a:latin typeface="Tahoma"/>
                <a:cs typeface="Tahoma"/>
              </a:rPr>
              <a:t>for</a:t>
            </a:r>
            <a:r>
              <a:rPr sz="3000" spc="-6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DBEDF4"/>
                </a:solidFill>
                <a:latin typeface="Tahoma"/>
                <a:cs typeface="Tahoma"/>
              </a:rPr>
              <a:t>the </a:t>
            </a:r>
            <a:r>
              <a:rPr sz="3000" dirty="0" err="1">
                <a:solidFill>
                  <a:srgbClr val="DBEDF4"/>
                </a:solidFill>
                <a:latin typeface="Tahoma"/>
                <a:cs typeface="Tahoma"/>
              </a:rPr>
              <a:t>a.y</a:t>
            </a:r>
            <a:r>
              <a:rPr sz="3000" spc="-3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spc="-10" dirty="0" smtClean="0">
                <a:solidFill>
                  <a:srgbClr val="DBEDF4"/>
                </a:solidFill>
                <a:latin typeface="Tahoma"/>
                <a:cs typeface="Tahoma"/>
              </a:rPr>
              <a:t>202</a:t>
            </a:r>
            <a:r>
              <a:rPr lang="it-IT" sz="3000" spc="-10" dirty="0" smtClean="0">
                <a:solidFill>
                  <a:srgbClr val="DBEDF4"/>
                </a:solidFill>
                <a:latin typeface="Tahoma"/>
                <a:cs typeface="Tahoma"/>
              </a:rPr>
              <a:t>5</a:t>
            </a:r>
            <a:r>
              <a:rPr sz="3000" spc="-10" dirty="0" smtClean="0">
                <a:solidFill>
                  <a:srgbClr val="DBEDF4"/>
                </a:solidFill>
                <a:latin typeface="Tahoma"/>
                <a:cs typeface="Tahoma"/>
              </a:rPr>
              <a:t>/202</a:t>
            </a:r>
            <a:r>
              <a:rPr lang="it-IT" sz="3000" spc="-10" dirty="0" smtClean="0">
                <a:solidFill>
                  <a:srgbClr val="DBEDF4"/>
                </a:solidFill>
                <a:latin typeface="Tahoma"/>
                <a:cs typeface="Tahoma"/>
              </a:rPr>
              <a:t>6</a:t>
            </a:r>
            <a:r>
              <a:rPr sz="3000" spc="-10" dirty="0" smtClean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DBEDF4"/>
                </a:solidFill>
                <a:latin typeface="Tahoma"/>
                <a:cs typeface="Tahoma"/>
              </a:rPr>
              <a:t>in</a:t>
            </a:r>
            <a:r>
              <a:rPr sz="3000" spc="-8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DBEDF4"/>
                </a:solidFill>
                <a:latin typeface="Tahoma"/>
                <a:cs typeface="Tahoma"/>
              </a:rPr>
              <a:t>compliance</a:t>
            </a:r>
            <a:r>
              <a:rPr sz="3000" spc="-6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DBEDF4"/>
                </a:solidFill>
                <a:latin typeface="Tahoma"/>
                <a:cs typeface="Tahoma"/>
              </a:rPr>
              <a:t>with</a:t>
            </a:r>
            <a:r>
              <a:rPr sz="3000" spc="-8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DBEDF4"/>
                </a:solidFill>
                <a:latin typeface="Tahoma"/>
                <a:cs typeface="Tahoma"/>
              </a:rPr>
              <a:t>the</a:t>
            </a:r>
            <a:r>
              <a:rPr sz="3000" spc="-9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DBEDF4"/>
                </a:solidFill>
                <a:latin typeface="Tahoma"/>
                <a:cs typeface="Tahoma"/>
              </a:rPr>
              <a:t>administrative</a:t>
            </a:r>
            <a:r>
              <a:rPr sz="3000" spc="-6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DBEDF4"/>
                </a:solidFill>
                <a:latin typeface="Tahoma"/>
                <a:cs typeface="Tahoma"/>
              </a:rPr>
              <a:t>deadlines,</a:t>
            </a:r>
            <a:r>
              <a:rPr sz="3000" spc="-7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spc="-10" dirty="0">
                <a:solidFill>
                  <a:srgbClr val="DBEDF4"/>
                </a:solidFill>
                <a:latin typeface="Tahoma"/>
                <a:cs typeface="Tahoma"/>
              </a:rPr>
              <a:t>before </a:t>
            </a:r>
            <a:r>
              <a:rPr sz="3000" dirty="0">
                <a:solidFill>
                  <a:srgbClr val="DBEDF4"/>
                </a:solidFill>
                <a:latin typeface="Tahoma"/>
                <a:cs typeface="Tahoma"/>
              </a:rPr>
              <a:t>the</a:t>
            </a:r>
            <a:r>
              <a:rPr sz="3000" spc="-3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DBEDF4"/>
                </a:solidFill>
                <a:latin typeface="Tahoma"/>
                <a:cs typeface="Tahoma"/>
              </a:rPr>
              <a:t>start</a:t>
            </a:r>
            <a:r>
              <a:rPr sz="3000" spc="-2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DBEDF4"/>
                </a:solidFill>
                <a:latin typeface="Tahoma"/>
                <a:cs typeface="Tahoma"/>
              </a:rPr>
              <a:t>of</a:t>
            </a:r>
            <a:r>
              <a:rPr sz="3000" spc="-2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DBEDF4"/>
                </a:solidFill>
                <a:latin typeface="Tahoma"/>
                <a:cs typeface="Tahoma"/>
              </a:rPr>
              <a:t>the</a:t>
            </a:r>
            <a:r>
              <a:rPr sz="3000" spc="-1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spc="-10" dirty="0">
                <a:solidFill>
                  <a:srgbClr val="DBEDF4"/>
                </a:solidFill>
                <a:latin typeface="Tahoma"/>
                <a:cs typeface="Tahoma"/>
              </a:rPr>
              <a:t>mobility</a:t>
            </a:r>
            <a:endParaRPr sz="3000" dirty="0">
              <a:latin typeface="Tahoma"/>
              <a:cs typeface="Tahom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26363" y="1621536"/>
            <a:ext cx="15607665" cy="8298180"/>
            <a:chOff x="626363" y="1621536"/>
            <a:chExt cx="15607665" cy="8298180"/>
          </a:xfrm>
        </p:grpSpPr>
        <p:sp>
          <p:nvSpPr>
            <p:cNvPr id="5" name="object 5"/>
            <p:cNvSpPr/>
            <p:nvPr/>
          </p:nvSpPr>
          <p:spPr>
            <a:xfrm>
              <a:off x="13258799" y="9587483"/>
              <a:ext cx="2974975" cy="332740"/>
            </a:xfrm>
            <a:custGeom>
              <a:avLst/>
              <a:gdLst/>
              <a:ahLst/>
              <a:cxnLst/>
              <a:rect l="l" t="t" r="r" b="b"/>
              <a:pathLst>
                <a:path w="2974975" h="332740">
                  <a:moveTo>
                    <a:pt x="2974848" y="0"/>
                  </a:moveTo>
                  <a:lnTo>
                    <a:pt x="0" y="0"/>
                  </a:lnTo>
                  <a:lnTo>
                    <a:pt x="0" y="332232"/>
                  </a:lnTo>
                  <a:lnTo>
                    <a:pt x="2974848" y="332232"/>
                  </a:lnTo>
                  <a:lnTo>
                    <a:pt x="29748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6363" y="5138927"/>
              <a:ext cx="548640" cy="54254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6843" y="1621536"/>
              <a:ext cx="487680" cy="445007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13259562" y="9587461"/>
            <a:ext cx="2927350" cy="3333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Tahoma"/>
                <a:cs typeface="Tahoma"/>
              </a:rPr>
              <a:t>L</a:t>
            </a:r>
            <a:r>
              <a:rPr sz="1750" dirty="0">
                <a:latin typeface="Lucida Sans Unicode"/>
                <a:cs typeface="Lucida Sans Unicode"/>
              </a:rPr>
              <a:t>'</a:t>
            </a:r>
            <a:r>
              <a:rPr sz="2000" dirty="0">
                <a:latin typeface="Tahoma"/>
                <a:cs typeface="Tahoma"/>
              </a:rPr>
              <a:t>Institut</a:t>
            </a:r>
            <a:r>
              <a:rPr sz="2000" spc="-50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Agro</a:t>
            </a:r>
            <a:r>
              <a:rPr sz="2000" spc="-65" dirty="0">
                <a:latin typeface="Tahoma"/>
                <a:cs typeface="Tahoma"/>
              </a:rPr>
              <a:t> </a:t>
            </a:r>
            <a:r>
              <a:rPr sz="2000" spc="-10" dirty="0">
                <a:latin typeface="Tahoma"/>
                <a:cs typeface="Tahoma"/>
              </a:rPr>
              <a:t>Montpellier</a:t>
            </a:r>
            <a:endParaRPr sz="2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9150350"/>
          </a:xfrm>
          <a:custGeom>
            <a:avLst/>
            <a:gdLst/>
            <a:ahLst/>
            <a:cxnLst/>
            <a:rect l="l" t="t" r="r" b="b"/>
            <a:pathLst>
              <a:path w="18288000" h="9150350">
                <a:moveTo>
                  <a:pt x="18288000" y="0"/>
                </a:moveTo>
                <a:lnTo>
                  <a:pt x="0" y="0"/>
                </a:lnTo>
                <a:lnTo>
                  <a:pt x="0" y="9149842"/>
                </a:lnTo>
                <a:lnTo>
                  <a:pt x="18288000" y="9149842"/>
                </a:lnTo>
                <a:lnTo>
                  <a:pt x="18288000" y="0"/>
                </a:lnTo>
                <a:close/>
              </a:path>
            </a:pathLst>
          </a:custGeom>
          <a:solidFill>
            <a:srgbClr val="5E826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-38100" y="-1"/>
            <a:ext cx="18364200" cy="10287000"/>
            <a:chOff x="-38100" y="-1"/>
            <a:chExt cx="18364200" cy="10287000"/>
          </a:xfrm>
        </p:grpSpPr>
        <p:sp>
          <p:nvSpPr>
            <p:cNvPr id="4" name="object 4"/>
            <p:cNvSpPr/>
            <p:nvPr/>
          </p:nvSpPr>
          <p:spPr>
            <a:xfrm>
              <a:off x="0" y="9220199"/>
              <a:ext cx="18288000" cy="1066800"/>
            </a:xfrm>
            <a:custGeom>
              <a:avLst/>
              <a:gdLst/>
              <a:ahLst/>
              <a:cxnLst/>
              <a:rect l="l" t="t" r="r" b="b"/>
              <a:pathLst>
                <a:path w="18288000" h="1066800">
                  <a:moveTo>
                    <a:pt x="18288000" y="0"/>
                  </a:moveTo>
                  <a:lnTo>
                    <a:pt x="0" y="0"/>
                  </a:lnTo>
                  <a:lnTo>
                    <a:pt x="0" y="1066800"/>
                  </a:lnTo>
                  <a:lnTo>
                    <a:pt x="18288000" y="1066800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5E82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047476" y="-1"/>
              <a:ext cx="7240524" cy="1028699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9182100"/>
              <a:ext cx="18288000" cy="0"/>
            </a:xfrm>
            <a:custGeom>
              <a:avLst/>
              <a:gdLst/>
              <a:ahLst/>
              <a:cxnLst/>
              <a:rect l="l" t="t" r="r" b="b"/>
              <a:pathLst>
                <a:path w="18288000">
                  <a:moveTo>
                    <a:pt x="0" y="0"/>
                  </a:moveTo>
                  <a:lnTo>
                    <a:pt x="18288000" y="0"/>
                  </a:lnTo>
                </a:path>
              </a:pathLst>
            </a:custGeom>
            <a:ln w="76200">
              <a:solidFill>
                <a:srgbClr val="F5F5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285744" y="1296924"/>
              <a:ext cx="3639820" cy="0"/>
            </a:xfrm>
            <a:custGeom>
              <a:avLst/>
              <a:gdLst/>
              <a:ahLst/>
              <a:cxnLst/>
              <a:rect l="l" t="t" r="r" b="b"/>
              <a:pathLst>
                <a:path w="3639820">
                  <a:moveTo>
                    <a:pt x="0" y="0"/>
                  </a:moveTo>
                  <a:lnTo>
                    <a:pt x="3639311" y="0"/>
                  </a:lnTo>
                </a:path>
              </a:pathLst>
            </a:custGeom>
            <a:ln w="76200">
              <a:solidFill>
                <a:srgbClr val="C3D5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97305" y="95758"/>
            <a:ext cx="9526905" cy="79952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645285" algn="ctr">
              <a:lnSpc>
                <a:spcPct val="100000"/>
              </a:lnSpc>
              <a:spcBef>
                <a:spcPts val="100"/>
              </a:spcBef>
            </a:pPr>
            <a:r>
              <a:rPr sz="3200" spc="-10" dirty="0">
                <a:solidFill>
                  <a:srgbClr val="D6E3BC"/>
                </a:solidFill>
                <a:latin typeface="Tahoma"/>
                <a:cs typeface="Tahoma"/>
              </a:rPr>
              <a:t>REQUISITI</a:t>
            </a:r>
            <a:r>
              <a:rPr sz="3200" spc="-195" dirty="0">
                <a:solidFill>
                  <a:srgbClr val="D6E3BC"/>
                </a:solidFill>
                <a:latin typeface="Tahoma"/>
                <a:cs typeface="Tahoma"/>
              </a:rPr>
              <a:t> </a:t>
            </a:r>
            <a:r>
              <a:rPr sz="3200" spc="-160" dirty="0">
                <a:solidFill>
                  <a:srgbClr val="D6E3BC"/>
                </a:solidFill>
                <a:latin typeface="Tahoma"/>
                <a:cs typeface="Tahoma"/>
              </a:rPr>
              <a:t>DI</a:t>
            </a:r>
            <a:r>
              <a:rPr sz="3200" spc="-125" dirty="0">
                <a:solidFill>
                  <a:srgbClr val="D6E3BC"/>
                </a:solidFill>
                <a:latin typeface="Tahoma"/>
                <a:cs typeface="Tahoma"/>
              </a:rPr>
              <a:t> </a:t>
            </a:r>
            <a:r>
              <a:rPr sz="3200" spc="-10" dirty="0">
                <a:solidFill>
                  <a:srgbClr val="D6E3BC"/>
                </a:solidFill>
                <a:latin typeface="Tahoma"/>
                <a:cs typeface="Tahoma"/>
              </a:rPr>
              <a:t>AMMISSIBILITÀ</a:t>
            </a:r>
            <a:endParaRPr sz="3200" dirty="0">
              <a:latin typeface="Tahoma"/>
              <a:cs typeface="Tahoma"/>
            </a:endParaRPr>
          </a:p>
          <a:p>
            <a:pPr marR="1645920" algn="ctr">
              <a:lnSpc>
                <a:spcPct val="100000"/>
              </a:lnSpc>
            </a:pPr>
            <a:r>
              <a:rPr sz="3200" spc="114" dirty="0">
                <a:solidFill>
                  <a:srgbClr val="B7DEE8"/>
                </a:solidFill>
                <a:latin typeface="Tahoma"/>
                <a:cs typeface="Tahoma"/>
              </a:rPr>
              <a:t>REQUIREMENTS</a:t>
            </a:r>
            <a:r>
              <a:rPr sz="3200" spc="-135" dirty="0">
                <a:solidFill>
                  <a:srgbClr val="B7DEE8"/>
                </a:solidFill>
                <a:latin typeface="Tahoma"/>
                <a:cs typeface="Tahoma"/>
              </a:rPr>
              <a:t> </a:t>
            </a:r>
            <a:r>
              <a:rPr sz="3200" spc="170" dirty="0">
                <a:solidFill>
                  <a:srgbClr val="B7DEE8"/>
                </a:solidFill>
                <a:latin typeface="Tahoma"/>
                <a:cs typeface="Tahoma"/>
              </a:rPr>
              <a:t>FOR</a:t>
            </a:r>
            <a:r>
              <a:rPr sz="3200" spc="-95" dirty="0">
                <a:solidFill>
                  <a:srgbClr val="B7DEE8"/>
                </a:solidFill>
                <a:latin typeface="Tahoma"/>
                <a:cs typeface="Tahoma"/>
              </a:rPr>
              <a:t> </a:t>
            </a:r>
            <a:r>
              <a:rPr sz="3200" spc="-10" dirty="0">
                <a:solidFill>
                  <a:srgbClr val="B7DEE8"/>
                </a:solidFill>
                <a:latin typeface="Tahoma"/>
                <a:cs typeface="Tahoma"/>
              </a:rPr>
              <a:t>PARTICIPATION</a:t>
            </a:r>
            <a:endParaRPr sz="32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sz="3200" dirty="0">
              <a:latin typeface="Tahoma"/>
              <a:cs typeface="Tahoma"/>
            </a:endParaRPr>
          </a:p>
          <a:p>
            <a:pPr marL="12700" marR="1701164">
              <a:lnSpc>
                <a:spcPct val="113900"/>
              </a:lnSpc>
            </a:pPr>
            <a:r>
              <a:rPr sz="3300" dirty="0">
                <a:solidFill>
                  <a:srgbClr val="EBF0DE"/>
                </a:solidFill>
                <a:latin typeface="Tahoma"/>
                <a:cs typeface="Tahoma"/>
              </a:rPr>
              <a:t>Per</a:t>
            </a:r>
            <a:r>
              <a:rPr sz="3300" spc="-20" dirty="0">
                <a:solidFill>
                  <a:srgbClr val="EBF0DE"/>
                </a:solidFill>
                <a:latin typeface="Tahoma"/>
                <a:cs typeface="Tahoma"/>
              </a:rPr>
              <a:t> </a:t>
            </a:r>
            <a:r>
              <a:rPr sz="3300" dirty="0">
                <a:solidFill>
                  <a:srgbClr val="EBF0DE"/>
                </a:solidFill>
                <a:latin typeface="Tahoma"/>
                <a:cs typeface="Tahoma"/>
              </a:rPr>
              <a:t>i</a:t>
            </a:r>
            <a:r>
              <a:rPr sz="3300" spc="-20" dirty="0">
                <a:solidFill>
                  <a:srgbClr val="EBF0DE"/>
                </a:solidFill>
                <a:latin typeface="Tahoma"/>
                <a:cs typeface="Tahoma"/>
              </a:rPr>
              <a:t> </a:t>
            </a:r>
            <a:r>
              <a:rPr sz="3300" dirty="0">
                <a:solidFill>
                  <a:srgbClr val="EBF0DE"/>
                </a:solidFill>
                <a:latin typeface="Tahoma"/>
                <a:cs typeface="Tahoma"/>
              </a:rPr>
              <a:t>tirocinanti</a:t>
            </a:r>
            <a:r>
              <a:rPr sz="3300" spc="-20" dirty="0">
                <a:solidFill>
                  <a:srgbClr val="EBF0DE"/>
                </a:solidFill>
                <a:latin typeface="Tahoma"/>
                <a:cs typeface="Tahoma"/>
              </a:rPr>
              <a:t> </a:t>
            </a:r>
            <a:r>
              <a:rPr sz="3300" dirty="0">
                <a:solidFill>
                  <a:srgbClr val="EBF0DE"/>
                </a:solidFill>
                <a:latin typeface="Tahoma"/>
                <a:cs typeface="Tahoma"/>
              </a:rPr>
              <a:t>che</a:t>
            </a:r>
            <a:r>
              <a:rPr sz="3300" spc="-20" dirty="0">
                <a:solidFill>
                  <a:srgbClr val="EBF0DE"/>
                </a:solidFill>
                <a:latin typeface="Tahoma"/>
                <a:cs typeface="Tahoma"/>
              </a:rPr>
              <a:t> </a:t>
            </a:r>
            <a:r>
              <a:rPr sz="3300" dirty="0">
                <a:solidFill>
                  <a:srgbClr val="EBF0DE"/>
                </a:solidFill>
                <a:latin typeface="Tahoma"/>
                <a:cs typeface="Tahoma"/>
              </a:rPr>
              <a:t>intendono</a:t>
            </a:r>
            <a:r>
              <a:rPr sz="3300" spc="-25" dirty="0">
                <a:solidFill>
                  <a:srgbClr val="EBF0DE"/>
                </a:solidFill>
                <a:latin typeface="Tahoma"/>
                <a:cs typeface="Tahoma"/>
              </a:rPr>
              <a:t> </a:t>
            </a:r>
            <a:r>
              <a:rPr sz="3300" dirty="0">
                <a:solidFill>
                  <a:srgbClr val="EBF0DE"/>
                </a:solidFill>
                <a:latin typeface="Tahoma"/>
                <a:cs typeface="Tahoma"/>
              </a:rPr>
              <a:t>effettuare</a:t>
            </a:r>
            <a:r>
              <a:rPr sz="3300" spc="-40" dirty="0">
                <a:solidFill>
                  <a:srgbClr val="EBF0DE"/>
                </a:solidFill>
                <a:latin typeface="Tahoma"/>
                <a:cs typeface="Tahoma"/>
              </a:rPr>
              <a:t> </a:t>
            </a:r>
            <a:r>
              <a:rPr sz="3300" spc="-25" dirty="0">
                <a:solidFill>
                  <a:srgbClr val="EBF0DE"/>
                </a:solidFill>
                <a:latin typeface="Tahoma"/>
                <a:cs typeface="Tahoma"/>
              </a:rPr>
              <a:t>il </a:t>
            </a:r>
            <a:r>
              <a:rPr sz="3300" dirty="0">
                <a:solidFill>
                  <a:srgbClr val="EBF0DE"/>
                </a:solidFill>
                <a:latin typeface="Tahoma"/>
                <a:cs typeface="Tahoma"/>
              </a:rPr>
              <a:t>traineeship</a:t>
            </a:r>
            <a:r>
              <a:rPr sz="3300" spc="-30" dirty="0">
                <a:solidFill>
                  <a:srgbClr val="EBF0DE"/>
                </a:solidFill>
                <a:latin typeface="Tahoma"/>
                <a:cs typeface="Tahoma"/>
              </a:rPr>
              <a:t> </a:t>
            </a:r>
            <a:r>
              <a:rPr sz="3300" dirty="0">
                <a:solidFill>
                  <a:srgbClr val="EBF0DE"/>
                </a:solidFill>
                <a:latin typeface="Tahoma"/>
                <a:cs typeface="Tahoma"/>
              </a:rPr>
              <a:t>da</a:t>
            </a:r>
            <a:r>
              <a:rPr sz="3300" spc="-20" dirty="0">
                <a:solidFill>
                  <a:srgbClr val="EBF0DE"/>
                </a:solidFill>
                <a:latin typeface="Tahoma"/>
                <a:cs typeface="Tahoma"/>
              </a:rPr>
              <a:t> </a:t>
            </a:r>
            <a:r>
              <a:rPr sz="3300" spc="-10" dirty="0">
                <a:solidFill>
                  <a:srgbClr val="EBF0DE"/>
                </a:solidFill>
                <a:latin typeface="Tahoma"/>
                <a:cs typeface="Tahoma"/>
              </a:rPr>
              <a:t>neolaureati:</a:t>
            </a:r>
            <a:endParaRPr sz="3300" dirty="0">
              <a:latin typeface="Tahoma"/>
              <a:cs typeface="Tahoma"/>
            </a:endParaRPr>
          </a:p>
          <a:p>
            <a:pPr marL="146685" marR="64769" indent="635" algn="ctr">
              <a:lnSpc>
                <a:spcPct val="114100"/>
              </a:lnSpc>
              <a:spcBef>
                <a:spcPts val="1425"/>
              </a:spcBef>
            </a:pPr>
            <a:r>
              <a:rPr sz="3300" dirty="0">
                <a:solidFill>
                  <a:srgbClr val="EBF0DE"/>
                </a:solidFill>
                <a:latin typeface="Tahoma"/>
                <a:cs typeface="Tahoma"/>
              </a:rPr>
              <a:t>occorre</a:t>
            </a:r>
            <a:r>
              <a:rPr sz="3300" spc="-70" dirty="0">
                <a:solidFill>
                  <a:srgbClr val="EBF0DE"/>
                </a:solidFill>
                <a:latin typeface="Tahoma"/>
                <a:cs typeface="Tahoma"/>
              </a:rPr>
              <a:t> </a:t>
            </a:r>
            <a:r>
              <a:rPr sz="3300" b="1" dirty="0">
                <a:solidFill>
                  <a:srgbClr val="EBF0DE"/>
                </a:solidFill>
                <a:latin typeface="Tahoma"/>
                <a:cs typeface="Tahoma"/>
              </a:rPr>
              <a:t>concludere</a:t>
            </a:r>
            <a:r>
              <a:rPr sz="3300" b="1" spc="-55" dirty="0">
                <a:solidFill>
                  <a:srgbClr val="EBF0DE"/>
                </a:solidFill>
                <a:latin typeface="Tahoma"/>
                <a:cs typeface="Tahoma"/>
              </a:rPr>
              <a:t> </a:t>
            </a:r>
            <a:r>
              <a:rPr sz="3300" b="1" dirty="0">
                <a:solidFill>
                  <a:srgbClr val="EBF0DE"/>
                </a:solidFill>
                <a:latin typeface="Tahoma"/>
                <a:cs typeface="Tahoma"/>
              </a:rPr>
              <a:t>il</a:t>
            </a:r>
            <a:r>
              <a:rPr sz="3300" b="1" spc="-70" dirty="0">
                <a:solidFill>
                  <a:srgbClr val="EBF0DE"/>
                </a:solidFill>
                <a:latin typeface="Tahoma"/>
                <a:cs typeface="Tahoma"/>
              </a:rPr>
              <a:t> </a:t>
            </a:r>
            <a:r>
              <a:rPr sz="3300" b="1" dirty="0">
                <a:solidFill>
                  <a:srgbClr val="EBF0DE"/>
                </a:solidFill>
                <a:latin typeface="Tahoma"/>
                <a:cs typeface="Tahoma"/>
              </a:rPr>
              <a:t>traineeship</a:t>
            </a:r>
            <a:r>
              <a:rPr sz="3300" b="1" spc="-55" dirty="0">
                <a:solidFill>
                  <a:srgbClr val="EBF0DE"/>
                </a:solidFill>
                <a:latin typeface="Tahoma"/>
                <a:cs typeface="Tahoma"/>
              </a:rPr>
              <a:t> </a:t>
            </a:r>
            <a:r>
              <a:rPr sz="3300" b="1" dirty="0">
                <a:solidFill>
                  <a:srgbClr val="EBF0DE"/>
                </a:solidFill>
                <a:latin typeface="Tahoma"/>
                <a:cs typeface="Tahoma"/>
              </a:rPr>
              <a:t>entro</a:t>
            </a:r>
            <a:r>
              <a:rPr sz="3300" b="1" spc="-55" dirty="0">
                <a:solidFill>
                  <a:srgbClr val="EBF0DE"/>
                </a:solidFill>
                <a:latin typeface="Tahoma"/>
                <a:cs typeface="Tahoma"/>
              </a:rPr>
              <a:t> </a:t>
            </a:r>
            <a:r>
              <a:rPr sz="3300" b="1" spc="-25" dirty="0">
                <a:solidFill>
                  <a:srgbClr val="EBF0DE"/>
                </a:solidFill>
                <a:latin typeface="Tahoma"/>
                <a:cs typeface="Tahoma"/>
              </a:rPr>
              <a:t>12 </a:t>
            </a:r>
            <a:r>
              <a:rPr sz="3300" b="1" dirty="0">
                <a:solidFill>
                  <a:srgbClr val="EBF0DE"/>
                </a:solidFill>
                <a:latin typeface="Tahoma"/>
                <a:cs typeface="Tahoma"/>
              </a:rPr>
              <a:t>mesi</a:t>
            </a:r>
            <a:r>
              <a:rPr sz="3300" b="1" spc="-80" dirty="0">
                <a:solidFill>
                  <a:srgbClr val="EBF0DE"/>
                </a:solidFill>
                <a:latin typeface="Tahoma"/>
                <a:cs typeface="Tahoma"/>
              </a:rPr>
              <a:t> </a:t>
            </a:r>
            <a:r>
              <a:rPr sz="3300" b="1" dirty="0">
                <a:solidFill>
                  <a:srgbClr val="EBF0DE"/>
                </a:solidFill>
                <a:latin typeface="Tahoma"/>
                <a:cs typeface="Tahoma"/>
              </a:rPr>
              <a:t>dalla</a:t>
            </a:r>
            <a:r>
              <a:rPr sz="3300" b="1" spc="-80" dirty="0">
                <a:solidFill>
                  <a:srgbClr val="EBF0DE"/>
                </a:solidFill>
                <a:latin typeface="Tahoma"/>
                <a:cs typeface="Tahoma"/>
              </a:rPr>
              <a:t> </a:t>
            </a:r>
            <a:r>
              <a:rPr sz="3300" b="1" dirty="0">
                <a:solidFill>
                  <a:srgbClr val="EBF0DE"/>
                </a:solidFill>
                <a:latin typeface="Tahoma"/>
                <a:cs typeface="Tahoma"/>
              </a:rPr>
              <a:t>data</a:t>
            </a:r>
            <a:r>
              <a:rPr sz="3300" b="1" spc="-80" dirty="0">
                <a:solidFill>
                  <a:srgbClr val="EBF0DE"/>
                </a:solidFill>
                <a:latin typeface="Tahoma"/>
                <a:cs typeface="Tahoma"/>
              </a:rPr>
              <a:t> </a:t>
            </a:r>
            <a:r>
              <a:rPr sz="3300" b="1" dirty="0">
                <a:solidFill>
                  <a:srgbClr val="EBF0DE"/>
                </a:solidFill>
                <a:latin typeface="Tahoma"/>
                <a:cs typeface="Tahoma"/>
              </a:rPr>
              <a:t>del</a:t>
            </a:r>
            <a:r>
              <a:rPr sz="3300" b="1" spc="-75" dirty="0">
                <a:solidFill>
                  <a:srgbClr val="EBF0DE"/>
                </a:solidFill>
                <a:latin typeface="Tahoma"/>
                <a:cs typeface="Tahoma"/>
              </a:rPr>
              <a:t> </a:t>
            </a:r>
            <a:r>
              <a:rPr sz="3300" b="1" spc="-10" dirty="0">
                <a:solidFill>
                  <a:srgbClr val="EBF0DE"/>
                </a:solidFill>
                <a:latin typeface="Tahoma"/>
                <a:cs typeface="Tahoma"/>
              </a:rPr>
              <a:t>conseguimento</a:t>
            </a:r>
            <a:r>
              <a:rPr sz="3300" b="1" spc="-65" dirty="0">
                <a:solidFill>
                  <a:srgbClr val="EBF0DE"/>
                </a:solidFill>
                <a:latin typeface="Tahoma"/>
                <a:cs typeface="Tahoma"/>
              </a:rPr>
              <a:t> </a:t>
            </a:r>
            <a:r>
              <a:rPr sz="3300" b="1" dirty="0">
                <a:solidFill>
                  <a:srgbClr val="EBF0DE"/>
                </a:solidFill>
                <a:latin typeface="Tahoma"/>
                <a:cs typeface="Tahoma"/>
              </a:rPr>
              <a:t>del</a:t>
            </a:r>
            <a:r>
              <a:rPr sz="3300" b="1" spc="-80" dirty="0">
                <a:solidFill>
                  <a:srgbClr val="EBF0DE"/>
                </a:solidFill>
                <a:latin typeface="Tahoma"/>
                <a:cs typeface="Tahoma"/>
              </a:rPr>
              <a:t> </a:t>
            </a:r>
            <a:r>
              <a:rPr sz="3300" b="1" spc="-10" dirty="0">
                <a:solidFill>
                  <a:srgbClr val="EBF0DE"/>
                </a:solidFill>
                <a:latin typeface="Tahoma"/>
                <a:cs typeface="Tahoma"/>
              </a:rPr>
              <a:t>titolo </a:t>
            </a:r>
            <a:r>
              <a:rPr sz="3300" dirty="0">
                <a:solidFill>
                  <a:srgbClr val="EBF0DE"/>
                </a:solidFill>
                <a:latin typeface="Tahoma"/>
                <a:cs typeface="Tahoma"/>
              </a:rPr>
              <a:t>(e</a:t>
            </a:r>
            <a:r>
              <a:rPr sz="3300" spc="-15" dirty="0">
                <a:solidFill>
                  <a:srgbClr val="EBF0DE"/>
                </a:solidFill>
                <a:latin typeface="Tahoma"/>
                <a:cs typeface="Tahoma"/>
              </a:rPr>
              <a:t> </a:t>
            </a:r>
            <a:r>
              <a:rPr sz="3300" dirty="0">
                <a:solidFill>
                  <a:srgbClr val="EBF0DE"/>
                </a:solidFill>
                <a:latin typeface="Tahoma"/>
                <a:cs typeface="Tahoma"/>
              </a:rPr>
              <a:t>comunque</a:t>
            </a:r>
            <a:r>
              <a:rPr sz="3300" spc="-10" dirty="0">
                <a:solidFill>
                  <a:srgbClr val="EBF0DE"/>
                </a:solidFill>
                <a:latin typeface="Tahoma"/>
                <a:cs typeface="Tahoma"/>
              </a:rPr>
              <a:t> </a:t>
            </a:r>
            <a:r>
              <a:rPr sz="3300" dirty="0">
                <a:solidFill>
                  <a:srgbClr val="EBF0DE"/>
                </a:solidFill>
                <a:latin typeface="Tahoma"/>
                <a:cs typeface="Tahoma"/>
              </a:rPr>
              <a:t>non</a:t>
            </a:r>
            <a:r>
              <a:rPr sz="3300" spc="-10" dirty="0">
                <a:solidFill>
                  <a:srgbClr val="EBF0DE"/>
                </a:solidFill>
                <a:latin typeface="Tahoma"/>
                <a:cs typeface="Tahoma"/>
              </a:rPr>
              <a:t> </a:t>
            </a:r>
            <a:r>
              <a:rPr sz="3300" dirty="0">
                <a:solidFill>
                  <a:srgbClr val="EBF0DE"/>
                </a:solidFill>
                <a:latin typeface="Tahoma"/>
                <a:cs typeface="Tahoma"/>
              </a:rPr>
              <a:t>oltre</a:t>
            </a:r>
            <a:r>
              <a:rPr sz="3300" spc="-15" dirty="0">
                <a:solidFill>
                  <a:srgbClr val="EBF0DE"/>
                </a:solidFill>
                <a:latin typeface="Tahoma"/>
                <a:cs typeface="Tahoma"/>
              </a:rPr>
              <a:t> </a:t>
            </a:r>
            <a:r>
              <a:rPr sz="3300" dirty="0">
                <a:solidFill>
                  <a:srgbClr val="EBF0DE"/>
                </a:solidFill>
                <a:latin typeface="Tahoma"/>
                <a:cs typeface="Tahoma"/>
              </a:rPr>
              <a:t>il</a:t>
            </a:r>
            <a:r>
              <a:rPr sz="3300" spc="-10" dirty="0">
                <a:solidFill>
                  <a:srgbClr val="EBF0DE"/>
                </a:solidFill>
                <a:latin typeface="Tahoma"/>
                <a:cs typeface="Tahoma"/>
              </a:rPr>
              <a:t> </a:t>
            </a:r>
            <a:r>
              <a:rPr sz="3300" dirty="0">
                <a:solidFill>
                  <a:srgbClr val="EBF0DE"/>
                </a:solidFill>
                <a:latin typeface="Tahoma"/>
                <a:cs typeface="Tahoma"/>
              </a:rPr>
              <a:t>30</a:t>
            </a:r>
            <a:r>
              <a:rPr sz="3300" spc="-20" dirty="0">
                <a:solidFill>
                  <a:srgbClr val="EBF0DE"/>
                </a:solidFill>
                <a:latin typeface="Tahoma"/>
                <a:cs typeface="Tahoma"/>
              </a:rPr>
              <a:t> </a:t>
            </a:r>
            <a:r>
              <a:rPr sz="3300" dirty="0" err="1">
                <a:solidFill>
                  <a:srgbClr val="EBF0DE"/>
                </a:solidFill>
                <a:latin typeface="Tahoma"/>
                <a:cs typeface="Tahoma"/>
              </a:rPr>
              <a:t>settembre</a:t>
            </a:r>
            <a:r>
              <a:rPr sz="3300" spc="-10" dirty="0">
                <a:solidFill>
                  <a:srgbClr val="EBF0DE"/>
                </a:solidFill>
                <a:latin typeface="Tahoma"/>
                <a:cs typeface="Tahoma"/>
              </a:rPr>
              <a:t> 202</a:t>
            </a:r>
            <a:r>
              <a:rPr lang="it-IT" sz="3300" spc="-10" dirty="0">
                <a:solidFill>
                  <a:srgbClr val="EBF0DE"/>
                </a:solidFill>
                <a:latin typeface="Tahoma"/>
                <a:cs typeface="Tahoma"/>
              </a:rPr>
              <a:t>6</a:t>
            </a:r>
            <a:r>
              <a:rPr sz="3300" spc="-10" dirty="0">
                <a:solidFill>
                  <a:srgbClr val="EBF0DE"/>
                </a:solidFill>
                <a:latin typeface="Tahoma"/>
                <a:cs typeface="Tahoma"/>
              </a:rPr>
              <a:t>)</a:t>
            </a:r>
            <a:endParaRPr sz="33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630"/>
              </a:spcBef>
            </a:pPr>
            <a:endParaRPr sz="3300" dirty="0">
              <a:latin typeface="Tahoma"/>
              <a:cs typeface="Tahoma"/>
            </a:endParaRPr>
          </a:p>
          <a:p>
            <a:pPr marL="12700" marR="947419">
              <a:lnSpc>
                <a:spcPct val="114100"/>
              </a:lnSpc>
            </a:pPr>
            <a:r>
              <a:rPr sz="3000" dirty="0">
                <a:solidFill>
                  <a:srgbClr val="DBEDF4"/>
                </a:solidFill>
                <a:latin typeface="Tahoma"/>
                <a:cs typeface="Tahoma"/>
              </a:rPr>
              <a:t>For</a:t>
            </a:r>
            <a:r>
              <a:rPr sz="3000" spc="-6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DBEDF4"/>
                </a:solidFill>
                <a:latin typeface="Tahoma"/>
                <a:cs typeface="Tahoma"/>
              </a:rPr>
              <a:t>trainees</a:t>
            </a:r>
            <a:r>
              <a:rPr sz="3000" spc="-7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DBEDF4"/>
                </a:solidFill>
                <a:latin typeface="Tahoma"/>
                <a:cs typeface="Tahoma"/>
              </a:rPr>
              <a:t>intending</a:t>
            </a:r>
            <a:r>
              <a:rPr sz="3000" spc="-2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DBEDF4"/>
                </a:solidFill>
                <a:latin typeface="Tahoma"/>
                <a:cs typeface="Tahoma"/>
              </a:rPr>
              <a:t>to</a:t>
            </a:r>
            <a:r>
              <a:rPr sz="3000" spc="-6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DBEDF4"/>
                </a:solidFill>
                <a:latin typeface="Tahoma"/>
                <a:cs typeface="Tahoma"/>
              </a:rPr>
              <a:t>undertake</a:t>
            </a:r>
            <a:r>
              <a:rPr sz="3000" spc="-4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DBEDF4"/>
                </a:solidFill>
                <a:latin typeface="Tahoma"/>
                <a:cs typeface="Tahoma"/>
              </a:rPr>
              <a:t>the</a:t>
            </a:r>
            <a:r>
              <a:rPr sz="3000" spc="-6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spc="-10" dirty="0">
                <a:solidFill>
                  <a:srgbClr val="DBEDF4"/>
                </a:solidFill>
                <a:latin typeface="Tahoma"/>
                <a:cs typeface="Tahoma"/>
              </a:rPr>
              <a:t>traineeship </a:t>
            </a:r>
            <a:r>
              <a:rPr sz="3000" dirty="0">
                <a:solidFill>
                  <a:srgbClr val="DBEDF4"/>
                </a:solidFill>
                <a:latin typeface="Tahoma"/>
                <a:cs typeface="Tahoma"/>
              </a:rPr>
              <a:t>abroad</a:t>
            </a:r>
            <a:r>
              <a:rPr sz="3000" spc="-3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DBEDF4"/>
                </a:solidFill>
                <a:latin typeface="Tahoma"/>
                <a:cs typeface="Tahoma"/>
              </a:rPr>
              <a:t>as</a:t>
            </a:r>
            <a:r>
              <a:rPr sz="3000" spc="-1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DBEDF4"/>
                </a:solidFill>
                <a:latin typeface="Tahoma"/>
                <a:cs typeface="Tahoma"/>
              </a:rPr>
              <a:t>recent</a:t>
            </a:r>
            <a:r>
              <a:rPr sz="3000" spc="-2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spc="-10" dirty="0">
                <a:solidFill>
                  <a:srgbClr val="DBEDF4"/>
                </a:solidFill>
                <a:latin typeface="Tahoma"/>
                <a:cs typeface="Tahoma"/>
              </a:rPr>
              <a:t>graduates:</a:t>
            </a:r>
            <a:endParaRPr sz="3000" dirty="0">
              <a:latin typeface="Tahoma"/>
              <a:cs typeface="Tahoma"/>
            </a:endParaRPr>
          </a:p>
          <a:p>
            <a:pPr marL="86995" marR="5080" algn="ctr">
              <a:lnSpc>
                <a:spcPct val="113999"/>
              </a:lnSpc>
              <a:spcBef>
                <a:spcPts val="1705"/>
              </a:spcBef>
            </a:pPr>
            <a:r>
              <a:rPr sz="3000" dirty="0">
                <a:solidFill>
                  <a:srgbClr val="DBEDF4"/>
                </a:solidFill>
                <a:latin typeface="Tahoma"/>
                <a:cs typeface="Tahoma"/>
              </a:rPr>
              <a:t>the</a:t>
            </a:r>
            <a:r>
              <a:rPr sz="3000" spc="-4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DBEDF4"/>
                </a:solidFill>
                <a:latin typeface="Tahoma"/>
                <a:cs typeface="Tahoma"/>
              </a:rPr>
              <a:t>traineeship</a:t>
            </a:r>
            <a:r>
              <a:rPr sz="3000" spc="-3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DBEDF4"/>
                </a:solidFill>
                <a:latin typeface="Tahoma"/>
                <a:cs typeface="Tahoma"/>
              </a:rPr>
              <a:t>period</a:t>
            </a:r>
            <a:r>
              <a:rPr sz="3000" spc="-3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DBEDF4"/>
                </a:solidFill>
                <a:latin typeface="Tahoma"/>
                <a:cs typeface="Tahoma"/>
              </a:rPr>
              <a:t>abroad</a:t>
            </a:r>
            <a:r>
              <a:rPr sz="3000" spc="-4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DBEDF4"/>
                </a:solidFill>
                <a:latin typeface="Tahoma"/>
                <a:cs typeface="Tahoma"/>
              </a:rPr>
              <a:t>must</a:t>
            </a:r>
            <a:r>
              <a:rPr sz="3000" spc="-3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DBEDF4"/>
                </a:solidFill>
                <a:latin typeface="Tahoma"/>
                <a:cs typeface="Tahoma"/>
              </a:rPr>
              <a:t>be</a:t>
            </a:r>
            <a:r>
              <a:rPr sz="3000" spc="-3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DBEDF4"/>
                </a:solidFill>
                <a:latin typeface="Tahoma"/>
                <a:cs typeface="Tahoma"/>
              </a:rPr>
              <a:t>completed</a:t>
            </a:r>
            <a:r>
              <a:rPr sz="3000" spc="-3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spc="-10" dirty="0">
                <a:solidFill>
                  <a:srgbClr val="DBEDF4"/>
                </a:solidFill>
                <a:latin typeface="Tahoma"/>
                <a:cs typeface="Tahoma"/>
              </a:rPr>
              <a:t>within </a:t>
            </a:r>
            <a:r>
              <a:rPr sz="3000" dirty="0">
                <a:solidFill>
                  <a:srgbClr val="DBEDF4"/>
                </a:solidFill>
                <a:latin typeface="Tahoma"/>
                <a:cs typeface="Tahoma"/>
              </a:rPr>
              <a:t>12</a:t>
            </a:r>
            <a:r>
              <a:rPr sz="3000" spc="-4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DBEDF4"/>
                </a:solidFill>
                <a:latin typeface="Tahoma"/>
                <a:cs typeface="Tahoma"/>
              </a:rPr>
              <a:t>months</a:t>
            </a:r>
            <a:r>
              <a:rPr sz="3000" spc="-2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DBEDF4"/>
                </a:solidFill>
                <a:latin typeface="Tahoma"/>
                <a:cs typeface="Tahoma"/>
              </a:rPr>
              <a:t>from</a:t>
            </a:r>
            <a:r>
              <a:rPr sz="3000" spc="-3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DBEDF4"/>
                </a:solidFill>
                <a:latin typeface="Tahoma"/>
                <a:cs typeface="Tahoma"/>
              </a:rPr>
              <a:t>the</a:t>
            </a:r>
            <a:r>
              <a:rPr sz="3000" spc="-3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DBEDF4"/>
                </a:solidFill>
                <a:latin typeface="Tahoma"/>
                <a:cs typeface="Tahoma"/>
              </a:rPr>
              <a:t>date</a:t>
            </a:r>
            <a:r>
              <a:rPr sz="3000" spc="-3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DBEDF4"/>
                </a:solidFill>
                <a:latin typeface="Tahoma"/>
                <a:cs typeface="Tahoma"/>
              </a:rPr>
              <a:t>of</a:t>
            </a:r>
            <a:r>
              <a:rPr sz="3000" spc="-2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DBEDF4"/>
                </a:solidFill>
                <a:latin typeface="Tahoma"/>
                <a:cs typeface="Tahoma"/>
              </a:rPr>
              <a:t>graduation</a:t>
            </a:r>
            <a:r>
              <a:rPr sz="3000" spc="-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DBEDF4"/>
                </a:solidFill>
                <a:latin typeface="Tahoma"/>
                <a:cs typeface="Tahoma"/>
              </a:rPr>
              <a:t>(no</a:t>
            </a:r>
            <a:r>
              <a:rPr sz="3000" spc="-2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DBEDF4"/>
                </a:solidFill>
                <a:latin typeface="Tahoma"/>
                <a:cs typeface="Tahoma"/>
              </a:rPr>
              <a:t>later</a:t>
            </a:r>
            <a:r>
              <a:rPr sz="3000" spc="-4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spc="-20" dirty="0">
                <a:solidFill>
                  <a:srgbClr val="DBEDF4"/>
                </a:solidFill>
                <a:latin typeface="Tahoma"/>
                <a:cs typeface="Tahoma"/>
              </a:rPr>
              <a:t>than </a:t>
            </a:r>
            <a:r>
              <a:rPr sz="3000" dirty="0">
                <a:solidFill>
                  <a:srgbClr val="DBEDF4"/>
                </a:solidFill>
                <a:latin typeface="Tahoma"/>
                <a:cs typeface="Tahoma"/>
              </a:rPr>
              <a:t>September</a:t>
            </a:r>
            <a:r>
              <a:rPr sz="3000" spc="-5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DBEDF4"/>
                </a:solidFill>
                <a:latin typeface="Tahoma"/>
                <a:cs typeface="Tahoma"/>
              </a:rPr>
              <a:t>30,</a:t>
            </a:r>
            <a:r>
              <a:rPr sz="3000" spc="-1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spc="-10" dirty="0" smtClean="0">
                <a:solidFill>
                  <a:srgbClr val="DBEDF4"/>
                </a:solidFill>
                <a:latin typeface="Tahoma"/>
                <a:cs typeface="Tahoma"/>
              </a:rPr>
              <a:t>202</a:t>
            </a:r>
            <a:r>
              <a:rPr lang="it-IT" sz="3000" spc="-10" dirty="0" smtClean="0">
                <a:solidFill>
                  <a:srgbClr val="DBEDF4"/>
                </a:solidFill>
                <a:latin typeface="Tahoma"/>
                <a:cs typeface="Tahoma"/>
              </a:rPr>
              <a:t>6</a:t>
            </a:r>
            <a:r>
              <a:rPr sz="3000" spc="-10" dirty="0" smtClean="0">
                <a:solidFill>
                  <a:srgbClr val="DBEDF4"/>
                </a:solidFill>
                <a:latin typeface="Tahoma"/>
                <a:cs typeface="Tahoma"/>
              </a:rPr>
              <a:t>)</a:t>
            </a:r>
            <a:endParaRPr sz="3000" dirty="0">
              <a:latin typeface="Tahoma"/>
              <a:cs typeface="Tahom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626363" y="1780032"/>
            <a:ext cx="15607665" cy="8140065"/>
            <a:chOff x="626363" y="1780032"/>
            <a:chExt cx="15607665" cy="8140065"/>
          </a:xfrm>
        </p:grpSpPr>
        <p:sp>
          <p:nvSpPr>
            <p:cNvPr id="10" name="object 10"/>
            <p:cNvSpPr/>
            <p:nvPr/>
          </p:nvSpPr>
          <p:spPr>
            <a:xfrm>
              <a:off x="13258799" y="9587484"/>
              <a:ext cx="2974975" cy="332740"/>
            </a:xfrm>
            <a:custGeom>
              <a:avLst/>
              <a:gdLst/>
              <a:ahLst/>
              <a:cxnLst/>
              <a:rect l="l" t="t" r="r" b="b"/>
              <a:pathLst>
                <a:path w="2974975" h="332740">
                  <a:moveTo>
                    <a:pt x="2974848" y="0"/>
                  </a:moveTo>
                  <a:lnTo>
                    <a:pt x="0" y="0"/>
                  </a:lnTo>
                  <a:lnTo>
                    <a:pt x="0" y="332232"/>
                  </a:lnTo>
                  <a:lnTo>
                    <a:pt x="2974848" y="332232"/>
                  </a:lnTo>
                  <a:lnTo>
                    <a:pt x="29748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6363" y="5256276"/>
              <a:ext cx="548640" cy="54254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6843" y="1780032"/>
              <a:ext cx="487680" cy="445007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13259562" y="9587461"/>
            <a:ext cx="2927350" cy="3333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Tahoma"/>
                <a:cs typeface="Tahoma"/>
              </a:rPr>
              <a:t>L</a:t>
            </a:r>
            <a:r>
              <a:rPr sz="1750" dirty="0">
                <a:latin typeface="Lucida Sans Unicode"/>
                <a:cs typeface="Lucida Sans Unicode"/>
              </a:rPr>
              <a:t>'</a:t>
            </a:r>
            <a:r>
              <a:rPr sz="2000" dirty="0">
                <a:latin typeface="Tahoma"/>
                <a:cs typeface="Tahoma"/>
              </a:rPr>
              <a:t>Institut</a:t>
            </a:r>
            <a:r>
              <a:rPr sz="2000" spc="-50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Agro</a:t>
            </a:r>
            <a:r>
              <a:rPr sz="2000" spc="-65" dirty="0">
                <a:latin typeface="Tahoma"/>
                <a:cs typeface="Tahoma"/>
              </a:rPr>
              <a:t> </a:t>
            </a:r>
            <a:r>
              <a:rPr sz="2000" spc="-10" dirty="0">
                <a:latin typeface="Tahoma"/>
                <a:cs typeface="Tahoma"/>
              </a:rPr>
              <a:t>Montpellier</a:t>
            </a:r>
            <a:endParaRPr sz="2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9150350"/>
          </a:xfrm>
          <a:custGeom>
            <a:avLst/>
            <a:gdLst/>
            <a:ahLst/>
            <a:cxnLst/>
            <a:rect l="l" t="t" r="r" b="b"/>
            <a:pathLst>
              <a:path w="18288000" h="9150350">
                <a:moveTo>
                  <a:pt x="18288000" y="0"/>
                </a:moveTo>
                <a:lnTo>
                  <a:pt x="0" y="0"/>
                </a:lnTo>
                <a:lnTo>
                  <a:pt x="0" y="9149842"/>
                </a:lnTo>
                <a:lnTo>
                  <a:pt x="18288000" y="9149842"/>
                </a:lnTo>
                <a:lnTo>
                  <a:pt x="18288000" y="0"/>
                </a:lnTo>
                <a:close/>
              </a:path>
            </a:pathLst>
          </a:custGeom>
          <a:solidFill>
            <a:srgbClr val="5E826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10665"/>
            <a:ext cx="18288000" cy="10276840"/>
            <a:chOff x="0" y="10665"/>
            <a:chExt cx="18288000" cy="10276840"/>
          </a:xfrm>
        </p:grpSpPr>
        <p:sp>
          <p:nvSpPr>
            <p:cNvPr id="4" name="object 4"/>
            <p:cNvSpPr/>
            <p:nvPr/>
          </p:nvSpPr>
          <p:spPr>
            <a:xfrm>
              <a:off x="0" y="9230868"/>
              <a:ext cx="18288000" cy="1056640"/>
            </a:xfrm>
            <a:custGeom>
              <a:avLst/>
              <a:gdLst/>
              <a:ahLst/>
              <a:cxnLst/>
              <a:rect l="l" t="t" r="r" b="b"/>
              <a:pathLst>
                <a:path w="18288000" h="1056640">
                  <a:moveTo>
                    <a:pt x="0" y="1056131"/>
                  </a:moveTo>
                  <a:lnTo>
                    <a:pt x="18288000" y="1056131"/>
                  </a:lnTo>
                  <a:lnTo>
                    <a:pt x="18288000" y="0"/>
                  </a:lnTo>
                  <a:lnTo>
                    <a:pt x="0" y="0"/>
                  </a:lnTo>
                  <a:lnTo>
                    <a:pt x="0" y="1056131"/>
                  </a:lnTo>
                  <a:close/>
                </a:path>
              </a:pathLst>
            </a:custGeom>
            <a:solidFill>
              <a:srgbClr val="5E82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044428" y="10665"/>
              <a:ext cx="7240524" cy="1027633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9154668"/>
              <a:ext cx="18285460" cy="76200"/>
            </a:xfrm>
            <a:custGeom>
              <a:avLst/>
              <a:gdLst/>
              <a:ahLst/>
              <a:cxnLst/>
              <a:rect l="l" t="t" r="r" b="b"/>
              <a:pathLst>
                <a:path w="18285460" h="76200">
                  <a:moveTo>
                    <a:pt x="18284952" y="0"/>
                  </a:moveTo>
                  <a:lnTo>
                    <a:pt x="0" y="0"/>
                  </a:lnTo>
                  <a:lnTo>
                    <a:pt x="0" y="76199"/>
                  </a:lnTo>
                  <a:lnTo>
                    <a:pt x="18284952" y="76199"/>
                  </a:lnTo>
                  <a:lnTo>
                    <a:pt x="18284952" y="0"/>
                  </a:lnTo>
                  <a:close/>
                </a:path>
              </a:pathLst>
            </a:custGeom>
            <a:solidFill>
              <a:srgbClr val="F5F5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282696" y="1307592"/>
              <a:ext cx="3639820" cy="0"/>
            </a:xfrm>
            <a:custGeom>
              <a:avLst/>
              <a:gdLst/>
              <a:ahLst/>
              <a:cxnLst/>
              <a:rect l="l" t="t" r="r" b="b"/>
              <a:pathLst>
                <a:path w="3639820">
                  <a:moveTo>
                    <a:pt x="0" y="0"/>
                  </a:moveTo>
                  <a:lnTo>
                    <a:pt x="3639311" y="0"/>
                  </a:lnTo>
                </a:path>
              </a:pathLst>
            </a:custGeom>
            <a:ln w="76200">
              <a:solidFill>
                <a:srgbClr val="C3D5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3258799" y="9587483"/>
              <a:ext cx="2974975" cy="332740"/>
            </a:xfrm>
            <a:custGeom>
              <a:avLst/>
              <a:gdLst/>
              <a:ahLst/>
              <a:cxnLst/>
              <a:rect l="l" t="t" r="r" b="b"/>
              <a:pathLst>
                <a:path w="2974975" h="332740">
                  <a:moveTo>
                    <a:pt x="2974848" y="0"/>
                  </a:moveTo>
                  <a:lnTo>
                    <a:pt x="0" y="0"/>
                  </a:lnTo>
                  <a:lnTo>
                    <a:pt x="0" y="332232"/>
                  </a:lnTo>
                  <a:lnTo>
                    <a:pt x="2974848" y="332232"/>
                  </a:lnTo>
                  <a:lnTo>
                    <a:pt x="29748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4276" y="5138928"/>
              <a:ext cx="548640" cy="54254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6844" y="1780031"/>
              <a:ext cx="487680" cy="445007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1616202" y="95758"/>
            <a:ext cx="7235825" cy="10020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3200" spc="-10" dirty="0">
                <a:solidFill>
                  <a:srgbClr val="D6E3BC"/>
                </a:solidFill>
                <a:latin typeface="Tahoma"/>
                <a:cs typeface="Tahoma"/>
              </a:rPr>
              <a:t>REQUISITI</a:t>
            </a:r>
            <a:r>
              <a:rPr sz="3200" spc="-195" dirty="0">
                <a:solidFill>
                  <a:srgbClr val="D6E3BC"/>
                </a:solidFill>
                <a:latin typeface="Tahoma"/>
                <a:cs typeface="Tahoma"/>
              </a:rPr>
              <a:t> </a:t>
            </a:r>
            <a:r>
              <a:rPr sz="3200" spc="-160" dirty="0">
                <a:solidFill>
                  <a:srgbClr val="D6E3BC"/>
                </a:solidFill>
                <a:latin typeface="Tahoma"/>
                <a:cs typeface="Tahoma"/>
              </a:rPr>
              <a:t>DI</a:t>
            </a:r>
            <a:r>
              <a:rPr sz="3200" spc="-125" dirty="0">
                <a:solidFill>
                  <a:srgbClr val="D6E3BC"/>
                </a:solidFill>
                <a:latin typeface="Tahoma"/>
                <a:cs typeface="Tahoma"/>
              </a:rPr>
              <a:t> </a:t>
            </a:r>
            <a:r>
              <a:rPr sz="3200" spc="-10" dirty="0">
                <a:solidFill>
                  <a:srgbClr val="D6E3BC"/>
                </a:solidFill>
                <a:latin typeface="Tahoma"/>
                <a:cs typeface="Tahoma"/>
              </a:rPr>
              <a:t>AMMISSIBILITÀ</a:t>
            </a:r>
            <a:endParaRPr sz="32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</a:pPr>
            <a:r>
              <a:rPr sz="3200" spc="114" dirty="0">
                <a:solidFill>
                  <a:srgbClr val="B7DEE8"/>
                </a:solidFill>
                <a:latin typeface="Tahoma"/>
                <a:cs typeface="Tahoma"/>
              </a:rPr>
              <a:t>REQUIREMENTS</a:t>
            </a:r>
            <a:r>
              <a:rPr sz="3200" spc="-135" dirty="0">
                <a:solidFill>
                  <a:srgbClr val="B7DEE8"/>
                </a:solidFill>
                <a:latin typeface="Tahoma"/>
                <a:cs typeface="Tahoma"/>
              </a:rPr>
              <a:t> </a:t>
            </a:r>
            <a:r>
              <a:rPr sz="3200" spc="170" dirty="0">
                <a:solidFill>
                  <a:srgbClr val="B7DEE8"/>
                </a:solidFill>
                <a:latin typeface="Tahoma"/>
                <a:cs typeface="Tahoma"/>
              </a:rPr>
              <a:t>FOR</a:t>
            </a:r>
            <a:r>
              <a:rPr sz="3200" spc="-95" dirty="0">
                <a:solidFill>
                  <a:srgbClr val="B7DEE8"/>
                </a:solidFill>
                <a:latin typeface="Tahoma"/>
                <a:cs typeface="Tahoma"/>
              </a:rPr>
              <a:t> </a:t>
            </a:r>
            <a:r>
              <a:rPr sz="3200" spc="-10" dirty="0">
                <a:solidFill>
                  <a:srgbClr val="B7DEE8"/>
                </a:solidFill>
                <a:latin typeface="Tahoma"/>
                <a:cs typeface="Tahoma"/>
              </a:rPr>
              <a:t>PARTICIPATION</a:t>
            </a:r>
            <a:endParaRPr sz="32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3259562" y="9587461"/>
            <a:ext cx="2927350" cy="3333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Tahoma"/>
                <a:cs typeface="Tahoma"/>
              </a:rPr>
              <a:t>L</a:t>
            </a:r>
            <a:r>
              <a:rPr sz="1750" dirty="0">
                <a:latin typeface="Lucida Sans Unicode"/>
                <a:cs typeface="Lucida Sans Unicode"/>
              </a:rPr>
              <a:t>'</a:t>
            </a:r>
            <a:r>
              <a:rPr sz="2000" dirty="0">
                <a:latin typeface="Tahoma"/>
                <a:cs typeface="Tahoma"/>
              </a:rPr>
              <a:t>Institut</a:t>
            </a:r>
            <a:r>
              <a:rPr sz="2000" spc="-50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Agro</a:t>
            </a:r>
            <a:r>
              <a:rPr sz="2000" spc="-65" dirty="0">
                <a:latin typeface="Tahoma"/>
                <a:cs typeface="Tahoma"/>
              </a:rPr>
              <a:t> </a:t>
            </a:r>
            <a:r>
              <a:rPr sz="2000" spc="-10" dirty="0">
                <a:latin typeface="Tahoma"/>
                <a:cs typeface="Tahoma"/>
              </a:rPr>
              <a:t>Montpellier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376933" y="1635101"/>
            <a:ext cx="8626475" cy="19030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342265">
              <a:lnSpc>
                <a:spcPct val="114199"/>
              </a:lnSpc>
              <a:spcBef>
                <a:spcPts val="95"/>
              </a:spcBef>
            </a:pPr>
            <a:r>
              <a:rPr sz="3600" dirty="0">
                <a:solidFill>
                  <a:srgbClr val="F5F5EB"/>
                </a:solidFill>
              </a:rPr>
              <a:t>Tutti</a:t>
            </a:r>
            <a:r>
              <a:rPr sz="3600" spc="-100" dirty="0">
                <a:solidFill>
                  <a:srgbClr val="F5F5EB"/>
                </a:solidFill>
              </a:rPr>
              <a:t> </a:t>
            </a:r>
            <a:r>
              <a:rPr sz="3600" dirty="0">
                <a:solidFill>
                  <a:srgbClr val="F5F5EB"/>
                </a:solidFill>
              </a:rPr>
              <a:t>gli</a:t>
            </a:r>
            <a:r>
              <a:rPr sz="3600" spc="-95" dirty="0">
                <a:solidFill>
                  <a:srgbClr val="F5F5EB"/>
                </a:solidFill>
              </a:rPr>
              <a:t> </a:t>
            </a:r>
            <a:r>
              <a:rPr sz="3600" dirty="0">
                <a:solidFill>
                  <a:srgbClr val="F5F5EB"/>
                </a:solidFill>
              </a:rPr>
              <a:t>studenti</a:t>
            </a:r>
            <a:r>
              <a:rPr sz="3600" spc="-100" dirty="0">
                <a:solidFill>
                  <a:srgbClr val="F5F5EB"/>
                </a:solidFill>
              </a:rPr>
              <a:t> </a:t>
            </a:r>
            <a:r>
              <a:rPr sz="3600" dirty="0">
                <a:solidFill>
                  <a:srgbClr val="F5F5EB"/>
                </a:solidFill>
              </a:rPr>
              <a:t>che</a:t>
            </a:r>
            <a:r>
              <a:rPr sz="3600" spc="-75" dirty="0">
                <a:solidFill>
                  <a:srgbClr val="F5F5EB"/>
                </a:solidFill>
              </a:rPr>
              <a:t> </a:t>
            </a:r>
            <a:r>
              <a:rPr sz="3600" dirty="0">
                <a:solidFill>
                  <a:srgbClr val="F5F5EB"/>
                </a:solidFill>
              </a:rPr>
              <a:t>effettueranno</a:t>
            </a:r>
            <a:r>
              <a:rPr sz="3600" spc="-85" dirty="0">
                <a:solidFill>
                  <a:srgbClr val="F5F5EB"/>
                </a:solidFill>
              </a:rPr>
              <a:t> </a:t>
            </a:r>
            <a:r>
              <a:rPr sz="3600" spc="-25" dirty="0">
                <a:solidFill>
                  <a:srgbClr val="F5F5EB"/>
                </a:solidFill>
              </a:rPr>
              <a:t>la </a:t>
            </a:r>
            <a:r>
              <a:rPr sz="3600" dirty="0">
                <a:solidFill>
                  <a:srgbClr val="F5F5EB"/>
                </a:solidFill>
              </a:rPr>
              <a:t>mobilità</a:t>
            </a:r>
            <a:r>
              <a:rPr sz="3600" spc="-45" dirty="0">
                <a:solidFill>
                  <a:srgbClr val="F5F5EB"/>
                </a:solidFill>
              </a:rPr>
              <a:t> </a:t>
            </a:r>
            <a:r>
              <a:rPr sz="3600" dirty="0">
                <a:solidFill>
                  <a:srgbClr val="F5F5EB"/>
                </a:solidFill>
              </a:rPr>
              <a:t>al</a:t>
            </a:r>
            <a:r>
              <a:rPr sz="3600" spc="-45" dirty="0">
                <a:solidFill>
                  <a:srgbClr val="F5F5EB"/>
                </a:solidFill>
              </a:rPr>
              <a:t> </a:t>
            </a:r>
            <a:r>
              <a:rPr sz="3600" dirty="0">
                <a:solidFill>
                  <a:srgbClr val="F5F5EB"/>
                </a:solidFill>
              </a:rPr>
              <a:t>I</a:t>
            </a:r>
            <a:r>
              <a:rPr sz="3600" spc="-30" dirty="0">
                <a:solidFill>
                  <a:srgbClr val="F5F5EB"/>
                </a:solidFill>
              </a:rPr>
              <a:t> </a:t>
            </a:r>
            <a:r>
              <a:rPr sz="3600" dirty="0">
                <a:solidFill>
                  <a:srgbClr val="F5F5EB"/>
                </a:solidFill>
              </a:rPr>
              <a:t>anno</a:t>
            </a:r>
            <a:r>
              <a:rPr sz="3600" spc="-30" dirty="0">
                <a:solidFill>
                  <a:srgbClr val="F5F5EB"/>
                </a:solidFill>
              </a:rPr>
              <a:t> </a:t>
            </a:r>
            <a:r>
              <a:rPr sz="3600" dirty="0">
                <a:solidFill>
                  <a:srgbClr val="F5F5EB"/>
                </a:solidFill>
              </a:rPr>
              <a:t>di</a:t>
            </a:r>
            <a:r>
              <a:rPr sz="3600" spc="-35" dirty="0">
                <a:solidFill>
                  <a:srgbClr val="F5F5EB"/>
                </a:solidFill>
              </a:rPr>
              <a:t> </a:t>
            </a:r>
            <a:r>
              <a:rPr sz="3600" dirty="0">
                <a:solidFill>
                  <a:srgbClr val="F5F5EB"/>
                </a:solidFill>
              </a:rPr>
              <a:t>Magistrale</a:t>
            </a:r>
            <a:r>
              <a:rPr sz="3600" spc="-30" dirty="0">
                <a:solidFill>
                  <a:srgbClr val="F5F5EB"/>
                </a:solidFill>
              </a:rPr>
              <a:t> </a:t>
            </a:r>
            <a:r>
              <a:rPr sz="3600" spc="-10" dirty="0">
                <a:solidFill>
                  <a:srgbClr val="F5F5EB"/>
                </a:solidFill>
              </a:rPr>
              <a:t>dovranno</a:t>
            </a:r>
            <a:endParaRPr sz="3600" dirty="0"/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3600" dirty="0">
                <a:solidFill>
                  <a:srgbClr val="EBF0DE"/>
                </a:solidFill>
              </a:rPr>
              <a:t>iscriversi</a:t>
            </a:r>
            <a:r>
              <a:rPr sz="3600" spc="-60" dirty="0">
                <a:solidFill>
                  <a:srgbClr val="EBF0DE"/>
                </a:solidFill>
              </a:rPr>
              <a:t> </a:t>
            </a:r>
            <a:r>
              <a:rPr sz="3600" dirty="0" err="1">
                <a:solidFill>
                  <a:srgbClr val="EBF0DE"/>
                </a:solidFill>
              </a:rPr>
              <a:t>all’a.a</a:t>
            </a:r>
            <a:r>
              <a:rPr sz="3600" spc="-70" dirty="0">
                <a:solidFill>
                  <a:srgbClr val="EBF0DE"/>
                </a:solidFill>
              </a:rPr>
              <a:t> </a:t>
            </a:r>
            <a:r>
              <a:rPr sz="3600" dirty="0">
                <a:solidFill>
                  <a:srgbClr val="EBF0DE"/>
                </a:solidFill>
              </a:rPr>
              <a:t>202</a:t>
            </a:r>
            <a:r>
              <a:rPr lang="it-IT" sz="3600" dirty="0">
                <a:solidFill>
                  <a:srgbClr val="EBF0DE"/>
                </a:solidFill>
              </a:rPr>
              <a:t>5</a:t>
            </a:r>
            <a:r>
              <a:rPr sz="3600" dirty="0">
                <a:solidFill>
                  <a:srgbClr val="EBF0DE"/>
                </a:solidFill>
              </a:rPr>
              <a:t>/202</a:t>
            </a:r>
            <a:r>
              <a:rPr lang="it-IT" sz="3600" dirty="0">
                <a:solidFill>
                  <a:srgbClr val="EBF0DE"/>
                </a:solidFill>
              </a:rPr>
              <a:t>6</a:t>
            </a:r>
            <a:r>
              <a:rPr sz="3600" spc="-120" dirty="0">
                <a:solidFill>
                  <a:srgbClr val="EBF0DE"/>
                </a:solidFill>
              </a:rPr>
              <a:t> </a:t>
            </a:r>
            <a:r>
              <a:rPr sz="3600" dirty="0">
                <a:solidFill>
                  <a:srgbClr val="EBF0DE"/>
                </a:solidFill>
              </a:rPr>
              <a:t>prima</a:t>
            </a:r>
            <a:r>
              <a:rPr sz="3600" spc="-75" dirty="0">
                <a:solidFill>
                  <a:srgbClr val="EBF0DE"/>
                </a:solidFill>
              </a:rPr>
              <a:t> </a:t>
            </a:r>
            <a:r>
              <a:rPr sz="3600" spc="-10" dirty="0">
                <a:solidFill>
                  <a:srgbClr val="EBF0DE"/>
                </a:solidFill>
              </a:rPr>
              <a:t>dell’inizio</a:t>
            </a:r>
            <a:endParaRPr sz="3600" dirty="0"/>
          </a:p>
        </p:txBody>
      </p:sp>
      <p:sp>
        <p:nvSpPr>
          <p:cNvPr id="13" name="object 13"/>
          <p:cNvSpPr txBox="1"/>
          <p:nvPr/>
        </p:nvSpPr>
        <p:spPr>
          <a:xfrm>
            <a:off x="1376933" y="3588765"/>
            <a:ext cx="9144635" cy="3587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EBF0DE"/>
                </a:solidFill>
                <a:latin typeface="Tahoma"/>
                <a:cs typeface="Tahoma"/>
              </a:rPr>
              <a:t>della</a:t>
            </a:r>
            <a:r>
              <a:rPr sz="3600" spc="-70" dirty="0">
                <a:solidFill>
                  <a:srgbClr val="EBF0DE"/>
                </a:solidFill>
                <a:latin typeface="Tahoma"/>
                <a:cs typeface="Tahoma"/>
              </a:rPr>
              <a:t> </a:t>
            </a:r>
            <a:r>
              <a:rPr sz="3600" spc="-10" dirty="0">
                <a:solidFill>
                  <a:srgbClr val="EBF0DE"/>
                </a:solidFill>
                <a:latin typeface="Tahoma"/>
                <a:cs typeface="Tahoma"/>
              </a:rPr>
              <a:t>mobilità</a:t>
            </a:r>
            <a:endParaRPr sz="36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864"/>
              </a:spcBef>
            </a:pPr>
            <a:endParaRPr sz="3600" dirty="0">
              <a:latin typeface="Tahoma"/>
              <a:cs typeface="Tahoma"/>
            </a:endParaRPr>
          </a:p>
          <a:p>
            <a:pPr marL="12700" marR="5080">
              <a:lnSpc>
                <a:spcPct val="113999"/>
              </a:lnSpc>
            </a:pP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All</a:t>
            </a:r>
            <a:r>
              <a:rPr sz="3200" spc="-6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students</a:t>
            </a:r>
            <a:r>
              <a:rPr sz="3200" spc="-7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who</a:t>
            </a:r>
            <a:r>
              <a:rPr sz="3200" spc="-7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will</a:t>
            </a:r>
            <a:r>
              <a:rPr sz="3200" spc="-5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undertake</a:t>
            </a:r>
            <a:r>
              <a:rPr sz="3200" spc="-7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the</a:t>
            </a:r>
            <a:r>
              <a:rPr sz="3200" spc="-6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mobility</a:t>
            </a:r>
            <a:r>
              <a:rPr sz="3200" spc="-5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in</a:t>
            </a:r>
            <a:r>
              <a:rPr sz="3200" spc="-7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spc="-25" dirty="0">
                <a:solidFill>
                  <a:srgbClr val="DBEDF4"/>
                </a:solidFill>
                <a:latin typeface="Tahoma"/>
                <a:cs typeface="Tahoma"/>
              </a:rPr>
              <a:t>the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first</a:t>
            </a:r>
            <a:r>
              <a:rPr sz="3200" spc="-4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year</a:t>
            </a:r>
            <a:r>
              <a:rPr sz="3200" spc="-4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of</a:t>
            </a:r>
            <a:r>
              <a:rPr sz="3200" spc="-4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a</a:t>
            </a:r>
            <a:r>
              <a:rPr sz="3200" spc="-3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master's</a:t>
            </a:r>
            <a:r>
              <a:rPr sz="3200" spc="-6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degree</a:t>
            </a:r>
            <a:r>
              <a:rPr sz="3200" spc="-4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program</a:t>
            </a:r>
            <a:r>
              <a:rPr sz="3200" spc="-5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spc="-25" dirty="0">
                <a:solidFill>
                  <a:srgbClr val="DBEDF4"/>
                </a:solidFill>
                <a:latin typeface="Tahoma"/>
                <a:cs typeface="Tahoma"/>
              </a:rPr>
              <a:t>are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required</a:t>
            </a:r>
            <a:r>
              <a:rPr sz="3200" spc="-7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to</a:t>
            </a:r>
            <a:r>
              <a:rPr sz="3200" spc="-8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enroll</a:t>
            </a:r>
            <a:r>
              <a:rPr sz="3200" spc="-7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to</a:t>
            </a:r>
            <a:r>
              <a:rPr sz="3200" spc="-7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the</a:t>
            </a:r>
            <a:r>
              <a:rPr sz="3200" spc="-6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a.y.</a:t>
            </a:r>
            <a:r>
              <a:rPr sz="3200" spc="-7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202</a:t>
            </a:r>
            <a:r>
              <a:rPr lang="it-IT" sz="3200" dirty="0">
                <a:solidFill>
                  <a:srgbClr val="DBEDF4"/>
                </a:solidFill>
                <a:latin typeface="Tahoma"/>
                <a:cs typeface="Tahoma"/>
              </a:rPr>
              <a:t>5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/202</a:t>
            </a:r>
            <a:r>
              <a:rPr lang="it-IT" sz="3200" dirty="0">
                <a:solidFill>
                  <a:srgbClr val="DBEDF4"/>
                </a:solidFill>
                <a:latin typeface="Tahoma"/>
                <a:cs typeface="Tahoma"/>
              </a:rPr>
              <a:t>6</a:t>
            </a:r>
            <a:r>
              <a:rPr sz="3200" spc="-8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before</a:t>
            </a:r>
            <a:r>
              <a:rPr sz="3200" spc="-8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spc="-25" dirty="0">
                <a:solidFill>
                  <a:srgbClr val="DBEDF4"/>
                </a:solidFill>
                <a:latin typeface="Tahoma"/>
                <a:cs typeface="Tahoma"/>
              </a:rPr>
              <a:t>the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start</a:t>
            </a:r>
            <a:r>
              <a:rPr sz="3200" spc="-3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of</a:t>
            </a:r>
            <a:r>
              <a:rPr sz="3200" spc="-3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the</a:t>
            </a:r>
            <a:r>
              <a:rPr sz="3200" spc="-2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spc="-10" dirty="0">
                <a:solidFill>
                  <a:srgbClr val="DBEDF4"/>
                </a:solidFill>
                <a:latin typeface="Tahoma"/>
                <a:cs typeface="Tahoma"/>
              </a:rPr>
              <a:t>mobility</a:t>
            </a:r>
            <a:endParaRPr sz="3200" dirty="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9150350"/>
          </a:xfrm>
          <a:custGeom>
            <a:avLst/>
            <a:gdLst/>
            <a:ahLst/>
            <a:cxnLst/>
            <a:rect l="l" t="t" r="r" b="b"/>
            <a:pathLst>
              <a:path w="18288000" h="9150350">
                <a:moveTo>
                  <a:pt x="18288000" y="0"/>
                </a:moveTo>
                <a:lnTo>
                  <a:pt x="0" y="0"/>
                </a:lnTo>
                <a:lnTo>
                  <a:pt x="0" y="9149842"/>
                </a:lnTo>
                <a:lnTo>
                  <a:pt x="18288000" y="9149842"/>
                </a:lnTo>
                <a:lnTo>
                  <a:pt x="18288000" y="0"/>
                </a:lnTo>
                <a:close/>
              </a:path>
            </a:pathLst>
          </a:custGeom>
          <a:solidFill>
            <a:srgbClr val="5E826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10665"/>
            <a:ext cx="18288000" cy="10276840"/>
            <a:chOff x="0" y="10665"/>
            <a:chExt cx="18288000" cy="10276840"/>
          </a:xfrm>
        </p:grpSpPr>
        <p:sp>
          <p:nvSpPr>
            <p:cNvPr id="4" name="object 4"/>
            <p:cNvSpPr/>
            <p:nvPr/>
          </p:nvSpPr>
          <p:spPr>
            <a:xfrm>
              <a:off x="0" y="9230868"/>
              <a:ext cx="18288000" cy="1056640"/>
            </a:xfrm>
            <a:custGeom>
              <a:avLst/>
              <a:gdLst/>
              <a:ahLst/>
              <a:cxnLst/>
              <a:rect l="l" t="t" r="r" b="b"/>
              <a:pathLst>
                <a:path w="18288000" h="1056640">
                  <a:moveTo>
                    <a:pt x="0" y="1056131"/>
                  </a:moveTo>
                  <a:lnTo>
                    <a:pt x="18288000" y="1056131"/>
                  </a:lnTo>
                  <a:lnTo>
                    <a:pt x="18288000" y="0"/>
                  </a:lnTo>
                  <a:lnTo>
                    <a:pt x="0" y="0"/>
                  </a:lnTo>
                  <a:lnTo>
                    <a:pt x="0" y="1056131"/>
                  </a:lnTo>
                  <a:close/>
                </a:path>
              </a:pathLst>
            </a:custGeom>
            <a:solidFill>
              <a:srgbClr val="5E82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044428" y="10665"/>
              <a:ext cx="7240524" cy="1027633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9154668"/>
              <a:ext cx="18285460" cy="76200"/>
            </a:xfrm>
            <a:custGeom>
              <a:avLst/>
              <a:gdLst/>
              <a:ahLst/>
              <a:cxnLst/>
              <a:rect l="l" t="t" r="r" b="b"/>
              <a:pathLst>
                <a:path w="18285460" h="76200">
                  <a:moveTo>
                    <a:pt x="18284952" y="0"/>
                  </a:moveTo>
                  <a:lnTo>
                    <a:pt x="0" y="0"/>
                  </a:lnTo>
                  <a:lnTo>
                    <a:pt x="0" y="76199"/>
                  </a:lnTo>
                  <a:lnTo>
                    <a:pt x="18284952" y="76199"/>
                  </a:lnTo>
                  <a:lnTo>
                    <a:pt x="18284952" y="0"/>
                  </a:lnTo>
                  <a:close/>
                </a:path>
              </a:pathLst>
            </a:custGeom>
            <a:solidFill>
              <a:srgbClr val="F5F5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282696" y="1307592"/>
              <a:ext cx="3639820" cy="0"/>
            </a:xfrm>
            <a:custGeom>
              <a:avLst/>
              <a:gdLst/>
              <a:ahLst/>
              <a:cxnLst/>
              <a:rect l="l" t="t" r="r" b="b"/>
              <a:pathLst>
                <a:path w="3639820">
                  <a:moveTo>
                    <a:pt x="0" y="0"/>
                  </a:moveTo>
                  <a:lnTo>
                    <a:pt x="3639311" y="0"/>
                  </a:lnTo>
                </a:path>
              </a:pathLst>
            </a:custGeom>
            <a:ln w="76200">
              <a:solidFill>
                <a:srgbClr val="C3D5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3258799" y="9587483"/>
              <a:ext cx="2974975" cy="332740"/>
            </a:xfrm>
            <a:custGeom>
              <a:avLst/>
              <a:gdLst/>
              <a:ahLst/>
              <a:cxnLst/>
              <a:rect l="l" t="t" r="r" b="b"/>
              <a:pathLst>
                <a:path w="2974975" h="332740">
                  <a:moveTo>
                    <a:pt x="2974848" y="0"/>
                  </a:moveTo>
                  <a:lnTo>
                    <a:pt x="0" y="0"/>
                  </a:lnTo>
                  <a:lnTo>
                    <a:pt x="0" y="332232"/>
                  </a:lnTo>
                  <a:lnTo>
                    <a:pt x="2974848" y="332232"/>
                  </a:lnTo>
                  <a:lnTo>
                    <a:pt x="29748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6844" y="5416296"/>
              <a:ext cx="548640" cy="54254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6844" y="1780031"/>
              <a:ext cx="487680" cy="445007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2481833" y="95758"/>
            <a:ext cx="550481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10" dirty="0">
                <a:solidFill>
                  <a:srgbClr val="D6E3BC"/>
                </a:solidFill>
                <a:latin typeface="Tahoma"/>
                <a:cs typeface="Tahoma"/>
              </a:rPr>
              <a:t>REQUISITI</a:t>
            </a:r>
            <a:r>
              <a:rPr sz="3200" spc="-195" dirty="0">
                <a:solidFill>
                  <a:srgbClr val="D6E3BC"/>
                </a:solidFill>
                <a:latin typeface="Tahoma"/>
                <a:cs typeface="Tahoma"/>
              </a:rPr>
              <a:t> </a:t>
            </a:r>
            <a:r>
              <a:rPr sz="3200" spc="-160" dirty="0">
                <a:solidFill>
                  <a:srgbClr val="D6E3BC"/>
                </a:solidFill>
                <a:latin typeface="Tahoma"/>
                <a:cs typeface="Tahoma"/>
              </a:rPr>
              <a:t>DI</a:t>
            </a:r>
            <a:r>
              <a:rPr sz="3200" spc="-125" dirty="0">
                <a:solidFill>
                  <a:srgbClr val="D6E3BC"/>
                </a:solidFill>
                <a:latin typeface="Tahoma"/>
                <a:cs typeface="Tahoma"/>
              </a:rPr>
              <a:t> </a:t>
            </a:r>
            <a:r>
              <a:rPr sz="3200" spc="-10" dirty="0">
                <a:solidFill>
                  <a:srgbClr val="D6E3BC"/>
                </a:solidFill>
                <a:latin typeface="Tahoma"/>
                <a:cs typeface="Tahoma"/>
              </a:rPr>
              <a:t>AMMISSIBILITÀ</a:t>
            </a:r>
            <a:endParaRPr sz="32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3259562" y="9587461"/>
            <a:ext cx="2927350" cy="3333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Tahoma"/>
                <a:cs typeface="Tahoma"/>
              </a:rPr>
              <a:t>L</a:t>
            </a:r>
            <a:r>
              <a:rPr sz="1750" dirty="0">
                <a:latin typeface="Lucida Sans Unicode"/>
                <a:cs typeface="Lucida Sans Unicode"/>
              </a:rPr>
              <a:t>'</a:t>
            </a:r>
            <a:r>
              <a:rPr sz="2000" dirty="0">
                <a:latin typeface="Tahoma"/>
                <a:cs typeface="Tahoma"/>
              </a:rPr>
              <a:t>Institut</a:t>
            </a:r>
            <a:r>
              <a:rPr sz="2000" spc="-50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Agro</a:t>
            </a:r>
            <a:r>
              <a:rPr sz="2000" spc="-65" dirty="0">
                <a:latin typeface="Tahoma"/>
                <a:cs typeface="Tahoma"/>
              </a:rPr>
              <a:t> </a:t>
            </a:r>
            <a:r>
              <a:rPr sz="2000" spc="-10" dirty="0">
                <a:latin typeface="Tahoma"/>
                <a:cs typeface="Tahoma"/>
              </a:rPr>
              <a:t>Montpellier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616202" y="583132"/>
            <a:ext cx="723582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114" dirty="0">
                <a:solidFill>
                  <a:srgbClr val="B7DEE8"/>
                </a:solidFill>
              </a:rPr>
              <a:t>REQUIREMENTS</a:t>
            </a:r>
            <a:r>
              <a:rPr sz="3200" spc="-135" dirty="0">
                <a:solidFill>
                  <a:srgbClr val="B7DEE8"/>
                </a:solidFill>
              </a:rPr>
              <a:t> </a:t>
            </a:r>
            <a:r>
              <a:rPr sz="3200" spc="170" dirty="0">
                <a:solidFill>
                  <a:srgbClr val="B7DEE8"/>
                </a:solidFill>
              </a:rPr>
              <a:t>FOR</a:t>
            </a:r>
            <a:r>
              <a:rPr sz="3200" spc="-95" dirty="0">
                <a:solidFill>
                  <a:srgbClr val="B7DEE8"/>
                </a:solidFill>
              </a:rPr>
              <a:t> </a:t>
            </a:r>
            <a:r>
              <a:rPr sz="3200" spc="-10" dirty="0">
                <a:solidFill>
                  <a:srgbClr val="B7DEE8"/>
                </a:solidFill>
              </a:rPr>
              <a:t>PARTICIPATION</a:t>
            </a:r>
            <a:endParaRPr sz="3200"/>
          </a:p>
        </p:txBody>
      </p:sp>
      <p:sp>
        <p:nvSpPr>
          <p:cNvPr id="13" name="object 13"/>
          <p:cNvSpPr txBox="1"/>
          <p:nvPr/>
        </p:nvSpPr>
        <p:spPr>
          <a:xfrm>
            <a:off x="1297305" y="1599945"/>
            <a:ext cx="8943340" cy="5967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13999"/>
              </a:lnSpc>
              <a:spcBef>
                <a:spcPts val="105"/>
              </a:spcBef>
            </a:pPr>
            <a:r>
              <a:rPr sz="3600" dirty="0">
                <a:solidFill>
                  <a:srgbClr val="F5F5EB"/>
                </a:solidFill>
                <a:latin typeface="Tahoma"/>
                <a:cs typeface="Tahoma"/>
              </a:rPr>
              <a:t>Gli</a:t>
            </a:r>
            <a:r>
              <a:rPr sz="3600" spc="-105" dirty="0">
                <a:solidFill>
                  <a:srgbClr val="F5F5EB"/>
                </a:solidFill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F5F5EB"/>
                </a:solidFill>
                <a:latin typeface="Tahoma"/>
                <a:cs typeface="Tahoma"/>
              </a:rPr>
              <a:t>studenti</a:t>
            </a:r>
            <a:r>
              <a:rPr sz="3600" spc="-80" dirty="0">
                <a:solidFill>
                  <a:srgbClr val="F5F5EB"/>
                </a:solidFill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F5F5EB"/>
                </a:solidFill>
                <a:latin typeface="Tahoma"/>
                <a:cs typeface="Tahoma"/>
              </a:rPr>
              <a:t>che</a:t>
            </a:r>
            <a:r>
              <a:rPr sz="3600" spc="-105" dirty="0">
                <a:solidFill>
                  <a:srgbClr val="F5F5EB"/>
                </a:solidFill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F5F5EB"/>
                </a:solidFill>
                <a:latin typeface="Tahoma"/>
                <a:cs typeface="Tahoma"/>
              </a:rPr>
              <a:t>intendono</a:t>
            </a:r>
            <a:r>
              <a:rPr sz="3600" spc="-100" dirty="0">
                <a:solidFill>
                  <a:srgbClr val="F5F5EB"/>
                </a:solidFill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F5F5EB"/>
                </a:solidFill>
                <a:latin typeface="Tahoma"/>
                <a:cs typeface="Tahoma"/>
              </a:rPr>
              <a:t>laurearsi</a:t>
            </a:r>
            <a:r>
              <a:rPr sz="3600" spc="-85" dirty="0">
                <a:solidFill>
                  <a:srgbClr val="F5F5EB"/>
                </a:solidFill>
                <a:latin typeface="Tahoma"/>
                <a:cs typeface="Tahoma"/>
              </a:rPr>
              <a:t> </a:t>
            </a:r>
            <a:r>
              <a:rPr sz="3600" spc="-10" dirty="0">
                <a:solidFill>
                  <a:srgbClr val="F5F5EB"/>
                </a:solidFill>
                <a:latin typeface="Tahoma"/>
                <a:cs typeface="Tahoma"/>
              </a:rPr>
              <a:t>nella </a:t>
            </a:r>
            <a:r>
              <a:rPr sz="3600" dirty="0">
                <a:solidFill>
                  <a:srgbClr val="F5F5EB"/>
                </a:solidFill>
                <a:latin typeface="Tahoma"/>
                <a:cs typeface="Tahoma"/>
              </a:rPr>
              <a:t>sessione</a:t>
            </a:r>
            <a:r>
              <a:rPr sz="3600" spc="-75" dirty="0">
                <a:solidFill>
                  <a:srgbClr val="F5F5EB"/>
                </a:solidFill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F5F5EB"/>
                </a:solidFill>
                <a:latin typeface="Tahoma"/>
                <a:cs typeface="Tahoma"/>
              </a:rPr>
              <a:t>straordinaria</a:t>
            </a:r>
            <a:r>
              <a:rPr sz="3600" spc="-90" dirty="0">
                <a:solidFill>
                  <a:srgbClr val="F5F5EB"/>
                </a:solidFill>
                <a:latin typeface="Tahoma"/>
                <a:cs typeface="Tahoma"/>
              </a:rPr>
              <a:t> </a:t>
            </a:r>
            <a:r>
              <a:rPr sz="3600" dirty="0" err="1">
                <a:solidFill>
                  <a:srgbClr val="F5F5EB"/>
                </a:solidFill>
                <a:latin typeface="Tahoma"/>
                <a:cs typeface="Tahoma"/>
              </a:rPr>
              <a:t>a.a</a:t>
            </a:r>
            <a:r>
              <a:rPr sz="3600" spc="-100" dirty="0">
                <a:solidFill>
                  <a:srgbClr val="F5F5EB"/>
                </a:solidFill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F5F5EB"/>
                </a:solidFill>
                <a:latin typeface="Tahoma"/>
                <a:cs typeface="Tahoma"/>
              </a:rPr>
              <a:t>202</a:t>
            </a:r>
            <a:r>
              <a:rPr lang="it-IT" sz="3600" dirty="0">
                <a:solidFill>
                  <a:srgbClr val="F5F5EB"/>
                </a:solidFill>
                <a:latin typeface="Tahoma"/>
                <a:cs typeface="Tahoma"/>
              </a:rPr>
              <a:t>4</a:t>
            </a:r>
            <a:r>
              <a:rPr sz="3600" dirty="0">
                <a:solidFill>
                  <a:srgbClr val="F5F5EB"/>
                </a:solidFill>
                <a:latin typeface="Tahoma"/>
                <a:cs typeface="Tahoma"/>
              </a:rPr>
              <a:t>/202</a:t>
            </a:r>
            <a:r>
              <a:rPr lang="it-IT" sz="3600" dirty="0">
                <a:solidFill>
                  <a:srgbClr val="F5F5EB"/>
                </a:solidFill>
                <a:latin typeface="Tahoma"/>
                <a:cs typeface="Tahoma"/>
              </a:rPr>
              <a:t>5</a:t>
            </a:r>
            <a:r>
              <a:rPr sz="3600" spc="-125" dirty="0">
                <a:solidFill>
                  <a:srgbClr val="F5F5EB"/>
                </a:solidFill>
                <a:latin typeface="Tahoma"/>
                <a:cs typeface="Tahoma"/>
              </a:rPr>
              <a:t> </a:t>
            </a:r>
            <a:r>
              <a:rPr sz="3600" spc="-10" dirty="0">
                <a:solidFill>
                  <a:srgbClr val="F5F5EB"/>
                </a:solidFill>
                <a:latin typeface="Tahoma"/>
                <a:cs typeface="Tahoma"/>
              </a:rPr>
              <a:t>(senza </a:t>
            </a:r>
            <a:r>
              <a:rPr sz="3600" dirty="0">
                <a:solidFill>
                  <a:srgbClr val="F5F5EB"/>
                </a:solidFill>
                <a:latin typeface="Tahoma"/>
                <a:cs typeface="Tahoma"/>
              </a:rPr>
              <a:t>rinnovare</a:t>
            </a:r>
            <a:r>
              <a:rPr sz="3600" spc="-100" dirty="0">
                <a:solidFill>
                  <a:srgbClr val="F5F5EB"/>
                </a:solidFill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F5F5EB"/>
                </a:solidFill>
                <a:latin typeface="Tahoma"/>
                <a:cs typeface="Tahoma"/>
              </a:rPr>
              <a:t>l’iscrizione</a:t>
            </a:r>
            <a:r>
              <a:rPr sz="3600" spc="-110" dirty="0">
                <a:solidFill>
                  <a:srgbClr val="F5F5EB"/>
                </a:solidFill>
                <a:latin typeface="Tahoma"/>
                <a:cs typeface="Tahoma"/>
              </a:rPr>
              <a:t> </a:t>
            </a:r>
            <a:r>
              <a:rPr sz="3600" dirty="0" err="1">
                <a:solidFill>
                  <a:srgbClr val="F5F5EB"/>
                </a:solidFill>
                <a:latin typeface="Tahoma"/>
                <a:cs typeface="Tahoma"/>
              </a:rPr>
              <a:t>all’a.a</a:t>
            </a:r>
            <a:r>
              <a:rPr sz="3600" spc="-120" dirty="0">
                <a:solidFill>
                  <a:srgbClr val="F5F5EB"/>
                </a:solidFill>
                <a:latin typeface="Tahoma"/>
                <a:cs typeface="Tahoma"/>
              </a:rPr>
              <a:t> </a:t>
            </a:r>
            <a:r>
              <a:rPr sz="3600" spc="-10" dirty="0">
                <a:solidFill>
                  <a:srgbClr val="F5F5EB"/>
                </a:solidFill>
                <a:latin typeface="Tahoma"/>
                <a:cs typeface="Tahoma"/>
              </a:rPr>
              <a:t>202</a:t>
            </a:r>
            <a:r>
              <a:rPr lang="it-IT" sz="3600" spc="-10" dirty="0">
                <a:solidFill>
                  <a:srgbClr val="F5F5EB"/>
                </a:solidFill>
                <a:latin typeface="Tahoma"/>
                <a:cs typeface="Tahoma"/>
              </a:rPr>
              <a:t>5</a:t>
            </a:r>
            <a:r>
              <a:rPr sz="3600" spc="-10" dirty="0">
                <a:solidFill>
                  <a:srgbClr val="F5F5EB"/>
                </a:solidFill>
                <a:latin typeface="Tahoma"/>
                <a:cs typeface="Tahoma"/>
              </a:rPr>
              <a:t>/202</a:t>
            </a:r>
            <a:r>
              <a:rPr lang="it-IT" sz="3600" spc="-10" dirty="0">
                <a:solidFill>
                  <a:srgbClr val="F5F5EB"/>
                </a:solidFill>
                <a:latin typeface="Tahoma"/>
                <a:cs typeface="Tahoma"/>
              </a:rPr>
              <a:t>6</a:t>
            </a:r>
            <a:r>
              <a:rPr sz="3600" spc="-10" dirty="0">
                <a:solidFill>
                  <a:srgbClr val="F5F5EB"/>
                </a:solidFill>
                <a:latin typeface="Tahoma"/>
                <a:cs typeface="Tahoma"/>
              </a:rPr>
              <a:t>) </a:t>
            </a:r>
            <a:r>
              <a:rPr sz="3600" dirty="0">
                <a:solidFill>
                  <a:srgbClr val="F5F5EB"/>
                </a:solidFill>
                <a:latin typeface="Tahoma"/>
                <a:cs typeface="Tahoma"/>
              </a:rPr>
              <a:t>dovranno</a:t>
            </a:r>
            <a:r>
              <a:rPr sz="3600" spc="-70" dirty="0">
                <a:solidFill>
                  <a:srgbClr val="F5F5EB"/>
                </a:solidFill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EBF0DE"/>
                </a:solidFill>
                <a:latin typeface="Tahoma"/>
                <a:cs typeface="Tahoma"/>
              </a:rPr>
              <a:t>concludere</a:t>
            </a:r>
            <a:r>
              <a:rPr sz="3600" spc="-20" dirty="0">
                <a:solidFill>
                  <a:srgbClr val="EBF0DE"/>
                </a:solidFill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EBF0DE"/>
                </a:solidFill>
                <a:latin typeface="Tahoma"/>
                <a:cs typeface="Tahoma"/>
              </a:rPr>
              <a:t>la</a:t>
            </a:r>
            <a:r>
              <a:rPr sz="3600" spc="-75" dirty="0">
                <a:solidFill>
                  <a:srgbClr val="EBF0DE"/>
                </a:solidFill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EBF0DE"/>
                </a:solidFill>
                <a:latin typeface="Tahoma"/>
                <a:cs typeface="Tahoma"/>
              </a:rPr>
              <a:t>loro</a:t>
            </a:r>
            <a:r>
              <a:rPr sz="3600" spc="-60" dirty="0">
                <a:solidFill>
                  <a:srgbClr val="EBF0DE"/>
                </a:solidFill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EBF0DE"/>
                </a:solidFill>
                <a:latin typeface="Tahoma"/>
                <a:cs typeface="Tahoma"/>
              </a:rPr>
              <a:t>mobilità</a:t>
            </a:r>
            <a:r>
              <a:rPr sz="3600" spc="-70" dirty="0">
                <a:solidFill>
                  <a:srgbClr val="EBF0DE"/>
                </a:solidFill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EBF0DE"/>
                </a:solidFill>
                <a:latin typeface="Tahoma"/>
                <a:cs typeface="Tahoma"/>
              </a:rPr>
              <a:t>entro</a:t>
            </a:r>
            <a:r>
              <a:rPr sz="3600" spc="-65" dirty="0">
                <a:solidFill>
                  <a:srgbClr val="EBF0DE"/>
                </a:solidFill>
                <a:latin typeface="Tahoma"/>
                <a:cs typeface="Tahoma"/>
              </a:rPr>
              <a:t> </a:t>
            </a:r>
            <a:r>
              <a:rPr sz="3600" spc="-25" dirty="0">
                <a:solidFill>
                  <a:srgbClr val="EBF0DE"/>
                </a:solidFill>
                <a:latin typeface="Tahoma"/>
                <a:cs typeface="Tahoma"/>
              </a:rPr>
              <a:t>il </a:t>
            </a:r>
            <a:r>
              <a:rPr sz="3600" dirty="0">
                <a:solidFill>
                  <a:srgbClr val="EBF0DE"/>
                </a:solidFill>
                <a:latin typeface="Tahoma"/>
                <a:cs typeface="Tahoma"/>
              </a:rPr>
              <a:t>conseguimento</a:t>
            </a:r>
            <a:r>
              <a:rPr sz="3600" spc="-130" dirty="0">
                <a:solidFill>
                  <a:srgbClr val="EBF0DE"/>
                </a:solidFill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EBF0DE"/>
                </a:solidFill>
                <a:latin typeface="Tahoma"/>
                <a:cs typeface="Tahoma"/>
              </a:rPr>
              <a:t>del</a:t>
            </a:r>
            <a:r>
              <a:rPr sz="3600" spc="-145" dirty="0">
                <a:solidFill>
                  <a:srgbClr val="EBF0DE"/>
                </a:solidFill>
                <a:latin typeface="Tahoma"/>
                <a:cs typeface="Tahoma"/>
              </a:rPr>
              <a:t> </a:t>
            </a:r>
            <a:r>
              <a:rPr sz="3600" spc="-10" dirty="0">
                <a:solidFill>
                  <a:srgbClr val="EBF0DE"/>
                </a:solidFill>
                <a:latin typeface="Tahoma"/>
                <a:cs typeface="Tahoma"/>
              </a:rPr>
              <a:t>titolo</a:t>
            </a:r>
            <a:endParaRPr sz="36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295"/>
              </a:spcBef>
            </a:pPr>
            <a:endParaRPr sz="3600" dirty="0">
              <a:latin typeface="Tahoma"/>
              <a:cs typeface="Tahoma"/>
            </a:endParaRPr>
          </a:p>
          <a:p>
            <a:pPr marL="12700" marR="254635">
              <a:lnSpc>
                <a:spcPct val="113999"/>
              </a:lnSpc>
            </a:pP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Students</a:t>
            </a:r>
            <a:r>
              <a:rPr sz="3200" spc="-5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who</a:t>
            </a:r>
            <a:r>
              <a:rPr sz="3200" spc="-5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intend</a:t>
            </a:r>
            <a:r>
              <a:rPr sz="3200" spc="-5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to</a:t>
            </a:r>
            <a:r>
              <a:rPr sz="3200" spc="-5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graduate</a:t>
            </a:r>
            <a:r>
              <a:rPr sz="3200" spc="-5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in</a:t>
            </a:r>
            <a:r>
              <a:rPr sz="3200" spc="-6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the</a:t>
            </a:r>
            <a:r>
              <a:rPr sz="3200" spc="-5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spc="-10" dirty="0">
                <a:solidFill>
                  <a:srgbClr val="DBEDF4"/>
                </a:solidFill>
                <a:latin typeface="Tahoma"/>
                <a:cs typeface="Tahoma"/>
              </a:rPr>
              <a:t>special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sessionof</a:t>
            </a:r>
            <a:r>
              <a:rPr sz="3200" spc="-9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a.y.</a:t>
            </a:r>
            <a:r>
              <a:rPr sz="3200" spc="-10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202</a:t>
            </a:r>
            <a:r>
              <a:rPr lang="it-IT" sz="3200" dirty="0">
                <a:solidFill>
                  <a:srgbClr val="DBEDF4"/>
                </a:solidFill>
                <a:latin typeface="Tahoma"/>
                <a:cs typeface="Tahoma"/>
              </a:rPr>
              <a:t>4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/202</a:t>
            </a:r>
            <a:r>
              <a:rPr lang="it-IT" sz="3200" dirty="0">
                <a:solidFill>
                  <a:srgbClr val="DBEDF4"/>
                </a:solidFill>
                <a:latin typeface="Tahoma"/>
                <a:cs typeface="Tahoma"/>
              </a:rPr>
              <a:t>5</a:t>
            </a:r>
            <a:r>
              <a:rPr sz="3200" spc="-10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(without</a:t>
            </a:r>
            <a:r>
              <a:rPr sz="3200" spc="-9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renewing</a:t>
            </a:r>
            <a:r>
              <a:rPr sz="3200" spc="-9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spc="-25" dirty="0">
                <a:solidFill>
                  <a:srgbClr val="DBEDF4"/>
                </a:solidFill>
                <a:latin typeface="Tahoma"/>
                <a:cs typeface="Tahoma"/>
              </a:rPr>
              <a:t>the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enrollment</a:t>
            </a:r>
            <a:r>
              <a:rPr sz="3200" spc="-9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to</a:t>
            </a:r>
            <a:r>
              <a:rPr sz="3200" spc="-7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 err="1">
                <a:solidFill>
                  <a:srgbClr val="DBEDF4"/>
                </a:solidFill>
                <a:latin typeface="Tahoma"/>
                <a:cs typeface="Tahoma"/>
              </a:rPr>
              <a:t>a.y</a:t>
            </a:r>
            <a:r>
              <a:rPr sz="3200" spc="-8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202</a:t>
            </a:r>
            <a:r>
              <a:rPr lang="it-IT" sz="3200" dirty="0">
                <a:solidFill>
                  <a:srgbClr val="DBEDF4"/>
                </a:solidFill>
                <a:latin typeface="Tahoma"/>
                <a:cs typeface="Tahoma"/>
              </a:rPr>
              <a:t>5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/202</a:t>
            </a:r>
            <a:r>
              <a:rPr lang="it-IT" sz="3200" dirty="0">
                <a:solidFill>
                  <a:srgbClr val="DBEDF4"/>
                </a:solidFill>
                <a:latin typeface="Tahoma"/>
                <a:cs typeface="Tahoma"/>
              </a:rPr>
              <a:t>6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)</a:t>
            </a:r>
            <a:r>
              <a:rPr sz="3200" spc="-10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must</a:t>
            </a:r>
            <a:r>
              <a:rPr sz="3200" spc="-8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spc="-10" dirty="0">
                <a:solidFill>
                  <a:srgbClr val="DBEDF4"/>
                </a:solidFill>
                <a:latin typeface="Tahoma"/>
                <a:cs typeface="Tahoma"/>
              </a:rPr>
              <a:t>complete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their</a:t>
            </a:r>
            <a:r>
              <a:rPr sz="3200" spc="-7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mobility</a:t>
            </a:r>
            <a:r>
              <a:rPr sz="3200" spc="-4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by</a:t>
            </a:r>
            <a:r>
              <a:rPr sz="3200" spc="-7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the</a:t>
            </a:r>
            <a:r>
              <a:rPr sz="3200" spc="-7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time</a:t>
            </a:r>
            <a:r>
              <a:rPr sz="3200" spc="-7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the</a:t>
            </a:r>
            <a:r>
              <a:rPr sz="3200" spc="-6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degree</a:t>
            </a:r>
            <a:r>
              <a:rPr sz="3200" spc="-8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is</a:t>
            </a:r>
            <a:r>
              <a:rPr sz="3200" spc="-5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spc="-10" dirty="0">
                <a:solidFill>
                  <a:srgbClr val="DBEDF4"/>
                </a:solidFill>
                <a:latin typeface="Tahoma"/>
                <a:cs typeface="Tahoma"/>
              </a:rPr>
              <a:t>awarded</a:t>
            </a:r>
            <a:endParaRPr sz="3200" dirty="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92223" y="3732802"/>
            <a:ext cx="7875270" cy="34391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r">
              <a:lnSpc>
                <a:spcPts val="3635"/>
              </a:lnSpc>
            </a:pPr>
            <a:r>
              <a:rPr sz="3100" spc="40" dirty="0">
                <a:solidFill>
                  <a:srgbClr val="F5F5EB"/>
                </a:solidFill>
                <a:latin typeface="Tahoma"/>
                <a:cs typeface="Tahoma"/>
              </a:rPr>
              <a:t>RICHIEDONO</a:t>
            </a:r>
            <a:endParaRPr sz="31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31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31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31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245"/>
              </a:spcBef>
            </a:pPr>
            <a:endParaRPr sz="31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r>
              <a:rPr sz="3100" spc="60" dirty="0">
                <a:solidFill>
                  <a:srgbClr val="F5F5EB"/>
                </a:solidFill>
                <a:latin typeface="Tahoma"/>
                <a:cs typeface="Tahoma"/>
              </a:rPr>
              <a:t>VERIFICARE</a:t>
            </a:r>
            <a:r>
              <a:rPr sz="3100" spc="-120" dirty="0">
                <a:solidFill>
                  <a:srgbClr val="F5F5EB"/>
                </a:solidFill>
                <a:latin typeface="Tahoma"/>
                <a:cs typeface="Tahoma"/>
              </a:rPr>
              <a:t> </a:t>
            </a:r>
            <a:r>
              <a:rPr sz="3100" spc="-10" dirty="0">
                <a:solidFill>
                  <a:srgbClr val="F5F5EB"/>
                </a:solidFill>
                <a:latin typeface="Tahoma"/>
                <a:cs typeface="Tahoma"/>
              </a:rPr>
              <a:t>ALL</a:t>
            </a:r>
            <a:r>
              <a:rPr sz="2750" spc="-10" dirty="0">
                <a:solidFill>
                  <a:srgbClr val="F5F5EB"/>
                </a:solidFill>
                <a:latin typeface="Trebuchet MS"/>
                <a:cs typeface="Trebuchet MS"/>
              </a:rPr>
              <a:t>’</a:t>
            </a:r>
            <a:r>
              <a:rPr sz="3100" spc="-10" dirty="0">
                <a:solidFill>
                  <a:srgbClr val="F5F5EB"/>
                </a:solidFill>
                <a:latin typeface="Tahoma"/>
                <a:cs typeface="Tahoma"/>
              </a:rPr>
              <a:t>INDIRIZZO</a:t>
            </a:r>
            <a:r>
              <a:rPr sz="2750" spc="-10" dirty="0">
                <a:solidFill>
                  <a:srgbClr val="F5F5EB"/>
                </a:solidFill>
                <a:latin typeface="Trebuchet MS"/>
                <a:cs typeface="Trebuchet MS"/>
              </a:rPr>
              <a:t>:</a:t>
            </a:r>
            <a:endParaRPr sz="2750">
              <a:latin typeface="Trebuchet MS"/>
              <a:cs typeface="Trebuchet MS"/>
            </a:endParaRPr>
          </a:p>
          <a:p>
            <a:pPr marL="901700">
              <a:lnSpc>
                <a:spcPct val="100000"/>
              </a:lnSpc>
              <a:spcBef>
                <a:spcPts val="145"/>
              </a:spcBef>
            </a:pPr>
            <a:r>
              <a:rPr sz="2750" spc="-10" dirty="0">
                <a:solidFill>
                  <a:srgbClr val="0000FF"/>
                </a:solidFill>
                <a:latin typeface="Trebuchet MS"/>
                <a:cs typeface="Trebuchet MS"/>
                <a:hlinkClick r:id="rId2"/>
              </a:rPr>
              <a:t>https://ammissioni.unifi.it/DESTINATION/</a:t>
            </a:r>
            <a:endParaRPr sz="2750">
              <a:latin typeface="Trebuchet MS"/>
              <a:cs typeface="Trebuchet MS"/>
            </a:endParaRPr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-1"/>
            <a:ext cx="18288000" cy="10286619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6095" y="4049242"/>
            <a:ext cx="18282285" cy="5158740"/>
          </a:xfrm>
          <a:custGeom>
            <a:avLst/>
            <a:gdLst/>
            <a:ahLst/>
            <a:cxnLst/>
            <a:rect l="l" t="t" r="r" b="b"/>
            <a:pathLst>
              <a:path w="18282285" h="5158740">
                <a:moveTo>
                  <a:pt x="18281904" y="0"/>
                </a:moveTo>
                <a:lnTo>
                  <a:pt x="0" y="0"/>
                </a:lnTo>
                <a:lnTo>
                  <a:pt x="0" y="5158359"/>
                </a:lnTo>
                <a:lnTo>
                  <a:pt x="18281904" y="5158359"/>
                </a:lnTo>
                <a:lnTo>
                  <a:pt x="18281904" y="0"/>
                </a:lnTo>
                <a:close/>
              </a:path>
            </a:pathLst>
          </a:custGeom>
          <a:solidFill>
            <a:srgbClr val="5E82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781682" y="4281627"/>
            <a:ext cx="1483995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8595995" algn="l"/>
              </a:tabLst>
            </a:pPr>
            <a:r>
              <a:rPr sz="4000" spc="-10" dirty="0">
                <a:solidFill>
                  <a:srgbClr val="C3D59B"/>
                </a:solidFill>
                <a:latin typeface="Calibri"/>
                <a:cs typeface="Calibri"/>
              </a:rPr>
              <a:t>PRESENTAZIONE</a:t>
            </a:r>
            <a:r>
              <a:rPr sz="4000" spc="-150" dirty="0">
                <a:solidFill>
                  <a:srgbClr val="C3D59B"/>
                </a:solidFill>
                <a:latin typeface="Calibri"/>
                <a:cs typeface="Calibri"/>
              </a:rPr>
              <a:t> </a:t>
            </a:r>
            <a:r>
              <a:rPr sz="4000" dirty="0">
                <a:solidFill>
                  <a:srgbClr val="C3D59B"/>
                </a:solidFill>
                <a:latin typeface="Calibri"/>
                <a:cs typeface="Calibri"/>
              </a:rPr>
              <a:t>DELLA</a:t>
            </a:r>
            <a:r>
              <a:rPr sz="4000" spc="-140" dirty="0">
                <a:solidFill>
                  <a:srgbClr val="C3D59B"/>
                </a:solidFill>
                <a:latin typeface="Calibri"/>
                <a:cs typeface="Calibri"/>
              </a:rPr>
              <a:t> </a:t>
            </a:r>
            <a:r>
              <a:rPr sz="4000" spc="-10" dirty="0">
                <a:solidFill>
                  <a:srgbClr val="C3D59B"/>
                </a:solidFill>
                <a:latin typeface="Calibri"/>
                <a:cs typeface="Calibri"/>
              </a:rPr>
              <a:t>CANDIDATURA</a:t>
            </a:r>
            <a:r>
              <a:rPr sz="4000" dirty="0">
                <a:solidFill>
                  <a:srgbClr val="C3D59B"/>
                </a:solidFill>
                <a:latin typeface="Calibri"/>
                <a:cs typeface="Calibri"/>
              </a:rPr>
              <a:t>	</a:t>
            </a:r>
            <a:r>
              <a:rPr sz="4000" dirty="0">
                <a:solidFill>
                  <a:srgbClr val="B7DEE8"/>
                </a:solidFill>
                <a:latin typeface="Calibri"/>
                <a:cs typeface="Calibri"/>
              </a:rPr>
              <a:t>SUBMISSION</a:t>
            </a:r>
            <a:r>
              <a:rPr sz="4000" spc="-95" dirty="0">
                <a:solidFill>
                  <a:srgbClr val="B7DEE8"/>
                </a:solidFill>
                <a:latin typeface="Calibri"/>
                <a:cs typeface="Calibri"/>
              </a:rPr>
              <a:t> </a:t>
            </a:r>
            <a:r>
              <a:rPr sz="4000" dirty="0">
                <a:solidFill>
                  <a:srgbClr val="B7DEE8"/>
                </a:solidFill>
                <a:latin typeface="Calibri"/>
                <a:cs typeface="Calibri"/>
              </a:rPr>
              <a:t>OF</a:t>
            </a:r>
            <a:r>
              <a:rPr sz="4000" spc="-130" dirty="0">
                <a:solidFill>
                  <a:srgbClr val="B7DEE8"/>
                </a:solidFill>
                <a:latin typeface="Calibri"/>
                <a:cs typeface="Calibri"/>
              </a:rPr>
              <a:t> </a:t>
            </a:r>
            <a:r>
              <a:rPr sz="4000" spc="-10" dirty="0">
                <a:solidFill>
                  <a:srgbClr val="B7DEE8"/>
                </a:solidFill>
                <a:latin typeface="Calibri"/>
                <a:cs typeface="Calibri"/>
              </a:rPr>
              <a:t>APPLICATION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98677" y="5196586"/>
            <a:ext cx="16799560" cy="30810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400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La</a:t>
            </a:r>
            <a:r>
              <a:rPr sz="4000" spc="-75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sz="400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domanda</a:t>
            </a:r>
            <a:r>
              <a:rPr sz="4000" spc="-8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sz="400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di</a:t>
            </a:r>
            <a:r>
              <a:rPr sz="4000" spc="-7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sz="400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partecipazione</a:t>
            </a:r>
            <a:r>
              <a:rPr sz="4000" spc="-105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sz="400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al</a:t>
            </a:r>
            <a:r>
              <a:rPr sz="4000" spc="-85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sz="400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Bando</a:t>
            </a:r>
            <a:r>
              <a:rPr sz="4000" spc="-65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sz="400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si</a:t>
            </a:r>
            <a:r>
              <a:rPr sz="4000" spc="-85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sz="400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presenta</a:t>
            </a:r>
            <a:r>
              <a:rPr sz="4000" spc="-75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sz="400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solo</a:t>
            </a:r>
            <a:r>
              <a:rPr sz="4000" spc="-75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sz="400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ed</a:t>
            </a:r>
            <a:r>
              <a:rPr sz="4000" spc="-75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sz="400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esclusivamente</a:t>
            </a:r>
            <a:r>
              <a:rPr sz="4000" spc="-7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sz="4000" spc="-1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online</a:t>
            </a:r>
            <a:endParaRPr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  <a:p>
            <a:pPr marL="902335" marR="896619" algn="ctr">
              <a:lnSpc>
                <a:spcPct val="100000"/>
              </a:lnSpc>
            </a:pPr>
            <a:r>
              <a:rPr sz="4000" spc="-1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collegandosi</a:t>
            </a:r>
            <a:r>
              <a:rPr sz="4000" spc="-13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sz="400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all’applicativo</a:t>
            </a:r>
            <a:r>
              <a:rPr sz="4000" spc="-11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sz="400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TURUL</a:t>
            </a:r>
            <a:r>
              <a:rPr sz="4000" spc="-105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sz="400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all’indirizzo</a:t>
            </a:r>
            <a:r>
              <a:rPr sz="4000" spc="-95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sz="4000" u="sng" spc="-10" dirty="0">
                <a:solidFill>
                  <a:srgbClr val="EAF0DD"/>
                </a:solidFill>
                <a:uFill>
                  <a:solidFill>
                    <a:srgbClr val="EAF0DD"/>
                  </a:solidFill>
                </a:uFill>
                <a:latin typeface="Calibri"/>
                <a:cs typeface="Calibri"/>
                <a:hlinkClick r:id="rId4"/>
              </a:rPr>
              <a:t>https://ammissioni.unifi.it</a:t>
            </a:r>
            <a:r>
              <a:rPr sz="4000" spc="-10" dirty="0">
                <a:solidFill>
                  <a:srgbClr val="EAF0DD"/>
                </a:solidFill>
                <a:latin typeface="Calibri"/>
                <a:cs typeface="Calibri"/>
              </a:rPr>
              <a:t> </a:t>
            </a:r>
            <a:r>
              <a:rPr sz="400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fino</a:t>
            </a:r>
            <a:r>
              <a:rPr sz="4000" spc="-3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sz="400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alle</a:t>
            </a:r>
            <a:r>
              <a:rPr sz="4000" spc="-55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sz="4000" b="1" dirty="0">
                <a:solidFill>
                  <a:srgbClr val="C3D5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ore</a:t>
            </a:r>
            <a:r>
              <a:rPr sz="4000" b="1" spc="-30" dirty="0">
                <a:solidFill>
                  <a:srgbClr val="C3D5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sz="4000" b="1" dirty="0">
                <a:solidFill>
                  <a:srgbClr val="C3D5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13.00</a:t>
            </a:r>
            <a:r>
              <a:rPr sz="4000" b="1" spc="-50" dirty="0">
                <a:solidFill>
                  <a:srgbClr val="C3D5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sz="4000" b="1" dirty="0">
                <a:solidFill>
                  <a:srgbClr val="C3D5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del</a:t>
            </a:r>
            <a:r>
              <a:rPr sz="4000" b="1" spc="-20" dirty="0">
                <a:solidFill>
                  <a:srgbClr val="C3D5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lang="it-IT" sz="4000" b="1" spc="-20" dirty="0">
                <a:solidFill>
                  <a:srgbClr val="C3D5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2</a:t>
            </a:r>
            <a:r>
              <a:rPr lang="it-IT" sz="4000" b="1" dirty="0">
                <a:solidFill>
                  <a:srgbClr val="C3D5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9</a:t>
            </a:r>
            <a:r>
              <a:rPr sz="4000" b="1" spc="-45" dirty="0">
                <a:solidFill>
                  <a:srgbClr val="C3D5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sz="4000" b="1" dirty="0">
                <a:solidFill>
                  <a:srgbClr val="C3D5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APRILE</a:t>
            </a:r>
            <a:r>
              <a:rPr sz="4000" b="1" spc="-50" dirty="0">
                <a:solidFill>
                  <a:srgbClr val="C3D5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sz="4000" b="1" spc="-20" dirty="0">
                <a:solidFill>
                  <a:srgbClr val="C3D5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202</a:t>
            </a:r>
            <a:r>
              <a:rPr lang="it-IT" sz="4000" b="1" spc="-20" dirty="0">
                <a:solidFill>
                  <a:srgbClr val="C3D5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5</a:t>
            </a:r>
            <a:endParaRPr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  <a:p>
            <a:pPr marL="899160" marR="894080" algn="ctr">
              <a:lnSpc>
                <a:spcPct val="100000"/>
              </a:lnSpc>
              <a:spcBef>
                <a:spcPts val="1980"/>
              </a:spcBef>
            </a:pPr>
            <a:r>
              <a:rPr sz="3200" dirty="0">
                <a:solidFill>
                  <a:srgbClr val="DBEDF4"/>
                </a:solidFill>
                <a:latin typeface="Calibri"/>
                <a:cs typeface="Calibri"/>
              </a:rPr>
              <a:t>The</a:t>
            </a:r>
            <a:r>
              <a:rPr sz="3200" spc="-45" dirty="0">
                <a:solidFill>
                  <a:srgbClr val="DBEDF4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DBEDF4"/>
                </a:solidFill>
                <a:latin typeface="Calibri"/>
                <a:cs typeface="Calibri"/>
              </a:rPr>
              <a:t>application</a:t>
            </a:r>
            <a:r>
              <a:rPr sz="3200" spc="-20" dirty="0">
                <a:solidFill>
                  <a:srgbClr val="DBEDF4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DBEDF4"/>
                </a:solidFill>
                <a:latin typeface="Calibri"/>
                <a:cs typeface="Calibri"/>
              </a:rPr>
              <a:t>for</a:t>
            </a:r>
            <a:r>
              <a:rPr sz="3200" spc="-45" dirty="0">
                <a:solidFill>
                  <a:srgbClr val="DBEDF4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DBEDF4"/>
                </a:solidFill>
                <a:latin typeface="Calibri"/>
                <a:cs typeface="Calibri"/>
              </a:rPr>
              <a:t>the</a:t>
            </a:r>
            <a:r>
              <a:rPr sz="3200" spc="-40" dirty="0">
                <a:solidFill>
                  <a:srgbClr val="DBEDF4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DBEDF4"/>
                </a:solidFill>
                <a:latin typeface="Calibri"/>
                <a:cs typeface="Calibri"/>
              </a:rPr>
              <a:t>Call</a:t>
            </a:r>
            <a:r>
              <a:rPr sz="3200" spc="-35" dirty="0">
                <a:solidFill>
                  <a:srgbClr val="DBEDF4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DBEDF4"/>
                </a:solidFill>
                <a:latin typeface="Calibri"/>
                <a:cs typeface="Calibri"/>
              </a:rPr>
              <a:t>can</a:t>
            </a:r>
            <a:r>
              <a:rPr sz="3200" spc="-50" dirty="0">
                <a:solidFill>
                  <a:srgbClr val="DBEDF4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DBEDF4"/>
                </a:solidFill>
                <a:latin typeface="Calibri"/>
                <a:cs typeface="Calibri"/>
              </a:rPr>
              <a:t>be</a:t>
            </a:r>
            <a:r>
              <a:rPr sz="3200" spc="-40" dirty="0">
                <a:solidFill>
                  <a:srgbClr val="DBEDF4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DBEDF4"/>
                </a:solidFill>
                <a:latin typeface="Calibri"/>
                <a:cs typeface="Calibri"/>
              </a:rPr>
              <a:t>submitted</a:t>
            </a:r>
            <a:r>
              <a:rPr sz="3200" spc="-15" dirty="0">
                <a:solidFill>
                  <a:srgbClr val="DBEDF4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DBEDF4"/>
                </a:solidFill>
                <a:latin typeface="Calibri"/>
                <a:cs typeface="Calibri"/>
              </a:rPr>
              <a:t>exclusively</a:t>
            </a:r>
            <a:r>
              <a:rPr sz="3200" spc="-45" dirty="0">
                <a:solidFill>
                  <a:srgbClr val="DBEDF4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DBEDF4"/>
                </a:solidFill>
                <a:latin typeface="Calibri"/>
                <a:cs typeface="Calibri"/>
              </a:rPr>
              <a:t>online</a:t>
            </a:r>
            <a:r>
              <a:rPr sz="3200" spc="-30" dirty="0">
                <a:solidFill>
                  <a:srgbClr val="DBEDF4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DBEDF4"/>
                </a:solidFill>
                <a:latin typeface="Calibri"/>
                <a:cs typeface="Calibri"/>
              </a:rPr>
              <a:t>by</a:t>
            </a:r>
            <a:r>
              <a:rPr sz="3200" spc="-40" dirty="0">
                <a:solidFill>
                  <a:srgbClr val="DBEDF4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DBEDF4"/>
                </a:solidFill>
                <a:latin typeface="Calibri"/>
                <a:cs typeface="Calibri"/>
              </a:rPr>
              <a:t>logging</a:t>
            </a:r>
            <a:r>
              <a:rPr sz="3200" spc="-45" dirty="0">
                <a:solidFill>
                  <a:srgbClr val="DBEDF4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DBEDF4"/>
                </a:solidFill>
                <a:latin typeface="Calibri"/>
                <a:cs typeface="Calibri"/>
              </a:rPr>
              <a:t>on</a:t>
            </a:r>
            <a:r>
              <a:rPr sz="3200" spc="-35" dirty="0">
                <a:solidFill>
                  <a:srgbClr val="DBEDF4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DBEDF4"/>
                </a:solidFill>
                <a:latin typeface="Calibri"/>
                <a:cs typeface="Calibri"/>
              </a:rPr>
              <a:t>to</a:t>
            </a:r>
            <a:r>
              <a:rPr sz="3200" spc="-50" dirty="0">
                <a:solidFill>
                  <a:srgbClr val="DBEDF4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DBEDF4"/>
                </a:solidFill>
                <a:latin typeface="Calibri"/>
                <a:cs typeface="Calibri"/>
              </a:rPr>
              <a:t>the</a:t>
            </a:r>
            <a:r>
              <a:rPr sz="3200" spc="-45" dirty="0">
                <a:solidFill>
                  <a:srgbClr val="DBEDF4"/>
                </a:solidFill>
                <a:latin typeface="Calibri"/>
                <a:cs typeface="Calibri"/>
              </a:rPr>
              <a:t> </a:t>
            </a:r>
            <a:r>
              <a:rPr sz="3200" spc="-20" dirty="0">
                <a:solidFill>
                  <a:srgbClr val="DBEDF4"/>
                </a:solidFill>
                <a:latin typeface="Calibri"/>
                <a:cs typeface="Calibri"/>
              </a:rPr>
              <a:t>TURUL </a:t>
            </a:r>
            <a:r>
              <a:rPr sz="3200" dirty="0">
                <a:solidFill>
                  <a:srgbClr val="DBEDF4"/>
                </a:solidFill>
                <a:latin typeface="Calibri"/>
                <a:cs typeface="Calibri"/>
              </a:rPr>
              <a:t>application</a:t>
            </a:r>
            <a:r>
              <a:rPr sz="3200" spc="-30" dirty="0">
                <a:solidFill>
                  <a:srgbClr val="DBEDF4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DBEDF4"/>
                </a:solidFill>
                <a:latin typeface="Calibri"/>
                <a:cs typeface="Calibri"/>
              </a:rPr>
              <a:t>at</a:t>
            </a:r>
            <a:r>
              <a:rPr sz="3200" spc="-50" dirty="0">
                <a:solidFill>
                  <a:srgbClr val="DBEDF4"/>
                </a:solidFill>
                <a:latin typeface="Calibri"/>
                <a:cs typeface="Calibri"/>
              </a:rPr>
              <a:t> </a:t>
            </a:r>
            <a:r>
              <a:rPr sz="320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4"/>
              </a:rPr>
              <a:t>https://ammissioni.unifi.it</a:t>
            </a:r>
            <a:r>
              <a:rPr sz="3200" spc="-1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DBEDF4"/>
                </a:solidFill>
                <a:latin typeface="Calibri"/>
                <a:cs typeface="Calibri"/>
              </a:rPr>
              <a:t>until</a:t>
            </a:r>
            <a:r>
              <a:rPr sz="3200" spc="-30" dirty="0">
                <a:solidFill>
                  <a:srgbClr val="DBEDF4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B7DEE8"/>
                </a:solidFill>
                <a:latin typeface="Calibri"/>
                <a:cs typeface="Calibri"/>
              </a:rPr>
              <a:t>1:00</a:t>
            </a:r>
            <a:r>
              <a:rPr sz="3200" b="1" spc="-50" dirty="0">
                <a:solidFill>
                  <a:srgbClr val="B7DEE8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B7DEE8"/>
                </a:solidFill>
                <a:latin typeface="Calibri"/>
                <a:cs typeface="Calibri"/>
              </a:rPr>
              <a:t>p.m.</a:t>
            </a:r>
            <a:r>
              <a:rPr sz="3200" b="1" spc="-85" dirty="0">
                <a:solidFill>
                  <a:srgbClr val="B7DEE8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B7DEE8"/>
                </a:solidFill>
                <a:latin typeface="Calibri"/>
                <a:cs typeface="Calibri"/>
              </a:rPr>
              <a:t>on</a:t>
            </a:r>
            <a:r>
              <a:rPr sz="3200" b="1" spc="-55" dirty="0">
                <a:solidFill>
                  <a:srgbClr val="B7DEE8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B7DEE8"/>
                </a:solidFill>
                <a:latin typeface="Calibri"/>
                <a:cs typeface="Calibri"/>
              </a:rPr>
              <a:t>APRIL</a:t>
            </a:r>
            <a:r>
              <a:rPr sz="3200" b="1" spc="-75" dirty="0">
                <a:solidFill>
                  <a:srgbClr val="B7DEE8"/>
                </a:solidFill>
                <a:latin typeface="Calibri"/>
                <a:cs typeface="Calibri"/>
              </a:rPr>
              <a:t> </a:t>
            </a:r>
            <a:r>
              <a:rPr lang="it-IT" sz="3200" b="1" dirty="0">
                <a:solidFill>
                  <a:srgbClr val="B7DEE8"/>
                </a:solidFill>
                <a:latin typeface="Calibri"/>
                <a:cs typeface="Calibri"/>
              </a:rPr>
              <a:t>29</a:t>
            </a:r>
            <a:r>
              <a:rPr sz="3200" b="1" dirty="0">
                <a:solidFill>
                  <a:srgbClr val="B7DEE8"/>
                </a:solidFill>
                <a:latin typeface="Calibri"/>
                <a:cs typeface="Calibri"/>
              </a:rPr>
              <a:t>,</a:t>
            </a:r>
            <a:r>
              <a:rPr sz="3200" b="1" spc="-50" dirty="0">
                <a:solidFill>
                  <a:srgbClr val="B7DEE8"/>
                </a:solidFill>
                <a:latin typeface="Calibri"/>
                <a:cs typeface="Calibri"/>
              </a:rPr>
              <a:t> </a:t>
            </a:r>
            <a:r>
              <a:rPr lang="it-IT" sz="3200" b="1" spc="-20" dirty="0">
                <a:solidFill>
                  <a:srgbClr val="B7DEE8"/>
                </a:solidFill>
                <a:latin typeface="Calibri"/>
                <a:cs typeface="Calibri"/>
              </a:rPr>
              <a:t>2025</a:t>
            </a:r>
            <a:endParaRPr sz="3200" dirty="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051560" y="5023103"/>
            <a:ext cx="17236440" cy="5119370"/>
            <a:chOff x="1051560" y="5023103"/>
            <a:chExt cx="17236440" cy="5119370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43983" y="5023103"/>
              <a:ext cx="10087356" cy="7315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51560" y="7903463"/>
              <a:ext cx="548640" cy="54254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0285476" y="9883139"/>
              <a:ext cx="8002905" cy="259079"/>
            </a:xfrm>
            <a:custGeom>
              <a:avLst/>
              <a:gdLst/>
              <a:ahLst/>
              <a:cxnLst/>
              <a:rect l="l" t="t" r="r" b="b"/>
              <a:pathLst>
                <a:path w="8002905" h="259079">
                  <a:moveTo>
                    <a:pt x="8002524" y="0"/>
                  </a:moveTo>
                  <a:lnTo>
                    <a:pt x="0" y="0"/>
                  </a:lnTo>
                  <a:lnTo>
                    <a:pt x="0" y="259079"/>
                  </a:lnTo>
                  <a:lnTo>
                    <a:pt x="8002524" y="259079"/>
                  </a:lnTo>
                  <a:lnTo>
                    <a:pt x="80025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0285603" y="9871049"/>
            <a:ext cx="748030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Tahoma"/>
                <a:cs typeface="Tahoma"/>
              </a:rPr>
              <a:t>University</a:t>
            </a:r>
            <a:r>
              <a:rPr sz="1600" spc="2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of</a:t>
            </a:r>
            <a:r>
              <a:rPr sz="1600" spc="4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Agronomic</a:t>
            </a:r>
            <a:r>
              <a:rPr sz="1600" spc="105" dirty="0">
                <a:latin typeface="Tahoma"/>
                <a:cs typeface="Tahoma"/>
              </a:rPr>
              <a:t> </a:t>
            </a:r>
            <a:r>
              <a:rPr sz="1600" spc="50" dirty="0">
                <a:latin typeface="Tahoma"/>
                <a:cs typeface="Tahoma"/>
              </a:rPr>
              <a:t>Sciences</a:t>
            </a:r>
            <a:r>
              <a:rPr sz="1600" spc="7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and</a:t>
            </a:r>
            <a:r>
              <a:rPr sz="1600" spc="40" dirty="0">
                <a:latin typeface="Tahoma"/>
                <a:cs typeface="Tahoma"/>
              </a:rPr>
              <a:t> </a:t>
            </a:r>
            <a:r>
              <a:rPr sz="1600" spc="-10" dirty="0">
                <a:latin typeface="Tahoma"/>
                <a:cs typeface="Tahoma"/>
              </a:rPr>
              <a:t>Veterinary</a:t>
            </a:r>
            <a:r>
              <a:rPr sz="1600" spc="8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Medicine</a:t>
            </a:r>
            <a:r>
              <a:rPr sz="1600" spc="4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of</a:t>
            </a:r>
            <a:r>
              <a:rPr sz="1600" spc="7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Bucharest,</a:t>
            </a:r>
            <a:r>
              <a:rPr sz="1600" spc="95" dirty="0">
                <a:latin typeface="Tahoma"/>
                <a:cs typeface="Tahoma"/>
              </a:rPr>
              <a:t> </a:t>
            </a:r>
            <a:r>
              <a:rPr sz="1600" spc="-10" dirty="0">
                <a:latin typeface="Tahoma"/>
                <a:cs typeface="Tahoma"/>
              </a:rPr>
              <a:t>Romania</a:t>
            </a:r>
            <a:endParaRPr sz="16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72760" cy="9409430"/>
          </a:xfrm>
          <a:custGeom>
            <a:avLst/>
            <a:gdLst/>
            <a:ahLst/>
            <a:cxnLst/>
            <a:rect l="l" t="t" r="r" b="b"/>
            <a:pathLst>
              <a:path w="18272760" h="9409430">
                <a:moveTo>
                  <a:pt x="0" y="9409176"/>
                </a:moveTo>
                <a:lnTo>
                  <a:pt x="18272760" y="9409176"/>
                </a:lnTo>
                <a:lnTo>
                  <a:pt x="18272760" y="0"/>
                </a:lnTo>
                <a:lnTo>
                  <a:pt x="0" y="0"/>
                </a:lnTo>
                <a:lnTo>
                  <a:pt x="0" y="9409176"/>
                </a:lnTo>
                <a:close/>
              </a:path>
            </a:pathLst>
          </a:custGeom>
          <a:solidFill>
            <a:srgbClr val="5E826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-1"/>
            <a:ext cx="18288000" cy="10287255"/>
            <a:chOff x="0" y="-1"/>
            <a:chExt cx="18288000" cy="10287255"/>
          </a:xfrm>
        </p:grpSpPr>
        <p:sp>
          <p:nvSpPr>
            <p:cNvPr id="4" name="object 4"/>
            <p:cNvSpPr/>
            <p:nvPr/>
          </p:nvSpPr>
          <p:spPr>
            <a:xfrm>
              <a:off x="0" y="9534144"/>
              <a:ext cx="18288000" cy="753110"/>
            </a:xfrm>
            <a:custGeom>
              <a:avLst/>
              <a:gdLst/>
              <a:ahLst/>
              <a:cxnLst/>
              <a:rect l="l" t="t" r="r" b="b"/>
              <a:pathLst>
                <a:path w="18288000" h="753109">
                  <a:moveTo>
                    <a:pt x="18288000" y="0"/>
                  </a:moveTo>
                  <a:lnTo>
                    <a:pt x="0" y="0"/>
                  </a:lnTo>
                  <a:lnTo>
                    <a:pt x="0" y="752601"/>
                  </a:lnTo>
                  <a:lnTo>
                    <a:pt x="18288000" y="752601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5E82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009376" y="-1"/>
              <a:ext cx="7278624" cy="1028699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1004550" y="758"/>
              <a:ext cx="0" cy="10286365"/>
            </a:xfrm>
            <a:custGeom>
              <a:avLst/>
              <a:gdLst/>
              <a:ahLst/>
              <a:cxnLst/>
              <a:rect l="l" t="t" r="r" b="b"/>
              <a:pathLst>
                <a:path h="10286365">
                  <a:moveTo>
                    <a:pt x="0" y="0"/>
                  </a:moveTo>
                  <a:lnTo>
                    <a:pt x="0" y="10286241"/>
                  </a:lnTo>
                </a:path>
              </a:pathLst>
            </a:custGeom>
            <a:ln w="9525">
              <a:solidFill>
                <a:srgbClr val="EAF0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9409176"/>
              <a:ext cx="18288000" cy="76200"/>
            </a:xfrm>
            <a:custGeom>
              <a:avLst/>
              <a:gdLst/>
              <a:ahLst/>
              <a:cxnLst/>
              <a:rect l="l" t="t" r="r" b="b"/>
              <a:pathLst>
                <a:path w="18288000" h="76200">
                  <a:moveTo>
                    <a:pt x="1828800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18287999" y="76200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EAF0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83208" y="3049523"/>
              <a:ext cx="103631" cy="10667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278382" y="3044824"/>
              <a:ext cx="113664" cy="116205"/>
            </a:xfrm>
            <a:custGeom>
              <a:avLst/>
              <a:gdLst/>
              <a:ahLst/>
              <a:cxnLst/>
              <a:rect l="l" t="t" r="r" b="b"/>
              <a:pathLst>
                <a:path w="113665" h="116205">
                  <a:moveTo>
                    <a:pt x="0" y="116204"/>
                  </a:moveTo>
                  <a:lnTo>
                    <a:pt x="113156" y="116204"/>
                  </a:lnTo>
                  <a:lnTo>
                    <a:pt x="113156" y="0"/>
                  </a:lnTo>
                  <a:lnTo>
                    <a:pt x="0" y="0"/>
                  </a:lnTo>
                  <a:lnTo>
                    <a:pt x="0" y="116204"/>
                  </a:lnTo>
                  <a:close/>
                </a:path>
              </a:pathLst>
            </a:custGeom>
            <a:ln w="9525">
              <a:solidFill>
                <a:srgbClr val="EAF0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83208" y="3896867"/>
              <a:ext cx="103631" cy="10667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278382" y="3892041"/>
              <a:ext cx="113664" cy="116205"/>
            </a:xfrm>
            <a:custGeom>
              <a:avLst/>
              <a:gdLst/>
              <a:ahLst/>
              <a:cxnLst/>
              <a:rect l="l" t="t" r="r" b="b"/>
              <a:pathLst>
                <a:path w="113665" h="116204">
                  <a:moveTo>
                    <a:pt x="0" y="116204"/>
                  </a:moveTo>
                  <a:lnTo>
                    <a:pt x="113156" y="116204"/>
                  </a:lnTo>
                  <a:lnTo>
                    <a:pt x="113156" y="0"/>
                  </a:lnTo>
                  <a:lnTo>
                    <a:pt x="0" y="0"/>
                  </a:lnTo>
                  <a:lnTo>
                    <a:pt x="0" y="116204"/>
                  </a:lnTo>
                  <a:close/>
                </a:path>
              </a:pathLst>
            </a:custGeom>
            <a:ln w="9525">
              <a:solidFill>
                <a:srgbClr val="EAF0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83208" y="4745735"/>
              <a:ext cx="103631" cy="10667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278382" y="4740909"/>
              <a:ext cx="113664" cy="116205"/>
            </a:xfrm>
            <a:custGeom>
              <a:avLst/>
              <a:gdLst/>
              <a:ahLst/>
              <a:cxnLst/>
              <a:rect l="l" t="t" r="r" b="b"/>
              <a:pathLst>
                <a:path w="113665" h="116204">
                  <a:moveTo>
                    <a:pt x="0" y="116204"/>
                  </a:moveTo>
                  <a:lnTo>
                    <a:pt x="113156" y="116204"/>
                  </a:lnTo>
                  <a:lnTo>
                    <a:pt x="113156" y="0"/>
                  </a:lnTo>
                  <a:lnTo>
                    <a:pt x="0" y="0"/>
                  </a:lnTo>
                  <a:lnTo>
                    <a:pt x="0" y="116204"/>
                  </a:lnTo>
                  <a:close/>
                </a:path>
              </a:pathLst>
            </a:custGeom>
            <a:ln w="9525">
              <a:solidFill>
                <a:srgbClr val="EAF0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83208" y="6441949"/>
              <a:ext cx="103631" cy="10667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83208" y="8138161"/>
              <a:ext cx="103631" cy="106678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135380" y="2171699"/>
              <a:ext cx="9008745" cy="0"/>
            </a:xfrm>
            <a:custGeom>
              <a:avLst/>
              <a:gdLst/>
              <a:ahLst/>
              <a:cxnLst/>
              <a:rect l="l" t="t" r="r" b="b"/>
              <a:pathLst>
                <a:path w="9008745">
                  <a:moveTo>
                    <a:pt x="0" y="0"/>
                  </a:moveTo>
                  <a:lnTo>
                    <a:pt x="9008364" y="0"/>
                  </a:lnTo>
                </a:path>
              </a:pathLst>
            </a:custGeom>
            <a:ln w="76200">
              <a:solidFill>
                <a:srgbClr val="EAF0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1116279" y="936752"/>
            <a:ext cx="325691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10" dirty="0">
                <a:solidFill>
                  <a:srgbClr val="C2D49B"/>
                </a:solidFill>
              </a:rPr>
              <a:t>FINALITÀ</a:t>
            </a:r>
            <a:endParaRPr sz="6000"/>
          </a:p>
        </p:txBody>
      </p:sp>
      <p:sp>
        <p:nvSpPr>
          <p:cNvPr id="19" name="object 19"/>
          <p:cNvSpPr txBox="1"/>
          <p:nvPr/>
        </p:nvSpPr>
        <p:spPr>
          <a:xfrm>
            <a:off x="7515859" y="1139444"/>
            <a:ext cx="266827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295" dirty="0">
                <a:solidFill>
                  <a:srgbClr val="DBEDF4"/>
                </a:solidFill>
                <a:latin typeface="Tahoma"/>
                <a:cs typeface="Tahoma"/>
              </a:rPr>
              <a:t>PURPOSE</a:t>
            </a:r>
            <a:endParaRPr sz="4400" dirty="0"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731392" y="2841497"/>
            <a:ext cx="8905116" cy="614527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effettuare</a:t>
            </a:r>
            <a:r>
              <a:rPr sz="3600" spc="-7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TIROCINI</a:t>
            </a:r>
            <a:r>
              <a:rPr sz="3600" spc="-9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(anche</a:t>
            </a:r>
            <a:r>
              <a:rPr sz="3600" spc="-6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finalizzati</a:t>
            </a:r>
            <a:r>
              <a:rPr sz="3600" spc="-9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spc="-5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 </a:t>
            </a:r>
            <a:r>
              <a:rPr sz="36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ricerca</a:t>
            </a:r>
            <a:r>
              <a:rPr sz="3600" spc="-114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tesi</a:t>
            </a:r>
            <a:r>
              <a:rPr sz="3600" spc="-12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sperimentale)</a:t>
            </a:r>
            <a:r>
              <a:rPr sz="3600" spc="-114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spc="-1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presso università/imprese/centri</a:t>
            </a:r>
            <a:r>
              <a:rPr sz="3600" spc="-6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di</a:t>
            </a:r>
            <a:r>
              <a:rPr sz="3600" spc="-114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formazione</a:t>
            </a:r>
            <a:r>
              <a:rPr sz="3600" spc="-114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e</a:t>
            </a:r>
            <a:r>
              <a:rPr sz="3600" spc="-114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spc="-2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di </a:t>
            </a:r>
            <a:r>
              <a:rPr sz="36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ricerca</a:t>
            </a:r>
            <a:r>
              <a:rPr sz="3600" spc="-12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europei</a:t>
            </a:r>
            <a:r>
              <a:rPr sz="3600" spc="-14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partner</a:t>
            </a:r>
            <a:r>
              <a:rPr sz="3600" spc="-10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dell’Ateneo</a:t>
            </a:r>
            <a:r>
              <a:rPr sz="3600" spc="-13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presenti</a:t>
            </a:r>
            <a:r>
              <a:rPr sz="3600" spc="-11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spc="-2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in </a:t>
            </a:r>
            <a:r>
              <a:rPr sz="36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uno</a:t>
            </a:r>
            <a:r>
              <a:rPr sz="3600" spc="-7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 err="1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dei</a:t>
            </a:r>
            <a:r>
              <a:rPr sz="3600" spc="-7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 err="1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Paesi</a:t>
            </a:r>
            <a:r>
              <a:rPr sz="3600" spc="-6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partecipanti</a:t>
            </a:r>
            <a:r>
              <a:rPr sz="3600" spc="-6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al</a:t>
            </a:r>
            <a:r>
              <a:rPr sz="3600" spc="-7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spc="-10" dirty="0" err="1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Programma</a:t>
            </a:r>
            <a:endParaRPr lang="it-IT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endParaRPr lang="it-IT" sz="3600" dirty="0">
              <a:solidFill>
                <a:srgbClr val="DBEDF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endParaRPr lang="it-IT" sz="4000" dirty="0">
              <a:solidFill>
                <a:srgbClr val="DBEDF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to</a:t>
            </a:r>
            <a:r>
              <a:rPr sz="2800" spc="-7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spend</a:t>
            </a:r>
            <a:r>
              <a:rPr sz="2800" spc="-7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a</a:t>
            </a:r>
            <a:r>
              <a:rPr sz="2800" spc="-8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TRAINEESHIP</a:t>
            </a:r>
            <a:r>
              <a:rPr sz="2800" spc="-5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period</a:t>
            </a:r>
            <a:r>
              <a:rPr sz="2800" spc="-7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(also</a:t>
            </a:r>
            <a:r>
              <a:rPr sz="2800" spc="-7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aimed</a:t>
            </a:r>
            <a:r>
              <a:rPr sz="2800" spc="-7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spc="-25" dirty="0">
                <a:solidFill>
                  <a:srgbClr val="DBEDF4"/>
                </a:solidFill>
                <a:latin typeface="Tahoma"/>
                <a:cs typeface="Tahoma"/>
              </a:rPr>
              <a:t>at </a:t>
            </a: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experimental</a:t>
            </a:r>
            <a:r>
              <a:rPr sz="2800" spc="-4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thesis</a:t>
            </a:r>
            <a:r>
              <a:rPr sz="2800" spc="-3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research)</a:t>
            </a:r>
            <a:r>
              <a:rPr sz="2800" spc="-7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in</a:t>
            </a:r>
            <a:r>
              <a:rPr sz="2800" spc="-3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spc="-10" dirty="0">
                <a:solidFill>
                  <a:srgbClr val="DBEDF4"/>
                </a:solidFill>
                <a:latin typeface="Tahoma"/>
                <a:cs typeface="Tahoma"/>
              </a:rPr>
              <a:t>European university/companies/</a:t>
            </a:r>
            <a:r>
              <a:rPr sz="2800" spc="-7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training</a:t>
            </a:r>
            <a:r>
              <a:rPr sz="2800" spc="-10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and</a:t>
            </a:r>
            <a:r>
              <a:rPr sz="2800" spc="-10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spc="-10" dirty="0">
                <a:solidFill>
                  <a:srgbClr val="DBEDF4"/>
                </a:solidFill>
                <a:latin typeface="Tahoma"/>
                <a:cs typeface="Tahoma"/>
              </a:rPr>
              <a:t>research </a:t>
            </a: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partner</a:t>
            </a:r>
            <a:r>
              <a:rPr sz="2800" spc="-6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centres</a:t>
            </a:r>
            <a:r>
              <a:rPr sz="2800" spc="-7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of</a:t>
            </a:r>
            <a:r>
              <a:rPr sz="2800" spc="-6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the</a:t>
            </a:r>
            <a:r>
              <a:rPr sz="2800" spc="-5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University</a:t>
            </a:r>
            <a:r>
              <a:rPr sz="2800" spc="-5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located</a:t>
            </a:r>
            <a:r>
              <a:rPr sz="2800" spc="-6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in</a:t>
            </a:r>
            <a:r>
              <a:rPr sz="2800" spc="-6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spc="-25" dirty="0">
                <a:solidFill>
                  <a:srgbClr val="DBEDF4"/>
                </a:solidFill>
                <a:latin typeface="Tahoma"/>
                <a:cs typeface="Tahoma"/>
              </a:rPr>
              <a:t>one </a:t>
            </a: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of</a:t>
            </a:r>
            <a:r>
              <a:rPr sz="2800" spc="-7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the</a:t>
            </a:r>
            <a:r>
              <a:rPr sz="2800" spc="-6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countries</a:t>
            </a:r>
            <a:r>
              <a:rPr sz="2800" spc="-7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participating</a:t>
            </a:r>
            <a:r>
              <a:rPr sz="2800" spc="-5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in</a:t>
            </a:r>
            <a:r>
              <a:rPr sz="2800" spc="-7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the</a:t>
            </a:r>
            <a:r>
              <a:rPr sz="2800" spc="-7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spc="-10" dirty="0">
                <a:solidFill>
                  <a:srgbClr val="DBEDF4"/>
                </a:solidFill>
                <a:latin typeface="Tahoma"/>
                <a:cs typeface="Tahoma"/>
              </a:rPr>
              <a:t>Programme</a:t>
            </a:r>
            <a:endParaRPr sz="2800" dirty="0"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2691871" y="9671304"/>
            <a:ext cx="4754880" cy="320040"/>
          </a:xfrm>
          <a:prstGeom prst="rect">
            <a:avLst/>
          </a:prstGeom>
          <a:solidFill>
            <a:srgbClr val="EAF0DD"/>
          </a:solidFill>
        </p:spPr>
        <p:txBody>
          <a:bodyPr vert="horz" wrap="square" lIns="0" tIns="0" rIns="0" bIns="0" rtlCol="0">
            <a:spAutoFit/>
          </a:bodyPr>
          <a:lstStyle/>
          <a:p>
            <a:pPr marL="13970">
              <a:lnSpc>
                <a:spcPts val="2355"/>
              </a:lnSpc>
            </a:pPr>
            <a:r>
              <a:rPr sz="2000" spc="95" dirty="0">
                <a:latin typeface="Tahoma"/>
                <a:cs typeface="Tahoma"/>
              </a:rPr>
              <a:t>Czech</a:t>
            </a:r>
            <a:r>
              <a:rPr sz="2000" spc="-50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University</a:t>
            </a:r>
            <a:r>
              <a:rPr sz="2000" spc="-75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of</a:t>
            </a:r>
            <a:r>
              <a:rPr sz="2000" spc="-40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Life</a:t>
            </a:r>
            <a:r>
              <a:rPr sz="2000" spc="-35" dirty="0">
                <a:latin typeface="Tahoma"/>
                <a:cs typeface="Tahoma"/>
              </a:rPr>
              <a:t> </a:t>
            </a:r>
            <a:r>
              <a:rPr sz="2000" spc="55" dirty="0">
                <a:latin typeface="Tahoma"/>
                <a:cs typeface="Tahoma"/>
              </a:rPr>
              <a:t>Sciences,</a:t>
            </a:r>
            <a:r>
              <a:rPr sz="2000" spc="-65" dirty="0">
                <a:latin typeface="Tahoma"/>
                <a:cs typeface="Tahoma"/>
              </a:rPr>
              <a:t> </a:t>
            </a:r>
            <a:r>
              <a:rPr sz="2000" spc="-10" dirty="0">
                <a:latin typeface="Tahoma"/>
                <a:cs typeface="Tahoma"/>
              </a:rPr>
              <a:t>Praga</a:t>
            </a:r>
            <a:endParaRPr sz="2000">
              <a:latin typeface="Tahoma"/>
              <a:cs typeface="Tahoma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1073341" y="2934461"/>
            <a:ext cx="554735" cy="5393690"/>
            <a:chOff x="1073341" y="2934461"/>
            <a:chExt cx="554735" cy="5393690"/>
          </a:xfrm>
        </p:grpSpPr>
        <p:sp>
          <p:nvSpPr>
            <p:cNvPr id="23" name="object 23"/>
            <p:cNvSpPr/>
            <p:nvPr/>
          </p:nvSpPr>
          <p:spPr>
            <a:xfrm>
              <a:off x="1087374" y="2934461"/>
              <a:ext cx="457200" cy="381000"/>
            </a:xfrm>
            <a:custGeom>
              <a:avLst/>
              <a:gdLst/>
              <a:ahLst/>
              <a:cxnLst/>
              <a:rect l="l" t="t" r="r" b="b"/>
              <a:pathLst>
                <a:path w="457200" h="381000">
                  <a:moveTo>
                    <a:pt x="266700" y="0"/>
                  </a:moveTo>
                  <a:lnTo>
                    <a:pt x="266700" y="95250"/>
                  </a:lnTo>
                  <a:lnTo>
                    <a:pt x="0" y="95250"/>
                  </a:lnTo>
                  <a:lnTo>
                    <a:pt x="0" y="285750"/>
                  </a:lnTo>
                  <a:lnTo>
                    <a:pt x="266700" y="285750"/>
                  </a:lnTo>
                  <a:lnTo>
                    <a:pt x="266700" y="381000"/>
                  </a:lnTo>
                  <a:lnTo>
                    <a:pt x="457200" y="190500"/>
                  </a:lnTo>
                  <a:lnTo>
                    <a:pt x="266700" y="0"/>
                  </a:lnTo>
                  <a:close/>
                </a:path>
              </a:pathLst>
            </a:custGeom>
            <a:solidFill>
              <a:srgbClr val="C2D4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087374" y="2934461"/>
              <a:ext cx="457200" cy="381000"/>
            </a:xfrm>
            <a:custGeom>
              <a:avLst/>
              <a:gdLst/>
              <a:ahLst/>
              <a:cxnLst/>
              <a:rect l="l" t="t" r="r" b="b"/>
              <a:pathLst>
                <a:path w="457200" h="381000">
                  <a:moveTo>
                    <a:pt x="0" y="95250"/>
                  </a:moveTo>
                  <a:lnTo>
                    <a:pt x="266700" y="95250"/>
                  </a:lnTo>
                  <a:lnTo>
                    <a:pt x="266700" y="0"/>
                  </a:lnTo>
                  <a:lnTo>
                    <a:pt x="457200" y="190500"/>
                  </a:lnTo>
                  <a:lnTo>
                    <a:pt x="266700" y="381000"/>
                  </a:lnTo>
                  <a:lnTo>
                    <a:pt x="266700" y="285750"/>
                  </a:lnTo>
                  <a:lnTo>
                    <a:pt x="0" y="285750"/>
                  </a:lnTo>
                  <a:lnTo>
                    <a:pt x="0" y="95250"/>
                  </a:lnTo>
                  <a:close/>
                </a:path>
              </a:pathLst>
            </a:custGeom>
            <a:ln w="25400">
              <a:solidFill>
                <a:srgbClr val="EAF0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207770" y="3870197"/>
              <a:ext cx="181610" cy="276225"/>
            </a:xfrm>
            <a:custGeom>
              <a:avLst/>
              <a:gdLst/>
              <a:ahLst/>
              <a:cxnLst/>
              <a:rect l="l" t="t" r="r" b="b"/>
              <a:pathLst>
                <a:path w="181609" h="276225">
                  <a:moveTo>
                    <a:pt x="181356" y="0"/>
                  </a:moveTo>
                  <a:lnTo>
                    <a:pt x="0" y="0"/>
                  </a:lnTo>
                  <a:lnTo>
                    <a:pt x="0" y="275843"/>
                  </a:lnTo>
                  <a:lnTo>
                    <a:pt x="181356" y="275843"/>
                  </a:lnTo>
                  <a:lnTo>
                    <a:pt x="181356" y="0"/>
                  </a:lnTo>
                  <a:close/>
                </a:path>
              </a:pathLst>
            </a:custGeom>
            <a:solidFill>
              <a:srgbClr val="5E82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207770" y="3870197"/>
              <a:ext cx="181610" cy="276225"/>
            </a:xfrm>
            <a:custGeom>
              <a:avLst/>
              <a:gdLst/>
              <a:ahLst/>
              <a:cxnLst/>
              <a:rect l="l" t="t" r="r" b="b"/>
              <a:pathLst>
                <a:path w="181609" h="276225">
                  <a:moveTo>
                    <a:pt x="0" y="275843"/>
                  </a:moveTo>
                  <a:lnTo>
                    <a:pt x="181356" y="275843"/>
                  </a:lnTo>
                  <a:lnTo>
                    <a:pt x="181356" y="0"/>
                  </a:lnTo>
                  <a:lnTo>
                    <a:pt x="0" y="0"/>
                  </a:lnTo>
                  <a:lnTo>
                    <a:pt x="0" y="275843"/>
                  </a:lnTo>
                  <a:close/>
                </a:path>
              </a:pathLst>
            </a:custGeom>
            <a:ln w="25399">
              <a:solidFill>
                <a:srgbClr val="5E82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219962" y="6389370"/>
              <a:ext cx="304800" cy="262255"/>
            </a:xfrm>
            <a:custGeom>
              <a:avLst/>
              <a:gdLst/>
              <a:ahLst/>
              <a:cxnLst/>
              <a:rect l="l" t="t" r="r" b="b"/>
              <a:pathLst>
                <a:path w="304800" h="262254">
                  <a:moveTo>
                    <a:pt x="304800" y="0"/>
                  </a:moveTo>
                  <a:lnTo>
                    <a:pt x="0" y="0"/>
                  </a:lnTo>
                  <a:lnTo>
                    <a:pt x="0" y="262127"/>
                  </a:lnTo>
                  <a:lnTo>
                    <a:pt x="304800" y="262127"/>
                  </a:lnTo>
                  <a:lnTo>
                    <a:pt x="304800" y="0"/>
                  </a:lnTo>
                  <a:close/>
                </a:path>
              </a:pathLst>
            </a:custGeom>
            <a:solidFill>
              <a:srgbClr val="5E82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219962" y="6389370"/>
              <a:ext cx="304800" cy="262255"/>
            </a:xfrm>
            <a:custGeom>
              <a:avLst/>
              <a:gdLst/>
              <a:ahLst/>
              <a:cxnLst/>
              <a:rect l="l" t="t" r="r" b="b"/>
              <a:pathLst>
                <a:path w="304800" h="262254">
                  <a:moveTo>
                    <a:pt x="0" y="262127"/>
                  </a:moveTo>
                  <a:lnTo>
                    <a:pt x="304800" y="262127"/>
                  </a:lnTo>
                  <a:lnTo>
                    <a:pt x="304800" y="0"/>
                  </a:lnTo>
                  <a:lnTo>
                    <a:pt x="0" y="0"/>
                  </a:lnTo>
                  <a:lnTo>
                    <a:pt x="0" y="262127"/>
                  </a:lnTo>
                  <a:close/>
                </a:path>
              </a:pathLst>
            </a:custGeom>
            <a:ln w="25400">
              <a:solidFill>
                <a:srgbClr val="5E82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152906" y="8116061"/>
              <a:ext cx="231775" cy="212090"/>
            </a:xfrm>
            <a:custGeom>
              <a:avLst/>
              <a:gdLst/>
              <a:ahLst/>
              <a:cxnLst/>
              <a:rect l="l" t="t" r="r" b="b"/>
              <a:pathLst>
                <a:path w="231775" h="212090">
                  <a:moveTo>
                    <a:pt x="231647" y="0"/>
                  </a:moveTo>
                  <a:lnTo>
                    <a:pt x="0" y="0"/>
                  </a:lnTo>
                  <a:lnTo>
                    <a:pt x="0" y="211836"/>
                  </a:lnTo>
                  <a:lnTo>
                    <a:pt x="231647" y="211836"/>
                  </a:lnTo>
                  <a:lnTo>
                    <a:pt x="231647" y="0"/>
                  </a:lnTo>
                  <a:close/>
                </a:path>
              </a:pathLst>
            </a:custGeom>
            <a:solidFill>
              <a:srgbClr val="5E82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277874" y="4732782"/>
              <a:ext cx="170815" cy="238125"/>
            </a:xfrm>
            <a:custGeom>
              <a:avLst/>
              <a:gdLst/>
              <a:ahLst/>
              <a:cxnLst/>
              <a:rect l="l" t="t" r="r" b="b"/>
              <a:pathLst>
                <a:path w="170815" h="238125">
                  <a:moveTo>
                    <a:pt x="170687" y="0"/>
                  </a:moveTo>
                  <a:lnTo>
                    <a:pt x="0" y="0"/>
                  </a:lnTo>
                  <a:lnTo>
                    <a:pt x="0" y="237744"/>
                  </a:lnTo>
                  <a:lnTo>
                    <a:pt x="170687" y="237744"/>
                  </a:lnTo>
                  <a:lnTo>
                    <a:pt x="170687" y="0"/>
                  </a:lnTo>
                  <a:close/>
                </a:path>
              </a:pathLst>
            </a:custGeom>
            <a:solidFill>
              <a:srgbClr val="5E82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277874" y="4732782"/>
              <a:ext cx="170815" cy="238125"/>
            </a:xfrm>
            <a:custGeom>
              <a:avLst/>
              <a:gdLst/>
              <a:ahLst/>
              <a:cxnLst/>
              <a:rect l="l" t="t" r="r" b="b"/>
              <a:pathLst>
                <a:path w="170815" h="238125">
                  <a:moveTo>
                    <a:pt x="0" y="237744"/>
                  </a:moveTo>
                  <a:lnTo>
                    <a:pt x="170687" y="237744"/>
                  </a:lnTo>
                  <a:lnTo>
                    <a:pt x="170687" y="0"/>
                  </a:lnTo>
                  <a:lnTo>
                    <a:pt x="0" y="0"/>
                  </a:lnTo>
                  <a:lnTo>
                    <a:pt x="0" y="237744"/>
                  </a:lnTo>
                  <a:close/>
                </a:path>
              </a:pathLst>
            </a:custGeom>
            <a:ln w="25399">
              <a:solidFill>
                <a:srgbClr val="5E82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73341" y="6668831"/>
              <a:ext cx="554735" cy="54254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9451975"/>
          </a:xfrm>
          <a:custGeom>
            <a:avLst/>
            <a:gdLst/>
            <a:ahLst/>
            <a:cxnLst/>
            <a:rect l="l" t="t" r="r" b="b"/>
            <a:pathLst>
              <a:path w="18288000" h="9451975">
                <a:moveTo>
                  <a:pt x="0" y="9451848"/>
                </a:moveTo>
                <a:lnTo>
                  <a:pt x="18288000" y="9451848"/>
                </a:lnTo>
                <a:lnTo>
                  <a:pt x="18288000" y="0"/>
                </a:lnTo>
                <a:lnTo>
                  <a:pt x="0" y="0"/>
                </a:lnTo>
                <a:lnTo>
                  <a:pt x="0" y="9451848"/>
                </a:lnTo>
                <a:close/>
              </a:path>
            </a:pathLst>
          </a:custGeom>
          <a:solidFill>
            <a:srgbClr val="5E826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8288000" cy="10287254"/>
            <a:chOff x="0" y="0"/>
            <a:chExt cx="18288000" cy="10287254"/>
          </a:xfrm>
        </p:grpSpPr>
        <p:sp>
          <p:nvSpPr>
            <p:cNvPr id="4" name="object 4"/>
            <p:cNvSpPr/>
            <p:nvPr/>
          </p:nvSpPr>
          <p:spPr>
            <a:xfrm>
              <a:off x="0" y="9534144"/>
              <a:ext cx="18288000" cy="753110"/>
            </a:xfrm>
            <a:custGeom>
              <a:avLst/>
              <a:gdLst/>
              <a:ahLst/>
              <a:cxnLst/>
              <a:rect l="l" t="t" r="r" b="b"/>
              <a:pathLst>
                <a:path w="18288000" h="753109">
                  <a:moveTo>
                    <a:pt x="18288000" y="0"/>
                  </a:moveTo>
                  <a:lnTo>
                    <a:pt x="0" y="0"/>
                  </a:lnTo>
                  <a:lnTo>
                    <a:pt x="0" y="752601"/>
                  </a:lnTo>
                  <a:lnTo>
                    <a:pt x="18288000" y="752601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5E82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507723" y="0"/>
              <a:ext cx="6780276" cy="1028699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9497568"/>
              <a:ext cx="18288000" cy="0"/>
            </a:xfrm>
            <a:custGeom>
              <a:avLst/>
              <a:gdLst/>
              <a:ahLst/>
              <a:cxnLst/>
              <a:rect l="l" t="t" r="r" b="b"/>
              <a:pathLst>
                <a:path w="18288000">
                  <a:moveTo>
                    <a:pt x="0" y="0"/>
                  </a:moveTo>
                  <a:lnTo>
                    <a:pt x="18288000" y="0"/>
                  </a:lnTo>
                </a:path>
              </a:pathLst>
            </a:custGeom>
            <a:ln w="76200">
              <a:solidFill>
                <a:srgbClr val="F5F5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142491" y="461264"/>
            <a:ext cx="96920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273800" algn="l"/>
              </a:tabLst>
            </a:pPr>
            <a:r>
              <a:rPr sz="3600" spc="285" dirty="0">
                <a:solidFill>
                  <a:srgbClr val="EAF0DD"/>
                </a:solidFill>
              </a:rPr>
              <a:t>COME</a:t>
            </a:r>
            <a:r>
              <a:rPr sz="3600" spc="-120" dirty="0">
                <a:solidFill>
                  <a:srgbClr val="EAF0DD"/>
                </a:solidFill>
              </a:rPr>
              <a:t> </a:t>
            </a:r>
            <a:r>
              <a:rPr sz="3600" spc="70" dirty="0">
                <a:solidFill>
                  <a:srgbClr val="EAF0DD"/>
                </a:solidFill>
              </a:rPr>
              <a:t>CANDIDARSI</a:t>
            </a:r>
            <a:r>
              <a:rPr sz="3600" dirty="0">
                <a:solidFill>
                  <a:srgbClr val="EAF0DD"/>
                </a:solidFill>
              </a:rPr>
              <a:t>	</a:t>
            </a:r>
            <a:r>
              <a:rPr sz="3600" spc="135" dirty="0">
                <a:solidFill>
                  <a:srgbClr val="DBEDF4"/>
                </a:solidFill>
              </a:rPr>
              <a:t>HOW</a:t>
            </a:r>
            <a:r>
              <a:rPr sz="3600" spc="-110" dirty="0">
                <a:solidFill>
                  <a:srgbClr val="DBEDF4"/>
                </a:solidFill>
              </a:rPr>
              <a:t> </a:t>
            </a:r>
            <a:r>
              <a:rPr sz="3600" spc="65" dirty="0">
                <a:solidFill>
                  <a:srgbClr val="DBEDF4"/>
                </a:solidFill>
              </a:rPr>
              <a:t>TO</a:t>
            </a:r>
            <a:r>
              <a:rPr sz="3600" spc="-114" dirty="0">
                <a:solidFill>
                  <a:srgbClr val="DBEDF4"/>
                </a:solidFill>
              </a:rPr>
              <a:t> </a:t>
            </a:r>
            <a:r>
              <a:rPr sz="3600" spc="235" dirty="0">
                <a:solidFill>
                  <a:srgbClr val="DBEDF4"/>
                </a:solidFill>
              </a:rPr>
              <a:t>APPLY</a:t>
            </a:r>
            <a:endParaRPr sz="3600"/>
          </a:p>
        </p:txBody>
      </p:sp>
      <p:sp>
        <p:nvSpPr>
          <p:cNvPr id="12" name="object 12"/>
          <p:cNvSpPr txBox="1"/>
          <p:nvPr/>
        </p:nvSpPr>
        <p:spPr>
          <a:xfrm>
            <a:off x="1327402" y="1648279"/>
            <a:ext cx="10180320" cy="70959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337040" algn="l"/>
              </a:tabLst>
            </a:pPr>
            <a:r>
              <a:rPr sz="32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L</a:t>
            </a:r>
            <a:r>
              <a:rPr lang="it-IT" sz="32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@ </a:t>
            </a:r>
            <a:r>
              <a:rPr sz="3200" dirty="0" err="1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studente</a:t>
            </a:r>
            <a:r>
              <a:rPr sz="3200" spc="-7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deve</a:t>
            </a:r>
            <a:r>
              <a:rPr sz="3200" spc="-75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 err="1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accedere</a:t>
            </a:r>
            <a:r>
              <a:rPr sz="3200" spc="-1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spc="-10" dirty="0" err="1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all’applicativo</a:t>
            </a:r>
            <a:r>
              <a:rPr lang="it-IT" sz="3200" spc="-1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         </a:t>
            </a:r>
            <a:r>
              <a:rPr sz="3200" spc="-25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con</a:t>
            </a:r>
            <a:endParaRPr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12700" marR="1299210">
              <a:lnSpc>
                <a:spcPct val="102800"/>
              </a:lnSpc>
              <a:spcBef>
                <a:spcPts val="15"/>
              </a:spcBef>
            </a:pPr>
            <a:r>
              <a:rPr sz="32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le</a:t>
            </a:r>
            <a:r>
              <a:rPr sz="3200" spc="-45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proprie</a:t>
            </a:r>
            <a:r>
              <a:rPr sz="3200" spc="-25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b="1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credenziali</a:t>
            </a:r>
            <a:r>
              <a:rPr sz="3200" b="1" spc="-85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b="1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SPID</a:t>
            </a:r>
            <a:r>
              <a:rPr sz="3200" b="1" spc="-50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e</a:t>
            </a:r>
            <a:r>
              <a:rPr sz="3200" spc="-4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scegliere</a:t>
            </a:r>
            <a:r>
              <a:rPr sz="3200" spc="-3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tra</a:t>
            </a:r>
            <a:r>
              <a:rPr sz="3200" spc="-5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i</a:t>
            </a:r>
            <a:r>
              <a:rPr sz="3200" spc="-4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spc="-25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due </a:t>
            </a:r>
            <a:r>
              <a:rPr sz="32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concorsi</a:t>
            </a:r>
            <a:r>
              <a:rPr sz="3200" spc="-5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della</a:t>
            </a:r>
            <a:r>
              <a:rPr sz="3200" spc="-35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Scuola</a:t>
            </a:r>
            <a:r>
              <a:rPr sz="3200" spc="-45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di</a:t>
            </a:r>
            <a:r>
              <a:rPr sz="3200" spc="-35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spc="-1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Agraria:</a:t>
            </a:r>
            <a:endParaRPr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12700" marR="5080">
              <a:lnSpc>
                <a:spcPct val="103000"/>
              </a:lnSpc>
              <a:spcBef>
                <a:spcPts val="1775"/>
              </a:spcBef>
            </a:pPr>
            <a:r>
              <a:rPr sz="2400" dirty="0">
                <a:solidFill>
                  <a:srgbClr val="DBEDF4"/>
                </a:solidFill>
                <a:latin typeface="Tahoma"/>
                <a:cs typeface="Tahoma"/>
              </a:rPr>
              <a:t>To</a:t>
            </a:r>
            <a:r>
              <a:rPr sz="2400" spc="-7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DBEDF4"/>
                </a:solidFill>
                <a:latin typeface="Tahoma"/>
                <a:cs typeface="Tahoma"/>
              </a:rPr>
              <a:t>apply,</a:t>
            </a:r>
            <a:r>
              <a:rPr sz="2400" spc="-4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DBEDF4"/>
                </a:solidFill>
                <a:latin typeface="Tahoma"/>
                <a:cs typeface="Tahoma"/>
              </a:rPr>
              <a:t>the</a:t>
            </a:r>
            <a:r>
              <a:rPr sz="2400" spc="-7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DBEDF4"/>
                </a:solidFill>
                <a:latin typeface="Tahoma"/>
                <a:cs typeface="Tahoma"/>
              </a:rPr>
              <a:t>student</a:t>
            </a:r>
            <a:r>
              <a:rPr sz="2400" spc="-6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DBEDF4"/>
                </a:solidFill>
                <a:latin typeface="Tahoma"/>
                <a:cs typeface="Tahoma"/>
              </a:rPr>
              <a:t>must</a:t>
            </a:r>
            <a:r>
              <a:rPr sz="2400" spc="-5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DBEDF4"/>
                </a:solidFill>
                <a:latin typeface="Tahoma"/>
                <a:cs typeface="Tahoma"/>
              </a:rPr>
              <a:t>log</a:t>
            </a:r>
            <a:r>
              <a:rPr sz="2400" spc="-6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DBEDF4"/>
                </a:solidFill>
                <a:latin typeface="Tahoma"/>
                <a:cs typeface="Tahoma"/>
              </a:rPr>
              <a:t>into</a:t>
            </a:r>
            <a:r>
              <a:rPr sz="2400" spc="-6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DBEDF4"/>
                </a:solidFill>
                <a:latin typeface="Tahoma"/>
                <a:cs typeface="Tahoma"/>
              </a:rPr>
              <a:t>the</a:t>
            </a:r>
            <a:r>
              <a:rPr sz="2400" spc="-7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DBEDF4"/>
                </a:solidFill>
                <a:latin typeface="Tahoma"/>
                <a:cs typeface="Tahoma"/>
              </a:rPr>
              <a:t>TURUL</a:t>
            </a:r>
            <a:r>
              <a:rPr sz="2400" spc="-6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DBEDF4"/>
                </a:solidFill>
                <a:latin typeface="Tahoma"/>
                <a:cs typeface="Tahoma"/>
              </a:rPr>
              <a:t>application</a:t>
            </a:r>
            <a:r>
              <a:rPr sz="2400" spc="-3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400" spc="-20" dirty="0">
                <a:solidFill>
                  <a:srgbClr val="DBEDF4"/>
                </a:solidFill>
                <a:latin typeface="Tahoma"/>
                <a:cs typeface="Tahoma"/>
              </a:rPr>
              <a:t>with </a:t>
            </a:r>
            <a:r>
              <a:rPr sz="24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ahoma"/>
                <a:cs typeface="Tahoma"/>
              </a:rPr>
              <a:t>SPID</a:t>
            </a:r>
            <a:r>
              <a:rPr sz="2400" b="1" spc="-75" dirty="0">
                <a:solidFill>
                  <a:schemeClr val="accent5">
                    <a:lumMod val="40000"/>
                    <a:lumOff val="60000"/>
                  </a:schemeClr>
                </a:solidFill>
                <a:latin typeface="Tahoma"/>
                <a:cs typeface="Tahoma"/>
              </a:rPr>
              <a:t> </a:t>
            </a:r>
            <a:r>
              <a:rPr sz="24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ahoma"/>
                <a:cs typeface="Tahoma"/>
              </a:rPr>
              <a:t>credentials</a:t>
            </a:r>
            <a:r>
              <a:rPr sz="2400" spc="-7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DBEDF4"/>
                </a:solidFill>
                <a:latin typeface="Tahoma"/>
                <a:cs typeface="Tahoma"/>
              </a:rPr>
              <a:t>and</a:t>
            </a:r>
            <a:r>
              <a:rPr sz="2400" spc="-6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DBEDF4"/>
                </a:solidFill>
                <a:latin typeface="Tahoma"/>
                <a:cs typeface="Tahoma"/>
              </a:rPr>
              <a:t>choose</a:t>
            </a:r>
            <a:r>
              <a:rPr sz="2400" spc="-8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DBEDF4"/>
                </a:solidFill>
                <a:latin typeface="Tahoma"/>
                <a:cs typeface="Tahoma"/>
              </a:rPr>
              <a:t>only</a:t>
            </a:r>
            <a:r>
              <a:rPr sz="2400" spc="-7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DBEDF4"/>
                </a:solidFill>
                <a:latin typeface="Tahoma"/>
                <a:cs typeface="Tahoma"/>
              </a:rPr>
              <a:t>one</a:t>
            </a:r>
            <a:r>
              <a:rPr sz="2400" spc="-7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DBEDF4"/>
                </a:solidFill>
                <a:latin typeface="Tahoma"/>
                <a:cs typeface="Tahoma"/>
              </a:rPr>
              <a:t>of</a:t>
            </a:r>
            <a:r>
              <a:rPr sz="2400" spc="-8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DBEDF4"/>
                </a:solidFill>
                <a:latin typeface="Tahoma"/>
                <a:cs typeface="Tahoma"/>
              </a:rPr>
              <a:t>the</a:t>
            </a:r>
            <a:r>
              <a:rPr sz="2400" spc="-8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DBEDF4"/>
                </a:solidFill>
                <a:latin typeface="Tahoma"/>
                <a:cs typeface="Tahoma"/>
              </a:rPr>
              <a:t>two</a:t>
            </a:r>
            <a:r>
              <a:rPr sz="2400" spc="-6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DBEDF4"/>
                </a:solidFill>
                <a:latin typeface="Tahoma"/>
                <a:cs typeface="Tahoma"/>
              </a:rPr>
              <a:t>competitions</a:t>
            </a:r>
            <a:r>
              <a:rPr sz="2400" spc="-8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400" spc="-25" dirty="0">
                <a:solidFill>
                  <a:srgbClr val="DBEDF4"/>
                </a:solidFill>
                <a:latin typeface="Tahoma"/>
                <a:cs typeface="Tahoma"/>
              </a:rPr>
              <a:t>of </a:t>
            </a:r>
            <a:r>
              <a:rPr sz="2400" dirty="0">
                <a:solidFill>
                  <a:srgbClr val="DBEDF4"/>
                </a:solidFill>
                <a:latin typeface="Tahoma"/>
                <a:cs typeface="Tahoma"/>
              </a:rPr>
              <a:t>the</a:t>
            </a:r>
            <a:r>
              <a:rPr sz="2400" spc="-5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DBEDF4"/>
                </a:solidFill>
                <a:latin typeface="Tahoma"/>
                <a:cs typeface="Tahoma"/>
              </a:rPr>
              <a:t>School</a:t>
            </a:r>
            <a:r>
              <a:rPr sz="2400" spc="-5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DBEDF4"/>
                </a:solidFill>
                <a:latin typeface="Tahoma"/>
                <a:cs typeface="Tahoma"/>
              </a:rPr>
              <a:t>of</a:t>
            </a:r>
            <a:r>
              <a:rPr sz="2400" spc="-5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400" spc="-10" dirty="0">
                <a:solidFill>
                  <a:srgbClr val="DBEDF4"/>
                </a:solidFill>
                <a:latin typeface="Tahoma"/>
                <a:cs typeface="Tahoma"/>
              </a:rPr>
              <a:t>Agriculture:</a:t>
            </a:r>
            <a:endParaRPr sz="24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280"/>
              </a:spcBef>
            </a:pPr>
            <a:endParaRPr sz="2800" dirty="0">
              <a:latin typeface="Tahoma"/>
              <a:cs typeface="Tahoma"/>
            </a:endParaRPr>
          </a:p>
          <a:p>
            <a:pPr marL="438785" marR="344170">
              <a:lnSpc>
                <a:spcPct val="103099"/>
              </a:lnSpc>
              <a:tabLst>
                <a:tab pos="632460" algn="l"/>
                <a:tab pos="869315" algn="l"/>
              </a:tabLst>
            </a:pPr>
            <a:r>
              <a:rPr lang="it-IT" sz="3200" dirty="0">
                <a:solidFill>
                  <a:srgbClr val="D6E3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1.</a:t>
            </a:r>
            <a:r>
              <a:rPr sz="3200" dirty="0">
                <a:solidFill>
                  <a:srgbClr val="D6E3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	</a:t>
            </a:r>
            <a:r>
              <a:rPr sz="3200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«Selezione</a:t>
            </a:r>
            <a:r>
              <a:rPr sz="3200" spc="-45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per</a:t>
            </a:r>
            <a:r>
              <a:rPr sz="3200" spc="-55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la</a:t>
            </a:r>
            <a:r>
              <a:rPr sz="3200" spc="-60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formazione</a:t>
            </a:r>
            <a:r>
              <a:rPr sz="3200" spc="-55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di</a:t>
            </a:r>
            <a:r>
              <a:rPr sz="3200" spc="-60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graduatorie</a:t>
            </a:r>
            <a:r>
              <a:rPr sz="3200" spc="-55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per</a:t>
            </a:r>
            <a:r>
              <a:rPr sz="3200" spc="-70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spc="-25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la </a:t>
            </a:r>
            <a:r>
              <a:rPr sz="3200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mobilità</a:t>
            </a:r>
            <a:r>
              <a:rPr sz="3200" spc="-120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internazionale</a:t>
            </a:r>
            <a:r>
              <a:rPr sz="3200" spc="-130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ERASMUS+</a:t>
            </a:r>
            <a:r>
              <a:rPr sz="3200" spc="-155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traineeship</a:t>
            </a:r>
            <a:r>
              <a:rPr sz="3200" spc="-140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spc="-25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a.a</a:t>
            </a:r>
            <a:endParaRPr sz="3200" dirty="0">
              <a:solidFill>
                <a:srgbClr val="ADC3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2477135">
              <a:lnSpc>
                <a:spcPct val="100000"/>
              </a:lnSpc>
              <a:spcBef>
                <a:spcPts val="120"/>
              </a:spcBef>
            </a:pPr>
            <a:r>
              <a:rPr sz="3200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202</a:t>
            </a:r>
            <a:r>
              <a:rPr lang="it-IT" sz="3200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5</a:t>
            </a:r>
            <a:r>
              <a:rPr sz="3200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/202</a:t>
            </a:r>
            <a:r>
              <a:rPr lang="it-IT" sz="3200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6</a:t>
            </a:r>
            <a:r>
              <a:rPr sz="3200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-</a:t>
            </a:r>
            <a:r>
              <a:rPr sz="3200" spc="-90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b="1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Sede</a:t>
            </a:r>
            <a:r>
              <a:rPr sz="3200" b="1" spc="-85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b="1" spc="-10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generica</a:t>
            </a:r>
            <a:r>
              <a:rPr sz="3200" spc="-10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»</a:t>
            </a:r>
            <a:endParaRPr sz="3200" dirty="0">
              <a:solidFill>
                <a:srgbClr val="ADC3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00"/>
              </a:spcBef>
            </a:pPr>
            <a:endParaRPr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438785" marR="346710">
              <a:lnSpc>
                <a:spcPct val="102800"/>
              </a:lnSpc>
              <a:tabLst>
                <a:tab pos="632460" algn="l"/>
                <a:tab pos="869315" algn="l"/>
              </a:tabLst>
            </a:pPr>
            <a:r>
              <a:rPr lang="it-IT" sz="3200" dirty="0">
                <a:solidFill>
                  <a:srgbClr val="D6E3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2.</a:t>
            </a:r>
            <a:r>
              <a:rPr sz="3200" dirty="0">
                <a:solidFill>
                  <a:srgbClr val="D6E3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	</a:t>
            </a:r>
            <a:r>
              <a:rPr sz="3200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«Selezione</a:t>
            </a:r>
            <a:r>
              <a:rPr sz="3200" spc="-60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per</a:t>
            </a:r>
            <a:r>
              <a:rPr sz="3200" spc="-60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la</a:t>
            </a:r>
            <a:r>
              <a:rPr sz="3200" spc="-60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formazione</a:t>
            </a:r>
            <a:r>
              <a:rPr sz="3200" spc="-60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di</a:t>
            </a:r>
            <a:r>
              <a:rPr sz="3200" spc="-60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graduatorie</a:t>
            </a:r>
            <a:r>
              <a:rPr sz="3200" spc="-60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per</a:t>
            </a:r>
            <a:r>
              <a:rPr sz="3200" spc="-75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spc="-25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la </a:t>
            </a:r>
            <a:r>
              <a:rPr sz="3200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mobilità</a:t>
            </a:r>
            <a:r>
              <a:rPr sz="3200" spc="-120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internazionale</a:t>
            </a:r>
            <a:r>
              <a:rPr sz="3200" spc="-130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ERASMUS+</a:t>
            </a:r>
            <a:r>
              <a:rPr sz="3200" spc="-155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traineeship</a:t>
            </a:r>
            <a:r>
              <a:rPr sz="3200" spc="-140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spc="-25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a.a</a:t>
            </a:r>
            <a:endParaRPr sz="3200" dirty="0">
              <a:solidFill>
                <a:srgbClr val="ADC3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2208530">
              <a:lnSpc>
                <a:spcPct val="100000"/>
              </a:lnSpc>
              <a:spcBef>
                <a:spcPts val="120"/>
              </a:spcBef>
            </a:pPr>
            <a:r>
              <a:rPr sz="3200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202</a:t>
            </a:r>
            <a:r>
              <a:rPr lang="it-IT" sz="3200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5</a:t>
            </a:r>
            <a:r>
              <a:rPr sz="3200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/202</a:t>
            </a:r>
            <a:r>
              <a:rPr lang="it-IT" sz="3200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6</a:t>
            </a:r>
            <a:r>
              <a:rPr sz="3200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-</a:t>
            </a:r>
            <a:r>
              <a:rPr sz="3200" spc="-90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b="1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Sede</a:t>
            </a:r>
            <a:r>
              <a:rPr sz="3200" b="1" spc="-85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b="1" spc="-10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nominativa</a:t>
            </a:r>
            <a:r>
              <a:rPr sz="3200" spc="-10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»</a:t>
            </a:r>
            <a:endParaRPr sz="3200" dirty="0">
              <a:solidFill>
                <a:srgbClr val="ADC3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553973" y="1263396"/>
            <a:ext cx="17720819" cy="8853043"/>
            <a:chOff x="553973" y="1263396"/>
            <a:chExt cx="17720819" cy="8853043"/>
          </a:xfrm>
        </p:grpSpPr>
        <p:sp>
          <p:nvSpPr>
            <p:cNvPr id="14" name="object 14"/>
            <p:cNvSpPr/>
            <p:nvPr/>
          </p:nvSpPr>
          <p:spPr>
            <a:xfrm>
              <a:off x="1143000" y="1263396"/>
              <a:ext cx="9764395" cy="0"/>
            </a:xfrm>
            <a:custGeom>
              <a:avLst/>
              <a:gdLst/>
              <a:ahLst/>
              <a:cxnLst/>
              <a:rect l="l" t="t" r="r" b="b"/>
              <a:pathLst>
                <a:path w="9764395">
                  <a:moveTo>
                    <a:pt x="0" y="0"/>
                  </a:moveTo>
                  <a:lnTo>
                    <a:pt x="9764268" y="0"/>
                  </a:lnTo>
                </a:path>
              </a:pathLst>
            </a:custGeom>
            <a:ln w="76200">
              <a:solidFill>
                <a:srgbClr val="C3D5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53973" y="1753362"/>
              <a:ext cx="457200" cy="381000"/>
            </a:xfrm>
            <a:custGeom>
              <a:avLst/>
              <a:gdLst/>
              <a:ahLst/>
              <a:cxnLst/>
              <a:rect l="l" t="t" r="r" b="b"/>
              <a:pathLst>
                <a:path w="457200" h="381000">
                  <a:moveTo>
                    <a:pt x="266700" y="0"/>
                  </a:moveTo>
                  <a:lnTo>
                    <a:pt x="266700" y="95250"/>
                  </a:lnTo>
                  <a:lnTo>
                    <a:pt x="0" y="95250"/>
                  </a:lnTo>
                  <a:lnTo>
                    <a:pt x="0" y="285750"/>
                  </a:lnTo>
                  <a:lnTo>
                    <a:pt x="266700" y="285750"/>
                  </a:lnTo>
                  <a:lnTo>
                    <a:pt x="266700" y="381000"/>
                  </a:lnTo>
                  <a:lnTo>
                    <a:pt x="457200" y="190500"/>
                  </a:lnTo>
                  <a:lnTo>
                    <a:pt x="266700" y="0"/>
                  </a:lnTo>
                  <a:close/>
                </a:path>
              </a:pathLst>
            </a:custGeom>
            <a:solidFill>
              <a:srgbClr val="C2D4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53973" y="1753362"/>
              <a:ext cx="457200" cy="381000"/>
            </a:xfrm>
            <a:custGeom>
              <a:avLst/>
              <a:gdLst/>
              <a:ahLst/>
              <a:cxnLst/>
              <a:rect l="l" t="t" r="r" b="b"/>
              <a:pathLst>
                <a:path w="457200" h="381000">
                  <a:moveTo>
                    <a:pt x="0" y="95250"/>
                  </a:moveTo>
                  <a:lnTo>
                    <a:pt x="266700" y="95250"/>
                  </a:lnTo>
                  <a:lnTo>
                    <a:pt x="266700" y="0"/>
                  </a:lnTo>
                  <a:lnTo>
                    <a:pt x="457200" y="190500"/>
                  </a:lnTo>
                  <a:lnTo>
                    <a:pt x="266700" y="381000"/>
                  </a:lnTo>
                  <a:lnTo>
                    <a:pt x="266700" y="285750"/>
                  </a:lnTo>
                  <a:lnTo>
                    <a:pt x="0" y="285750"/>
                  </a:lnTo>
                  <a:lnTo>
                    <a:pt x="0" y="95250"/>
                  </a:lnTo>
                  <a:close/>
                </a:path>
              </a:pathLst>
            </a:custGeom>
            <a:ln w="25400">
              <a:solidFill>
                <a:srgbClr val="EAF0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52511" y="1688337"/>
              <a:ext cx="915924" cy="393192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8918679" y="1673795"/>
              <a:ext cx="944880" cy="422275"/>
            </a:xfrm>
            <a:custGeom>
              <a:avLst/>
              <a:gdLst/>
              <a:ahLst/>
              <a:cxnLst/>
              <a:rect l="l" t="t" r="r" b="b"/>
              <a:pathLst>
                <a:path w="944879" h="422275">
                  <a:moveTo>
                    <a:pt x="0" y="421767"/>
                  </a:moveTo>
                  <a:lnTo>
                    <a:pt x="944499" y="421767"/>
                  </a:lnTo>
                  <a:lnTo>
                    <a:pt x="944499" y="0"/>
                  </a:lnTo>
                  <a:lnTo>
                    <a:pt x="0" y="0"/>
                  </a:lnTo>
                  <a:lnTo>
                    <a:pt x="0" y="421767"/>
                  </a:lnTo>
                  <a:close/>
                </a:path>
              </a:pathLst>
            </a:custGeom>
            <a:ln w="2857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1311" y="3355847"/>
              <a:ext cx="548640" cy="542543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2669012" y="9808464"/>
              <a:ext cx="5605780" cy="307975"/>
            </a:xfrm>
            <a:custGeom>
              <a:avLst/>
              <a:gdLst/>
              <a:ahLst/>
              <a:cxnLst/>
              <a:rect l="l" t="t" r="r" b="b"/>
              <a:pathLst>
                <a:path w="5605780" h="307975">
                  <a:moveTo>
                    <a:pt x="5605272" y="0"/>
                  </a:moveTo>
                  <a:lnTo>
                    <a:pt x="0" y="0"/>
                  </a:lnTo>
                  <a:lnTo>
                    <a:pt x="0" y="307847"/>
                  </a:lnTo>
                  <a:lnTo>
                    <a:pt x="5605272" y="307847"/>
                  </a:lnTo>
                  <a:lnTo>
                    <a:pt x="56052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12761468" y="9830206"/>
            <a:ext cx="537972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Arial MT"/>
                <a:cs typeface="Arial MT"/>
              </a:rPr>
              <a:t>ETSIAM</a:t>
            </a:r>
            <a:r>
              <a:rPr sz="1400" spc="-3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(School</a:t>
            </a:r>
            <a:r>
              <a:rPr sz="1400" spc="-4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for</a:t>
            </a:r>
            <a:r>
              <a:rPr sz="1400" spc="-4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Agriculture</a:t>
            </a:r>
            <a:r>
              <a:rPr sz="1400" spc="-5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and</a:t>
            </a:r>
            <a:r>
              <a:rPr sz="1400" spc="-3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Forestry</a:t>
            </a:r>
            <a:r>
              <a:rPr sz="1400" spc="-6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Engineering)</a:t>
            </a:r>
            <a:r>
              <a:rPr sz="1400" spc="-60" dirty="0">
                <a:latin typeface="Arial MT"/>
                <a:cs typeface="Arial MT"/>
              </a:rPr>
              <a:t> </a:t>
            </a:r>
            <a:r>
              <a:rPr sz="1400" spc="-10" dirty="0">
                <a:latin typeface="Arial MT"/>
                <a:cs typeface="Arial MT"/>
              </a:rPr>
              <a:t>SPAGNA</a:t>
            </a:r>
            <a:endParaRPr sz="14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9451975"/>
          </a:xfrm>
          <a:custGeom>
            <a:avLst/>
            <a:gdLst/>
            <a:ahLst/>
            <a:cxnLst/>
            <a:rect l="l" t="t" r="r" b="b"/>
            <a:pathLst>
              <a:path w="18288000" h="9451975">
                <a:moveTo>
                  <a:pt x="0" y="9451848"/>
                </a:moveTo>
                <a:lnTo>
                  <a:pt x="18288000" y="9451848"/>
                </a:lnTo>
                <a:lnTo>
                  <a:pt x="18288000" y="0"/>
                </a:lnTo>
                <a:lnTo>
                  <a:pt x="0" y="0"/>
                </a:lnTo>
                <a:lnTo>
                  <a:pt x="0" y="9451848"/>
                </a:lnTo>
                <a:close/>
              </a:path>
            </a:pathLst>
          </a:custGeom>
          <a:solidFill>
            <a:srgbClr val="5E826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-1"/>
            <a:ext cx="18288000" cy="10287000"/>
            <a:chOff x="0" y="-1"/>
            <a:chExt cx="18288000" cy="10287000"/>
          </a:xfrm>
        </p:grpSpPr>
        <p:sp>
          <p:nvSpPr>
            <p:cNvPr id="4" name="object 4"/>
            <p:cNvSpPr/>
            <p:nvPr/>
          </p:nvSpPr>
          <p:spPr>
            <a:xfrm>
              <a:off x="0" y="9534144"/>
              <a:ext cx="18288000" cy="753110"/>
            </a:xfrm>
            <a:custGeom>
              <a:avLst/>
              <a:gdLst/>
              <a:ahLst/>
              <a:cxnLst/>
              <a:rect l="l" t="t" r="r" b="b"/>
              <a:pathLst>
                <a:path w="18288000" h="753109">
                  <a:moveTo>
                    <a:pt x="18288000" y="0"/>
                  </a:moveTo>
                  <a:lnTo>
                    <a:pt x="0" y="0"/>
                  </a:lnTo>
                  <a:lnTo>
                    <a:pt x="0" y="752601"/>
                  </a:lnTo>
                  <a:lnTo>
                    <a:pt x="18288000" y="752601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5E82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201143" y="-1"/>
              <a:ext cx="5705856" cy="1028547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9497568"/>
              <a:ext cx="18288000" cy="0"/>
            </a:xfrm>
            <a:custGeom>
              <a:avLst/>
              <a:gdLst/>
              <a:ahLst/>
              <a:cxnLst/>
              <a:rect l="l" t="t" r="r" b="b"/>
              <a:pathLst>
                <a:path w="18288000">
                  <a:moveTo>
                    <a:pt x="0" y="0"/>
                  </a:moveTo>
                  <a:lnTo>
                    <a:pt x="18288000" y="0"/>
                  </a:lnTo>
                </a:path>
              </a:pathLst>
            </a:custGeom>
            <a:ln w="76200">
              <a:solidFill>
                <a:srgbClr val="F5F5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59536" y="1085087"/>
              <a:ext cx="3637915" cy="0"/>
            </a:xfrm>
            <a:custGeom>
              <a:avLst/>
              <a:gdLst/>
              <a:ahLst/>
              <a:cxnLst/>
              <a:rect l="l" t="t" r="r" b="b"/>
              <a:pathLst>
                <a:path w="3637915">
                  <a:moveTo>
                    <a:pt x="0" y="0"/>
                  </a:moveTo>
                  <a:lnTo>
                    <a:pt x="3637788" y="0"/>
                  </a:lnTo>
                </a:path>
              </a:pathLst>
            </a:custGeom>
            <a:ln w="76200">
              <a:solidFill>
                <a:srgbClr val="C3D5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91718" y="1468373"/>
              <a:ext cx="457200" cy="381000"/>
            </a:xfrm>
            <a:custGeom>
              <a:avLst/>
              <a:gdLst/>
              <a:ahLst/>
              <a:cxnLst/>
              <a:rect l="l" t="t" r="r" b="b"/>
              <a:pathLst>
                <a:path w="457200" h="381000">
                  <a:moveTo>
                    <a:pt x="266700" y="0"/>
                  </a:moveTo>
                  <a:lnTo>
                    <a:pt x="266700" y="95250"/>
                  </a:lnTo>
                  <a:lnTo>
                    <a:pt x="0" y="95250"/>
                  </a:lnTo>
                  <a:lnTo>
                    <a:pt x="0" y="285750"/>
                  </a:lnTo>
                  <a:lnTo>
                    <a:pt x="266700" y="285750"/>
                  </a:lnTo>
                  <a:lnTo>
                    <a:pt x="266700" y="381000"/>
                  </a:lnTo>
                  <a:lnTo>
                    <a:pt x="457200" y="190500"/>
                  </a:lnTo>
                  <a:lnTo>
                    <a:pt x="266700" y="0"/>
                  </a:lnTo>
                  <a:close/>
                </a:path>
              </a:pathLst>
            </a:custGeom>
            <a:solidFill>
              <a:srgbClr val="C2D4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91718" y="1468373"/>
              <a:ext cx="457200" cy="381000"/>
            </a:xfrm>
            <a:custGeom>
              <a:avLst/>
              <a:gdLst/>
              <a:ahLst/>
              <a:cxnLst/>
              <a:rect l="l" t="t" r="r" b="b"/>
              <a:pathLst>
                <a:path w="457200" h="381000">
                  <a:moveTo>
                    <a:pt x="0" y="95250"/>
                  </a:moveTo>
                  <a:lnTo>
                    <a:pt x="266700" y="95250"/>
                  </a:lnTo>
                  <a:lnTo>
                    <a:pt x="266700" y="0"/>
                  </a:lnTo>
                  <a:lnTo>
                    <a:pt x="457200" y="190500"/>
                  </a:lnTo>
                  <a:lnTo>
                    <a:pt x="266700" y="381000"/>
                  </a:lnTo>
                  <a:lnTo>
                    <a:pt x="266700" y="285750"/>
                  </a:lnTo>
                  <a:lnTo>
                    <a:pt x="0" y="285750"/>
                  </a:lnTo>
                  <a:lnTo>
                    <a:pt x="0" y="95250"/>
                  </a:lnTo>
                  <a:close/>
                </a:path>
              </a:pathLst>
            </a:custGeom>
            <a:ln w="25400">
              <a:solidFill>
                <a:srgbClr val="EAF0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519174" y="1324483"/>
            <a:ext cx="10233660" cy="796455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Prima</a:t>
            </a:r>
            <a:r>
              <a:rPr sz="3200" spc="-6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di</a:t>
            </a:r>
            <a:r>
              <a:rPr sz="3200" spc="-65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indicare</a:t>
            </a:r>
            <a:r>
              <a:rPr sz="3200" spc="-35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la/e</a:t>
            </a:r>
            <a:r>
              <a:rPr sz="3200" spc="-7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spc="7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sedi</a:t>
            </a:r>
            <a:r>
              <a:rPr sz="3200" spc="-7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di</a:t>
            </a:r>
            <a:r>
              <a:rPr sz="3200" spc="-3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preferenza</a:t>
            </a:r>
            <a:r>
              <a:rPr sz="3200" spc="-55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spc="-9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(fino</a:t>
            </a:r>
            <a:r>
              <a:rPr sz="3200" spc="-5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</a:t>
            </a:r>
            <a:r>
              <a:rPr sz="3200" spc="-55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spc="-25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un</a:t>
            </a:r>
            <a:endParaRPr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12700" marR="5080">
              <a:lnSpc>
                <a:spcPct val="102800"/>
              </a:lnSpc>
              <a:spcBef>
                <a:spcPts val="15"/>
              </a:spcBef>
            </a:pPr>
            <a:r>
              <a:rPr sz="3200" spc="75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massimo</a:t>
            </a:r>
            <a:r>
              <a:rPr sz="3200" spc="-175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di</a:t>
            </a:r>
            <a:r>
              <a:rPr sz="3200" spc="-125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spc="-165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3),</a:t>
            </a:r>
            <a:r>
              <a:rPr sz="3200" spc="-13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b="1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è</a:t>
            </a:r>
            <a:r>
              <a:rPr sz="3200" b="1" spc="-7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b="1" spc="-6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compito</a:t>
            </a:r>
            <a:r>
              <a:rPr sz="3200" b="1" spc="-9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b="1" spc="-8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dello</a:t>
            </a:r>
            <a:r>
              <a:rPr sz="3200" b="1" spc="-8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b="1" spc="-10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studente</a:t>
            </a:r>
            <a:r>
              <a:rPr sz="3200" b="1" spc="-8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b="1" spc="-11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verificare</a:t>
            </a:r>
            <a:r>
              <a:rPr sz="3200" b="1" spc="-6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spc="-2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alla </a:t>
            </a:r>
            <a:r>
              <a:rPr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pagina</a:t>
            </a:r>
            <a:r>
              <a:rPr sz="3200" spc="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b="1" u="sng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  <a:hlinkClick r:id="rId3"/>
              </a:rPr>
              <a:t>https://ammissioni.unifi.it/DESTINATION/</a:t>
            </a:r>
            <a:r>
              <a:rPr sz="2400" spc="-10" dirty="0">
                <a:solidFill>
                  <a:srgbClr val="EBF0DE"/>
                </a:solidFill>
                <a:latin typeface="Tahoma"/>
                <a:cs typeface="Tahoma"/>
              </a:rPr>
              <a:t>:</a:t>
            </a:r>
            <a:endParaRPr sz="2400" dirty="0">
              <a:latin typeface="Tahoma"/>
              <a:cs typeface="Tahoma"/>
            </a:endParaRPr>
          </a:p>
          <a:p>
            <a:pPr marL="756285" marR="332740" indent="-744220">
              <a:lnSpc>
                <a:spcPct val="103099"/>
              </a:lnSpc>
              <a:spcBef>
                <a:spcPts val="2965"/>
              </a:spcBef>
              <a:buAutoNum type="arabicPeriod"/>
              <a:tabLst>
                <a:tab pos="756285" algn="l"/>
              </a:tabLst>
            </a:pPr>
            <a:r>
              <a:rPr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Le</a:t>
            </a:r>
            <a:r>
              <a:rPr sz="3200" spc="-4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b="1" dirty="0">
                <a:solidFill>
                  <a:srgbClr val="D6E3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Note</a:t>
            </a:r>
            <a:r>
              <a:rPr sz="3200" b="1" spc="15" dirty="0">
                <a:solidFill>
                  <a:srgbClr val="D6E3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sul</a:t>
            </a:r>
            <a:r>
              <a:rPr sz="3200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profilo</a:t>
            </a:r>
            <a:r>
              <a:rPr sz="3200" spc="-2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richiesto</a:t>
            </a:r>
            <a:r>
              <a:rPr sz="3200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e</a:t>
            </a:r>
            <a:r>
              <a:rPr sz="3200" spc="-2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e</a:t>
            </a:r>
            <a:r>
              <a:rPr sz="3200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sul</a:t>
            </a:r>
            <a:r>
              <a:rPr sz="3200" spc="-2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tipo</a:t>
            </a:r>
            <a:r>
              <a:rPr sz="3200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di</a:t>
            </a:r>
            <a:r>
              <a:rPr sz="3200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spc="-1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tirocinio offerto</a:t>
            </a:r>
            <a:endParaRPr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756285" marR="568325" indent="-744220">
              <a:lnSpc>
                <a:spcPct val="103000"/>
              </a:lnSpc>
              <a:spcBef>
                <a:spcPts val="1305"/>
              </a:spcBef>
              <a:buAutoNum type="arabicPeriod"/>
              <a:tabLst>
                <a:tab pos="756285" algn="l"/>
              </a:tabLst>
            </a:pPr>
            <a:r>
              <a:rPr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Il</a:t>
            </a:r>
            <a:r>
              <a:rPr sz="3200" spc="-1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b="1" dirty="0">
                <a:solidFill>
                  <a:srgbClr val="D6E3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Settore</a:t>
            </a:r>
            <a:r>
              <a:rPr sz="3200" b="1" spc="-55" dirty="0">
                <a:solidFill>
                  <a:srgbClr val="D6E3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b="1" dirty="0">
                <a:solidFill>
                  <a:srgbClr val="D6E3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Disciplinare</a:t>
            </a:r>
            <a:r>
              <a:rPr sz="3200" b="1" spc="-70" dirty="0">
                <a:solidFill>
                  <a:srgbClr val="D6E3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b="1" dirty="0">
                <a:solidFill>
                  <a:srgbClr val="D6E3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dell’Accordo</a:t>
            </a:r>
            <a:r>
              <a:rPr sz="3200" b="1" spc="-50" dirty="0">
                <a:solidFill>
                  <a:srgbClr val="D6E3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b="1" spc="-10" dirty="0">
                <a:solidFill>
                  <a:srgbClr val="D6E3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(ISCED)</a:t>
            </a:r>
            <a:r>
              <a:rPr sz="3200" spc="-10" dirty="0">
                <a:solidFill>
                  <a:srgbClr val="D6E3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, </a:t>
            </a:r>
            <a:r>
              <a:rPr sz="320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che</a:t>
            </a:r>
            <a:r>
              <a:rPr sz="3200" spc="-65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indica</a:t>
            </a:r>
            <a:r>
              <a:rPr sz="3200" spc="-7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se</a:t>
            </a:r>
            <a:r>
              <a:rPr sz="3200" spc="-65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l’ambito</a:t>
            </a:r>
            <a:r>
              <a:rPr sz="3200" spc="-5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disciplinare</a:t>
            </a:r>
            <a:r>
              <a:rPr sz="3200" spc="-6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dell’accordo</a:t>
            </a:r>
            <a:r>
              <a:rPr sz="3200" spc="-65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spc="-5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è </a:t>
            </a:r>
            <a:r>
              <a:rPr sz="320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compatibile</a:t>
            </a:r>
            <a:r>
              <a:rPr sz="3200" spc="-45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con</a:t>
            </a:r>
            <a:r>
              <a:rPr sz="3200" spc="-4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il</a:t>
            </a:r>
            <a:r>
              <a:rPr sz="3200" spc="-45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proprio</a:t>
            </a:r>
            <a:r>
              <a:rPr sz="3200" spc="-4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percorso</a:t>
            </a:r>
            <a:r>
              <a:rPr sz="3200" spc="-5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di</a:t>
            </a:r>
            <a:r>
              <a:rPr sz="3200" spc="-3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spc="-1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studio</a:t>
            </a:r>
            <a:endParaRPr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756285" marR="175260" indent="-744220">
              <a:lnSpc>
                <a:spcPct val="98800"/>
              </a:lnSpc>
              <a:spcBef>
                <a:spcPts val="1390"/>
              </a:spcBef>
              <a:buAutoNum type="arabicPeriod"/>
              <a:tabLst>
                <a:tab pos="756285" algn="l"/>
              </a:tabLst>
            </a:pPr>
            <a:r>
              <a:rPr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il</a:t>
            </a:r>
            <a:r>
              <a:rPr sz="3200" spc="-5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b="1" dirty="0">
                <a:solidFill>
                  <a:srgbClr val="D6E3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Livello</a:t>
            </a:r>
            <a:r>
              <a:rPr sz="3200" b="1" spc="-80" dirty="0">
                <a:solidFill>
                  <a:srgbClr val="D6E3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b="1" dirty="0">
                <a:solidFill>
                  <a:srgbClr val="D6E3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dell’Offerta</a:t>
            </a:r>
            <a:r>
              <a:rPr sz="3200" b="1" spc="-90" dirty="0">
                <a:solidFill>
                  <a:srgbClr val="D6E3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b="1" dirty="0">
                <a:solidFill>
                  <a:srgbClr val="D6E3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didattica</a:t>
            </a:r>
            <a:r>
              <a:rPr sz="3200" b="1" spc="-40" dirty="0">
                <a:solidFill>
                  <a:srgbClr val="D6E3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disponibile</a:t>
            </a:r>
            <a:r>
              <a:rPr sz="3200" spc="-45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spc="-1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presso </a:t>
            </a:r>
            <a:r>
              <a:rPr sz="320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l’università</a:t>
            </a:r>
            <a:r>
              <a:rPr sz="3200" spc="-13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ospitante</a:t>
            </a:r>
            <a:r>
              <a:rPr sz="3200" spc="-125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spc="-55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(</a:t>
            </a:r>
            <a:r>
              <a:rPr sz="3350" spc="-55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Triennale,</a:t>
            </a:r>
            <a:r>
              <a:rPr sz="3350" spc="-165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350" spc="-1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Magistrale, Dottorato</a:t>
            </a:r>
            <a:r>
              <a:rPr sz="3200" spc="-1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)</a:t>
            </a:r>
            <a:endParaRPr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756285" indent="-743585">
              <a:lnSpc>
                <a:spcPct val="100000"/>
              </a:lnSpc>
              <a:spcBef>
                <a:spcPts val="1445"/>
              </a:spcBef>
              <a:buClr>
                <a:srgbClr val="FFFFFF"/>
              </a:buClr>
              <a:buAutoNum type="arabicPeriod"/>
              <a:tabLst>
                <a:tab pos="756285" algn="l"/>
              </a:tabLst>
            </a:pPr>
            <a:r>
              <a:rPr sz="320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Il </a:t>
            </a:r>
            <a:r>
              <a:rPr sz="3200" b="1" dirty="0">
                <a:solidFill>
                  <a:srgbClr val="D6E3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Livello</a:t>
            </a:r>
            <a:r>
              <a:rPr sz="3200" b="1" spc="-35" dirty="0">
                <a:solidFill>
                  <a:srgbClr val="D6E3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b="1" dirty="0">
                <a:solidFill>
                  <a:srgbClr val="D6E3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di</a:t>
            </a:r>
            <a:r>
              <a:rPr sz="3200" b="1" spc="-20" dirty="0">
                <a:solidFill>
                  <a:srgbClr val="D6E3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b="1" dirty="0">
                <a:solidFill>
                  <a:srgbClr val="D6E3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conoscenza</a:t>
            </a:r>
            <a:r>
              <a:rPr sz="3200" b="1" spc="-35" dirty="0">
                <a:solidFill>
                  <a:srgbClr val="D6E3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b="1" dirty="0">
                <a:solidFill>
                  <a:srgbClr val="D6E3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linguistica</a:t>
            </a:r>
            <a:r>
              <a:rPr sz="3200" b="1" spc="-60" dirty="0">
                <a:solidFill>
                  <a:srgbClr val="D6E3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b="1" spc="-10" dirty="0">
                <a:solidFill>
                  <a:srgbClr val="D6E3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richiesta</a:t>
            </a:r>
            <a:endParaRPr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756285">
              <a:lnSpc>
                <a:spcPct val="100000"/>
              </a:lnSpc>
              <a:spcBef>
                <a:spcPts val="120"/>
              </a:spcBef>
            </a:pPr>
            <a:r>
              <a:rPr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dall’Università</a:t>
            </a:r>
            <a:r>
              <a:rPr sz="3200" spc="-114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ospitante</a:t>
            </a:r>
            <a:r>
              <a:rPr sz="3200" spc="-114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per</a:t>
            </a:r>
            <a:r>
              <a:rPr sz="3200" spc="-114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lang="it-IT"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svolgere l’attività didattica</a:t>
            </a:r>
            <a:endParaRPr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597204" y="4317"/>
            <a:ext cx="17203623" cy="866391"/>
          </a:xfrm>
          <a:prstGeom prst="rect">
            <a:avLst/>
          </a:prstGeom>
        </p:spPr>
        <p:txBody>
          <a:bodyPr vert="horz" wrap="square" lIns="0" tIns="309372" rIns="0" bIns="0" rtlCol="0">
            <a:spAutoFit/>
          </a:bodyPr>
          <a:lstStyle/>
          <a:p>
            <a:pPr marL="196215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Concorso</a:t>
            </a:r>
            <a:r>
              <a:rPr sz="3600" b="1" spc="-175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b="1" spc="-5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per</a:t>
            </a:r>
            <a:r>
              <a:rPr sz="3600" b="1" spc="-175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b="1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sede</a:t>
            </a:r>
            <a:r>
              <a:rPr sz="3600" b="1" spc="-185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b="1" spc="-5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generica</a:t>
            </a:r>
            <a:endParaRPr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</p:txBody>
      </p:sp>
      <p:pic>
        <p:nvPicPr>
          <p:cNvPr id="15" name="object 5">
            <a:extLst>
              <a:ext uri="{FF2B5EF4-FFF2-40B4-BE49-F238E27FC236}">
                <a16:creationId xmlns:a16="http://schemas.microsoft.com/office/drawing/2014/main" id="{3D38DA55-95AC-4184-B59C-555C79B9DA5E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963399" y="0"/>
            <a:ext cx="6324599" cy="1028699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9451975"/>
          </a:xfrm>
          <a:custGeom>
            <a:avLst/>
            <a:gdLst/>
            <a:ahLst/>
            <a:cxnLst/>
            <a:rect l="l" t="t" r="r" b="b"/>
            <a:pathLst>
              <a:path w="18288000" h="9451975">
                <a:moveTo>
                  <a:pt x="0" y="9451848"/>
                </a:moveTo>
                <a:lnTo>
                  <a:pt x="18288000" y="9451848"/>
                </a:lnTo>
                <a:lnTo>
                  <a:pt x="18288000" y="0"/>
                </a:lnTo>
                <a:lnTo>
                  <a:pt x="0" y="0"/>
                </a:lnTo>
                <a:lnTo>
                  <a:pt x="0" y="9451848"/>
                </a:lnTo>
                <a:close/>
              </a:path>
            </a:pathLst>
          </a:custGeom>
          <a:solidFill>
            <a:srgbClr val="5E826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-1"/>
            <a:ext cx="18288000" cy="10287000"/>
            <a:chOff x="0" y="-1"/>
            <a:chExt cx="18288000" cy="10287000"/>
          </a:xfrm>
        </p:grpSpPr>
        <p:sp>
          <p:nvSpPr>
            <p:cNvPr id="4" name="object 4"/>
            <p:cNvSpPr/>
            <p:nvPr/>
          </p:nvSpPr>
          <p:spPr>
            <a:xfrm>
              <a:off x="0" y="9534144"/>
              <a:ext cx="18288000" cy="753110"/>
            </a:xfrm>
            <a:custGeom>
              <a:avLst/>
              <a:gdLst/>
              <a:ahLst/>
              <a:cxnLst/>
              <a:rect l="l" t="t" r="r" b="b"/>
              <a:pathLst>
                <a:path w="18288000" h="753109">
                  <a:moveTo>
                    <a:pt x="18288000" y="0"/>
                  </a:moveTo>
                  <a:lnTo>
                    <a:pt x="0" y="0"/>
                  </a:lnTo>
                  <a:lnTo>
                    <a:pt x="0" y="752601"/>
                  </a:lnTo>
                  <a:lnTo>
                    <a:pt x="18288000" y="752601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5E82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201143" y="-1"/>
              <a:ext cx="5705856" cy="1028547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9497568"/>
              <a:ext cx="18288000" cy="0"/>
            </a:xfrm>
            <a:custGeom>
              <a:avLst/>
              <a:gdLst/>
              <a:ahLst/>
              <a:cxnLst/>
              <a:rect l="l" t="t" r="r" b="b"/>
              <a:pathLst>
                <a:path w="18288000">
                  <a:moveTo>
                    <a:pt x="0" y="0"/>
                  </a:moveTo>
                  <a:lnTo>
                    <a:pt x="18288000" y="0"/>
                  </a:lnTo>
                </a:path>
              </a:pathLst>
            </a:custGeom>
            <a:ln w="76200">
              <a:solidFill>
                <a:srgbClr val="F5F5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59232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400" b="1" spc="-105" dirty="0">
                <a:solidFill>
                  <a:srgbClr val="DBEDF4"/>
                </a:solidFill>
                <a:latin typeface="Tahoma"/>
                <a:cs typeface="Tahoma"/>
              </a:rPr>
              <a:t>Competition</a:t>
            </a:r>
            <a:r>
              <a:rPr sz="3400" b="1" spc="-14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400" b="1" spc="-100" dirty="0">
                <a:solidFill>
                  <a:srgbClr val="DBEDF4"/>
                </a:solidFill>
                <a:latin typeface="Tahoma"/>
                <a:cs typeface="Tahoma"/>
              </a:rPr>
              <a:t>for</a:t>
            </a:r>
            <a:r>
              <a:rPr sz="3400" b="1" spc="-13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400" b="1" spc="-50" dirty="0">
                <a:solidFill>
                  <a:srgbClr val="DBEDF4"/>
                </a:solidFill>
                <a:latin typeface="Tahoma"/>
                <a:cs typeface="Tahoma"/>
              </a:rPr>
              <a:t>Generic</a:t>
            </a:r>
            <a:r>
              <a:rPr sz="3400" b="1" spc="-15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400" b="1" spc="-120" dirty="0">
                <a:solidFill>
                  <a:srgbClr val="DBEDF4"/>
                </a:solidFill>
                <a:latin typeface="Tahoma"/>
                <a:cs typeface="Tahoma"/>
              </a:rPr>
              <a:t>Destination</a:t>
            </a:r>
            <a:r>
              <a:rPr sz="3400" b="1" spc="-13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400" b="1" spc="-25" dirty="0">
                <a:solidFill>
                  <a:srgbClr val="DBEDF4"/>
                </a:solidFill>
                <a:latin typeface="Tahoma"/>
                <a:cs typeface="Tahoma"/>
              </a:rPr>
              <a:t>“Sede</a:t>
            </a:r>
            <a:r>
              <a:rPr sz="3400" b="1" spc="-14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400" b="1" spc="-10" dirty="0">
                <a:solidFill>
                  <a:srgbClr val="DBEDF4"/>
                </a:solidFill>
                <a:latin typeface="Tahoma"/>
                <a:cs typeface="Tahoma"/>
              </a:rPr>
              <a:t>Generica”</a:t>
            </a:r>
            <a:endParaRPr sz="34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35353" y="2222449"/>
            <a:ext cx="10084435" cy="63157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320675">
              <a:lnSpc>
                <a:spcPts val="3960"/>
              </a:lnSpc>
              <a:spcBef>
                <a:spcPts val="135"/>
              </a:spcBef>
            </a:pPr>
            <a:r>
              <a:rPr sz="3200" dirty="0">
                <a:solidFill>
                  <a:srgbClr val="DBEDF4"/>
                </a:solidFill>
                <a:latin typeface="Arial MT"/>
                <a:cs typeface="Arial MT"/>
              </a:rPr>
              <a:t>Before</a:t>
            </a:r>
            <a:r>
              <a:rPr sz="3200" spc="-70" dirty="0">
                <a:solidFill>
                  <a:srgbClr val="DBEDF4"/>
                </a:solidFill>
                <a:latin typeface="Arial MT"/>
                <a:cs typeface="Arial MT"/>
              </a:rPr>
              <a:t> </a:t>
            </a:r>
            <a:r>
              <a:rPr sz="3200" dirty="0">
                <a:solidFill>
                  <a:srgbClr val="DBEDF4"/>
                </a:solidFill>
                <a:latin typeface="Arial MT"/>
                <a:cs typeface="Arial MT"/>
              </a:rPr>
              <a:t>indicating</a:t>
            </a:r>
            <a:r>
              <a:rPr sz="3200" spc="-50" dirty="0">
                <a:solidFill>
                  <a:srgbClr val="DBEDF4"/>
                </a:solidFill>
                <a:latin typeface="Arial MT"/>
                <a:cs typeface="Arial MT"/>
              </a:rPr>
              <a:t> </a:t>
            </a:r>
            <a:r>
              <a:rPr sz="3200" dirty="0">
                <a:solidFill>
                  <a:srgbClr val="DBEDF4"/>
                </a:solidFill>
                <a:latin typeface="Arial MT"/>
                <a:cs typeface="Arial MT"/>
              </a:rPr>
              <a:t>the</a:t>
            </a:r>
            <a:r>
              <a:rPr sz="3200" spc="-50" dirty="0">
                <a:solidFill>
                  <a:srgbClr val="DBEDF4"/>
                </a:solidFill>
                <a:latin typeface="Arial MT"/>
                <a:cs typeface="Arial MT"/>
              </a:rPr>
              <a:t> </a:t>
            </a:r>
            <a:r>
              <a:rPr sz="3200" dirty="0">
                <a:solidFill>
                  <a:srgbClr val="DBEDF4"/>
                </a:solidFill>
                <a:latin typeface="Arial MT"/>
                <a:cs typeface="Arial MT"/>
              </a:rPr>
              <a:t>preferred</a:t>
            </a:r>
            <a:r>
              <a:rPr sz="3200" spc="-80" dirty="0">
                <a:solidFill>
                  <a:srgbClr val="DBEDF4"/>
                </a:solidFill>
                <a:latin typeface="Arial MT"/>
                <a:cs typeface="Arial MT"/>
              </a:rPr>
              <a:t> </a:t>
            </a:r>
            <a:r>
              <a:rPr sz="3200" dirty="0">
                <a:solidFill>
                  <a:srgbClr val="DBEDF4"/>
                </a:solidFill>
                <a:latin typeface="Arial MT"/>
                <a:cs typeface="Arial MT"/>
              </a:rPr>
              <a:t>destinations</a:t>
            </a:r>
            <a:r>
              <a:rPr sz="3200" spc="-55" dirty="0">
                <a:solidFill>
                  <a:srgbClr val="DBEDF4"/>
                </a:solidFill>
                <a:latin typeface="Arial MT"/>
                <a:cs typeface="Arial MT"/>
              </a:rPr>
              <a:t> </a:t>
            </a:r>
            <a:r>
              <a:rPr sz="3200" dirty="0">
                <a:solidFill>
                  <a:srgbClr val="DBEDF4"/>
                </a:solidFill>
                <a:latin typeface="Arial MT"/>
                <a:cs typeface="Arial MT"/>
              </a:rPr>
              <a:t>(up</a:t>
            </a:r>
            <a:r>
              <a:rPr sz="3200" spc="-70" dirty="0">
                <a:solidFill>
                  <a:srgbClr val="DBEDF4"/>
                </a:solidFill>
                <a:latin typeface="Arial MT"/>
                <a:cs typeface="Arial MT"/>
              </a:rPr>
              <a:t> </a:t>
            </a:r>
            <a:r>
              <a:rPr sz="3200" dirty="0">
                <a:solidFill>
                  <a:srgbClr val="DBEDF4"/>
                </a:solidFill>
                <a:latin typeface="Arial MT"/>
                <a:cs typeface="Arial MT"/>
              </a:rPr>
              <a:t>to</a:t>
            </a:r>
            <a:r>
              <a:rPr sz="3200" spc="-50" dirty="0">
                <a:solidFill>
                  <a:srgbClr val="DBEDF4"/>
                </a:solidFill>
                <a:latin typeface="Arial MT"/>
                <a:cs typeface="Arial MT"/>
              </a:rPr>
              <a:t> a </a:t>
            </a:r>
            <a:r>
              <a:rPr sz="3200" dirty="0">
                <a:solidFill>
                  <a:srgbClr val="DBEDF4"/>
                </a:solidFill>
                <a:latin typeface="Arial MT"/>
                <a:cs typeface="Arial MT"/>
              </a:rPr>
              <a:t>maximum</a:t>
            </a:r>
            <a:r>
              <a:rPr sz="3200" spc="-40" dirty="0">
                <a:solidFill>
                  <a:srgbClr val="DBEDF4"/>
                </a:solidFill>
                <a:latin typeface="Arial MT"/>
                <a:cs typeface="Arial MT"/>
              </a:rPr>
              <a:t> </a:t>
            </a:r>
            <a:r>
              <a:rPr sz="3200" dirty="0">
                <a:solidFill>
                  <a:srgbClr val="DBEDF4"/>
                </a:solidFill>
                <a:latin typeface="Arial MT"/>
                <a:cs typeface="Arial MT"/>
              </a:rPr>
              <a:t>of</a:t>
            </a:r>
            <a:r>
              <a:rPr sz="3200" spc="-20" dirty="0">
                <a:solidFill>
                  <a:srgbClr val="DBEDF4"/>
                </a:solidFill>
                <a:latin typeface="Arial MT"/>
                <a:cs typeface="Arial MT"/>
              </a:rPr>
              <a:t> </a:t>
            </a:r>
            <a:r>
              <a:rPr sz="3200" dirty="0">
                <a:solidFill>
                  <a:srgbClr val="DBEDF4"/>
                </a:solidFill>
                <a:latin typeface="Arial MT"/>
                <a:cs typeface="Arial MT"/>
              </a:rPr>
              <a:t>3)</a:t>
            </a:r>
            <a:r>
              <a:rPr sz="3200" spc="-30" dirty="0">
                <a:solidFill>
                  <a:srgbClr val="DBEDF4"/>
                </a:solidFill>
                <a:latin typeface="Arial MT"/>
                <a:cs typeface="Arial MT"/>
              </a:rPr>
              <a:t> </a:t>
            </a:r>
            <a:r>
              <a:rPr sz="3200" dirty="0">
                <a:solidFill>
                  <a:srgbClr val="DBEDF4"/>
                </a:solidFill>
                <a:latin typeface="Arial MT"/>
                <a:cs typeface="Arial MT"/>
              </a:rPr>
              <a:t>it</a:t>
            </a:r>
            <a:r>
              <a:rPr sz="3200" spc="-10" dirty="0">
                <a:solidFill>
                  <a:srgbClr val="DBEDF4"/>
                </a:solidFill>
                <a:latin typeface="Arial MT"/>
                <a:cs typeface="Arial MT"/>
              </a:rPr>
              <a:t> </a:t>
            </a:r>
            <a:r>
              <a:rPr sz="3200" dirty="0">
                <a:solidFill>
                  <a:srgbClr val="DBEDF4"/>
                </a:solidFill>
                <a:latin typeface="Arial MT"/>
                <a:cs typeface="Arial MT"/>
              </a:rPr>
              <a:t>is</a:t>
            </a:r>
            <a:r>
              <a:rPr sz="3200" spc="-10" dirty="0">
                <a:solidFill>
                  <a:srgbClr val="DBEDF4"/>
                </a:solidFill>
                <a:latin typeface="Arial MT"/>
                <a:cs typeface="Arial MT"/>
              </a:rPr>
              <a:t> </a:t>
            </a:r>
            <a:r>
              <a:rPr sz="3200" dirty="0">
                <a:solidFill>
                  <a:srgbClr val="DBEDF4"/>
                </a:solidFill>
                <a:latin typeface="Arial MT"/>
                <a:cs typeface="Arial MT"/>
              </a:rPr>
              <a:t>up</a:t>
            </a:r>
            <a:r>
              <a:rPr sz="3200" spc="-15" dirty="0">
                <a:solidFill>
                  <a:srgbClr val="DBEDF4"/>
                </a:solidFill>
                <a:latin typeface="Arial MT"/>
                <a:cs typeface="Arial MT"/>
              </a:rPr>
              <a:t> </a:t>
            </a:r>
            <a:r>
              <a:rPr sz="3200" dirty="0">
                <a:solidFill>
                  <a:srgbClr val="DBEDF4"/>
                </a:solidFill>
                <a:latin typeface="Arial MT"/>
                <a:cs typeface="Arial MT"/>
              </a:rPr>
              <a:t>to</a:t>
            </a:r>
            <a:r>
              <a:rPr sz="3200" spc="-10" dirty="0">
                <a:solidFill>
                  <a:srgbClr val="DBEDF4"/>
                </a:solidFill>
                <a:latin typeface="Arial MT"/>
                <a:cs typeface="Arial MT"/>
              </a:rPr>
              <a:t> </a:t>
            </a:r>
            <a:r>
              <a:rPr sz="3200" dirty="0">
                <a:solidFill>
                  <a:srgbClr val="DBEDF4"/>
                </a:solidFill>
                <a:latin typeface="Arial MT"/>
                <a:cs typeface="Arial MT"/>
              </a:rPr>
              <a:t>the</a:t>
            </a:r>
            <a:r>
              <a:rPr sz="3200" spc="-20" dirty="0">
                <a:solidFill>
                  <a:srgbClr val="DBEDF4"/>
                </a:solidFill>
                <a:latin typeface="Arial MT"/>
                <a:cs typeface="Arial MT"/>
              </a:rPr>
              <a:t> </a:t>
            </a:r>
            <a:r>
              <a:rPr sz="3200" dirty="0">
                <a:solidFill>
                  <a:srgbClr val="DBEDF4"/>
                </a:solidFill>
                <a:latin typeface="Arial MT"/>
                <a:cs typeface="Arial MT"/>
              </a:rPr>
              <a:t>student</a:t>
            </a:r>
            <a:r>
              <a:rPr sz="3200" spc="-25" dirty="0">
                <a:solidFill>
                  <a:srgbClr val="DBEDF4"/>
                </a:solidFill>
                <a:latin typeface="Arial MT"/>
                <a:cs typeface="Arial MT"/>
              </a:rPr>
              <a:t> </a:t>
            </a:r>
            <a:r>
              <a:rPr sz="3200" dirty="0">
                <a:solidFill>
                  <a:srgbClr val="DBEDF4"/>
                </a:solidFill>
                <a:latin typeface="Arial MT"/>
                <a:cs typeface="Arial MT"/>
              </a:rPr>
              <a:t>to</a:t>
            </a:r>
            <a:r>
              <a:rPr sz="3200" spc="-35" dirty="0">
                <a:solidFill>
                  <a:srgbClr val="DBEDF4"/>
                </a:solidFill>
                <a:latin typeface="Arial MT"/>
                <a:cs typeface="Arial MT"/>
              </a:rPr>
              <a:t> </a:t>
            </a:r>
            <a:r>
              <a:rPr sz="3200" dirty="0">
                <a:solidFill>
                  <a:srgbClr val="DBEDF4"/>
                </a:solidFill>
                <a:latin typeface="Arial MT"/>
                <a:cs typeface="Arial MT"/>
              </a:rPr>
              <a:t>check</a:t>
            </a:r>
            <a:r>
              <a:rPr sz="3200" spc="-30" dirty="0">
                <a:solidFill>
                  <a:srgbClr val="DBEDF4"/>
                </a:solidFill>
                <a:latin typeface="Arial MT"/>
                <a:cs typeface="Arial MT"/>
              </a:rPr>
              <a:t> </a:t>
            </a:r>
            <a:r>
              <a:rPr sz="3200" dirty="0">
                <a:solidFill>
                  <a:srgbClr val="DBEDF4"/>
                </a:solidFill>
                <a:latin typeface="Arial MT"/>
                <a:cs typeface="Arial MT"/>
              </a:rPr>
              <a:t>on</a:t>
            </a:r>
            <a:r>
              <a:rPr sz="3200" spc="-25" dirty="0">
                <a:solidFill>
                  <a:srgbClr val="DBEDF4"/>
                </a:solidFill>
                <a:latin typeface="Arial MT"/>
                <a:cs typeface="Arial MT"/>
              </a:rPr>
              <a:t> </a:t>
            </a:r>
            <a:r>
              <a:rPr sz="3200" spc="-20" dirty="0">
                <a:solidFill>
                  <a:srgbClr val="DBEDF4"/>
                </a:solidFill>
                <a:latin typeface="Arial MT"/>
                <a:cs typeface="Arial MT"/>
              </a:rPr>
              <a:t>page</a:t>
            </a:r>
            <a:endParaRPr sz="32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2400" b="1" u="sng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  <a:hlinkClick r:id="rId3"/>
              </a:rPr>
              <a:t>https://ammissioni.unifi.it/DESTINATION/</a:t>
            </a:r>
            <a:r>
              <a:rPr sz="2000" spc="-10" dirty="0">
                <a:solidFill>
                  <a:srgbClr val="DBEDF4"/>
                </a:solidFill>
                <a:latin typeface="Tahoma"/>
                <a:cs typeface="Tahoma"/>
              </a:rPr>
              <a:t>:</a:t>
            </a:r>
            <a:endParaRPr sz="2000">
              <a:latin typeface="Tahoma"/>
              <a:cs typeface="Tahoma"/>
            </a:endParaRPr>
          </a:p>
          <a:p>
            <a:pPr marL="469900" marR="226695" indent="-457200">
              <a:lnSpc>
                <a:spcPct val="102800"/>
              </a:lnSpc>
              <a:spcBef>
                <a:spcPts val="2880"/>
              </a:spcBef>
              <a:buClr>
                <a:srgbClr val="EAF0DD"/>
              </a:buClr>
              <a:buAutoNum type="arabicPeriod"/>
              <a:tabLst>
                <a:tab pos="469900" algn="l"/>
              </a:tabLst>
            </a:pPr>
            <a:r>
              <a:rPr sz="3200" b="1" dirty="0">
                <a:solidFill>
                  <a:srgbClr val="B7DEE8"/>
                </a:solidFill>
                <a:latin typeface="Tahoma"/>
                <a:cs typeface="Tahoma"/>
              </a:rPr>
              <a:t>Notes</a:t>
            </a:r>
            <a:r>
              <a:rPr sz="3200" b="1" spc="-5" dirty="0">
                <a:solidFill>
                  <a:srgbClr val="B7DEE8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on</a:t>
            </a:r>
            <a:r>
              <a:rPr sz="3200" spc="-5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the</a:t>
            </a:r>
            <a:r>
              <a:rPr sz="3200" spc="-4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profile</a:t>
            </a:r>
            <a:r>
              <a:rPr sz="3200" spc="-3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of</a:t>
            </a:r>
            <a:r>
              <a:rPr sz="3200" spc="-4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the</a:t>
            </a:r>
            <a:r>
              <a:rPr sz="3200" spc="-4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trainee</a:t>
            </a:r>
            <a:r>
              <a:rPr sz="3200" spc="-4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required</a:t>
            </a:r>
            <a:r>
              <a:rPr sz="3200" spc="-5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and</a:t>
            </a:r>
            <a:r>
              <a:rPr sz="3200" spc="-4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spc="-25" dirty="0">
                <a:solidFill>
                  <a:srgbClr val="DBEDF4"/>
                </a:solidFill>
                <a:latin typeface="Tahoma"/>
                <a:cs typeface="Tahoma"/>
              </a:rPr>
              <a:t>the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type</a:t>
            </a:r>
            <a:r>
              <a:rPr sz="3200" spc="-6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of</a:t>
            </a:r>
            <a:r>
              <a:rPr sz="3200" spc="-6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traineeship</a:t>
            </a:r>
            <a:r>
              <a:rPr sz="3200" spc="-6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spc="-10" dirty="0">
                <a:solidFill>
                  <a:srgbClr val="DBEDF4"/>
                </a:solidFill>
                <a:latin typeface="Tahoma"/>
                <a:cs typeface="Tahoma"/>
              </a:rPr>
              <a:t>offered</a:t>
            </a:r>
            <a:endParaRPr sz="3200">
              <a:latin typeface="Tahoma"/>
              <a:cs typeface="Tahoma"/>
            </a:endParaRPr>
          </a:p>
          <a:p>
            <a:pPr marL="468630" marR="134620" indent="-455930">
              <a:lnSpc>
                <a:spcPct val="103099"/>
              </a:lnSpc>
              <a:spcBef>
                <a:spcPts val="1300"/>
              </a:spcBef>
              <a:buClr>
                <a:srgbClr val="EAF0DD"/>
              </a:buClr>
              <a:buAutoNum type="arabicPeriod"/>
              <a:tabLst>
                <a:tab pos="469900" algn="l"/>
              </a:tabLst>
            </a:pP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the</a:t>
            </a:r>
            <a:r>
              <a:rPr sz="3200" spc="-2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b="1" dirty="0">
                <a:solidFill>
                  <a:srgbClr val="B7DEE8"/>
                </a:solidFill>
                <a:latin typeface="Tahoma"/>
                <a:cs typeface="Tahoma"/>
              </a:rPr>
              <a:t>disciplinary</a:t>
            </a:r>
            <a:r>
              <a:rPr sz="3200" b="1" spc="-65" dirty="0">
                <a:solidFill>
                  <a:srgbClr val="B7DEE8"/>
                </a:solidFill>
                <a:latin typeface="Tahoma"/>
                <a:cs typeface="Tahoma"/>
              </a:rPr>
              <a:t> </a:t>
            </a:r>
            <a:r>
              <a:rPr sz="3200" b="1" dirty="0">
                <a:solidFill>
                  <a:srgbClr val="B7DEE8"/>
                </a:solidFill>
                <a:latin typeface="Tahoma"/>
                <a:cs typeface="Tahoma"/>
              </a:rPr>
              <a:t>sector</a:t>
            </a:r>
            <a:r>
              <a:rPr sz="3200" b="1" spc="-40" dirty="0">
                <a:solidFill>
                  <a:srgbClr val="B7DEE8"/>
                </a:solidFill>
                <a:latin typeface="Tahoma"/>
                <a:cs typeface="Tahoma"/>
              </a:rPr>
              <a:t> </a:t>
            </a:r>
            <a:r>
              <a:rPr sz="3200" b="1" dirty="0">
                <a:solidFill>
                  <a:srgbClr val="B7DEE8"/>
                </a:solidFill>
                <a:latin typeface="Tahoma"/>
                <a:cs typeface="Tahoma"/>
              </a:rPr>
              <a:t>of</a:t>
            </a:r>
            <a:r>
              <a:rPr sz="3200" b="1" spc="-15" dirty="0">
                <a:solidFill>
                  <a:srgbClr val="B7DEE8"/>
                </a:solidFill>
                <a:latin typeface="Tahoma"/>
                <a:cs typeface="Tahoma"/>
              </a:rPr>
              <a:t> </a:t>
            </a:r>
            <a:r>
              <a:rPr sz="3200" b="1" dirty="0">
                <a:solidFill>
                  <a:srgbClr val="B7DEE8"/>
                </a:solidFill>
                <a:latin typeface="Tahoma"/>
                <a:cs typeface="Tahoma"/>
              </a:rPr>
              <a:t>the</a:t>
            </a:r>
            <a:r>
              <a:rPr sz="3200" b="1" spc="-15" dirty="0">
                <a:solidFill>
                  <a:srgbClr val="B7DEE8"/>
                </a:solidFill>
                <a:latin typeface="Tahoma"/>
                <a:cs typeface="Tahoma"/>
              </a:rPr>
              <a:t> </a:t>
            </a:r>
            <a:r>
              <a:rPr sz="3200" b="1" dirty="0">
                <a:solidFill>
                  <a:srgbClr val="B7DEE8"/>
                </a:solidFill>
                <a:latin typeface="Tahoma"/>
                <a:cs typeface="Tahoma"/>
              </a:rPr>
              <a:t>agreement</a:t>
            </a:r>
            <a:r>
              <a:rPr sz="3200" b="1" spc="-60" dirty="0">
                <a:solidFill>
                  <a:srgbClr val="B7DEE8"/>
                </a:solidFill>
                <a:latin typeface="Tahoma"/>
                <a:cs typeface="Tahoma"/>
              </a:rPr>
              <a:t> </a:t>
            </a:r>
            <a:r>
              <a:rPr sz="3200" spc="-10" dirty="0">
                <a:solidFill>
                  <a:srgbClr val="DBEDF4"/>
                </a:solidFill>
                <a:latin typeface="Tahoma"/>
                <a:cs typeface="Tahoma"/>
              </a:rPr>
              <a:t>(ISCED 	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code)</a:t>
            </a:r>
            <a:r>
              <a:rPr sz="3200" spc="-7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within</a:t>
            </a:r>
            <a:r>
              <a:rPr sz="3200" spc="-6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which</a:t>
            </a:r>
            <a:r>
              <a:rPr sz="3200" spc="-6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the</a:t>
            </a:r>
            <a:r>
              <a:rPr sz="3200" spc="-6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foreign</a:t>
            </a:r>
            <a:r>
              <a:rPr sz="3200" spc="-5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activity</a:t>
            </a:r>
            <a:r>
              <a:rPr sz="3200" spc="-4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is</a:t>
            </a:r>
            <a:r>
              <a:rPr sz="3200" spc="-4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spc="-10" dirty="0">
                <a:solidFill>
                  <a:srgbClr val="DBEDF4"/>
                </a:solidFill>
                <a:latin typeface="Tahoma"/>
                <a:cs typeface="Tahoma"/>
              </a:rPr>
              <a:t>envisaged</a:t>
            </a:r>
            <a:endParaRPr sz="3200">
              <a:latin typeface="Tahoma"/>
              <a:cs typeface="Tahoma"/>
            </a:endParaRPr>
          </a:p>
          <a:p>
            <a:pPr marL="469900" marR="5080" indent="-457200">
              <a:lnSpc>
                <a:spcPct val="102899"/>
              </a:lnSpc>
              <a:spcBef>
                <a:spcPts val="1485"/>
              </a:spcBef>
              <a:buClr>
                <a:srgbClr val="EAF0DD"/>
              </a:buClr>
              <a:buAutoNum type="arabicPeriod"/>
              <a:tabLst>
                <a:tab pos="469900" algn="l"/>
              </a:tabLst>
            </a:pP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The</a:t>
            </a:r>
            <a:r>
              <a:rPr sz="3200" spc="-2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b="1" dirty="0">
                <a:solidFill>
                  <a:srgbClr val="B7DEE8"/>
                </a:solidFill>
                <a:latin typeface="Tahoma"/>
                <a:cs typeface="Tahoma"/>
              </a:rPr>
              <a:t>level</a:t>
            </a:r>
            <a:r>
              <a:rPr sz="3200" b="1" spc="20" dirty="0">
                <a:solidFill>
                  <a:srgbClr val="B7DEE8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(Bachelor,</a:t>
            </a:r>
            <a:r>
              <a:rPr sz="3200" spc="-3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Master,</a:t>
            </a:r>
            <a:r>
              <a:rPr sz="3200" spc="-4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Doctorate)</a:t>
            </a:r>
            <a:r>
              <a:rPr sz="3200" spc="-5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requested</a:t>
            </a:r>
            <a:r>
              <a:rPr sz="3200" spc="-1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spc="-25" dirty="0">
                <a:solidFill>
                  <a:srgbClr val="DBEDF4"/>
                </a:solidFill>
                <a:latin typeface="Tahoma"/>
                <a:cs typeface="Tahoma"/>
              </a:rPr>
              <a:t>to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the</a:t>
            </a:r>
            <a:r>
              <a:rPr sz="3200" spc="-4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trainee</a:t>
            </a:r>
            <a:r>
              <a:rPr sz="3200" spc="-3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by</a:t>
            </a:r>
            <a:r>
              <a:rPr sz="3200" spc="-4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the</a:t>
            </a:r>
            <a:r>
              <a:rPr sz="3200" spc="-4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Host</a:t>
            </a:r>
            <a:r>
              <a:rPr sz="3200" spc="-2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spc="-10" dirty="0">
                <a:solidFill>
                  <a:srgbClr val="DBEDF4"/>
                </a:solidFill>
                <a:latin typeface="Tahoma"/>
                <a:cs typeface="Tahoma"/>
              </a:rPr>
              <a:t>Institution;</a:t>
            </a:r>
            <a:endParaRPr sz="3200">
              <a:latin typeface="Tahoma"/>
              <a:cs typeface="Tahoma"/>
            </a:endParaRPr>
          </a:p>
          <a:p>
            <a:pPr marL="468630" marR="476884" indent="-455930">
              <a:lnSpc>
                <a:spcPct val="103099"/>
              </a:lnSpc>
              <a:spcBef>
                <a:spcPts val="1360"/>
              </a:spcBef>
              <a:buClr>
                <a:srgbClr val="EAF0DD"/>
              </a:buClr>
              <a:buAutoNum type="arabicPeriod"/>
              <a:tabLst>
                <a:tab pos="469900" algn="l"/>
              </a:tabLst>
            </a:pP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The</a:t>
            </a:r>
            <a:r>
              <a:rPr sz="3200" spc="-1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b="1" dirty="0">
                <a:solidFill>
                  <a:srgbClr val="B7DEE8"/>
                </a:solidFill>
                <a:latin typeface="Tahoma"/>
                <a:cs typeface="Tahoma"/>
              </a:rPr>
              <a:t>Level</a:t>
            </a:r>
            <a:r>
              <a:rPr sz="3200" b="1" spc="-35" dirty="0">
                <a:solidFill>
                  <a:srgbClr val="B7DEE8"/>
                </a:solidFill>
                <a:latin typeface="Tahoma"/>
                <a:cs typeface="Tahoma"/>
              </a:rPr>
              <a:t> </a:t>
            </a:r>
            <a:r>
              <a:rPr sz="3200" b="1" dirty="0">
                <a:solidFill>
                  <a:srgbClr val="B7DEE8"/>
                </a:solidFill>
                <a:latin typeface="Tahoma"/>
                <a:cs typeface="Tahoma"/>
              </a:rPr>
              <a:t>of</a:t>
            </a:r>
            <a:r>
              <a:rPr sz="3200" b="1" spc="-15" dirty="0">
                <a:solidFill>
                  <a:srgbClr val="B7DEE8"/>
                </a:solidFill>
                <a:latin typeface="Tahoma"/>
                <a:cs typeface="Tahoma"/>
              </a:rPr>
              <a:t> </a:t>
            </a:r>
            <a:r>
              <a:rPr sz="3200" b="1" dirty="0">
                <a:solidFill>
                  <a:srgbClr val="B7DEE8"/>
                </a:solidFill>
                <a:latin typeface="Tahoma"/>
                <a:cs typeface="Tahoma"/>
              </a:rPr>
              <a:t>linguistic</a:t>
            </a:r>
            <a:r>
              <a:rPr sz="3200" b="1" spc="-60" dirty="0">
                <a:solidFill>
                  <a:srgbClr val="B7DEE8"/>
                </a:solidFill>
                <a:latin typeface="Tahoma"/>
                <a:cs typeface="Tahoma"/>
              </a:rPr>
              <a:t> </a:t>
            </a:r>
            <a:r>
              <a:rPr sz="3200" b="1" dirty="0">
                <a:solidFill>
                  <a:srgbClr val="B7DEE8"/>
                </a:solidFill>
                <a:latin typeface="Tahoma"/>
                <a:cs typeface="Tahoma"/>
              </a:rPr>
              <a:t>knowledge</a:t>
            </a:r>
            <a:r>
              <a:rPr sz="3200" b="1" spc="-55" dirty="0">
                <a:solidFill>
                  <a:srgbClr val="B7DEE8"/>
                </a:solidFill>
                <a:latin typeface="Tahoma"/>
                <a:cs typeface="Tahoma"/>
              </a:rPr>
              <a:t> </a:t>
            </a:r>
            <a:r>
              <a:rPr sz="3200" b="1" dirty="0">
                <a:solidFill>
                  <a:srgbClr val="B7DEE8"/>
                </a:solidFill>
                <a:latin typeface="Tahoma"/>
                <a:cs typeface="Tahoma"/>
              </a:rPr>
              <a:t>required</a:t>
            </a:r>
            <a:r>
              <a:rPr sz="3200" b="1" spc="-35" dirty="0">
                <a:solidFill>
                  <a:srgbClr val="B7DEE8"/>
                </a:solidFill>
                <a:latin typeface="Tahoma"/>
                <a:cs typeface="Tahoma"/>
              </a:rPr>
              <a:t> </a:t>
            </a:r>
            <a:r>
              <a:rPr sz="3200" spc="-25" dirty="0">
                <a:solidFill>
                  <a:srgbClr val="DBEDF4"/>
                </a:solidFill>
                <a:latin typeface="Tahoma"/>
                <a:cs typeface="Tahoma"/>
              </a:rPr>
              <a:t>by 	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the</a:t>
            </a:r>
            <a:r>
              <a:rPr sz="3200" spc="-4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Host</a:t>
            </a:r>
            <a:r>
              <a:rPr sz="3200" spc="-3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spc="-10" dirty="0">
                <a:solidFill>
                  <a:srgbClr val="DBEDF4"/>
                </a:solidFill>
                <a:latin typeface="Tahoma"/>
                <a:cs typeface="Tahoma"/>
              </a:rPr>
              <a:t>Institution</a:t>
            </a:r>
            <a:endParaRPr sz="3200">
              <a:latin typeface="Tahoma"/>
              <a:cs typeface="Tahom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10" name="object 10"/>
            <p:cNvSpPr/>
            <p:nvPr/>
          </p:nvSpPr>
          <p:spPr>
            <a:xfrm>
              <a:off x="1766316" y="1286255"/>
              <a:ext cx="8915400" cy="0"/>
            </a:xfrm>
            <a:custGeom>
              <a:avLst/>
              <a:gdLst/>
              <a:ahLst/>
              <a:cxnLst/>
              <a:rect l="l" t="t" r="r" b="b"/>
              <a:pathLst>
                <a:path w="8915400">
                  <a:moveTo>
                    <a:pt x="0" y="0"/>
                  </a:moveTo>
                  <a:lnTo>
                    <a:pt x="8915400" y="0"/>
                  </a:lnTo>
                </a:path>
              </a:pathLst>
            </a:custGeom>
            <a:ln w="76200">
              <a:solidFill>
                <a:srgbClr val="B7DE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7136" y="2243327"/>
              <a:ext cx="548640" cy="54254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18288000" cy="10287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2410460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solidFill>
                  <a:srgbClr val="EAF0DD"/>
                </a:solidFill>
                <a:latin typeface="Tahoma"/>
                <a:cs typeface="Tahoma"/>
              </a:rPr>
              <a:t>Concorso</a:t>
            </a:r>
            <a:r>
              <a:rPr sz="3200" b="1" spc="-155" dirty="0">
                <a:solidFill>
                  <a:srgbClr val="EAF0DD"/>
                </a:solidFill>
                <a:latin typeface="Tahoma"/>
                <a:cs typeface="Tahoma"/>
              </a:rPr>
              <a:t> </a:t>
            </a:r>
            <a:r>
              <a:rPr sz="3200" b="1" spc="-55" dirty="0">
                <a:solidFill>
                  <a:srgbClr val="EAF0DD"/>
                </a:solidFill>
                <a:latin typeface="Tahoma"/>
                <a:cs typeface="Tahoma"/>
              </a:rPr>
              <a:t>per</a:t>
            </a:r>
            <a:r>
              <a:rPr sz="3200" b="1" spc="-145" dirty="0">
                <a:solidFill>
                  <a:srgbClr val="EAF0DD"/>
                </a:solidFill>
                <a:latin typeface="Tahoma"/>
                <a:cs typeface="Tahoma"/>
              </a:rPr>
              <a:t> </a:t>
            </a:r>
            <a:r>
              <a:rPr sz="3200" b="1" dirty="0">
                <a:solidFill>
                  <a:srgbClr val="EAF0DD"/>
                </a:solidFill>
                <a:latin typeface="Tahoma"/>
                <a:cs typeface="Tahoma"/>
              </a:rPr>
              <a:t>sede</a:t>
            </a:r>
            <a:r>
              <a:rPr sz="3200" b="1" spc="-150" dirty="0">
                <a:solidFill>
                  <a:srgbClr val="EAF0DD"/>
                </a:solidFill>
                <a:latin typeface="Tahoma"/>
                <a:cs typeface="Tahoma"/>
              </a:rPr>
              <a:t> </a:t>
            </a:r>
            <a:r>
              <a:rPr sz="3200" b="1" spc="-10" dirty="0">
                <a:solidFill>
                  <a:srgbClr val="EAF0DD"/>
                </a:solidFill>
                <a:latin typeface="Tahoma"/>
                <a:cs typeface="Tahoma"/>
              </a:rPr>
              <a:t>generica </a:t>
            </a:r>
            <a:r>
              <a:rPr sz="3200" b="1" spc="-85" dirty="0">
                <a:solidFill>
                  <a:srgbClr val="DBEDF4"/>
                </a:solidFill>
                <a:latin typeface="Tahoma"/>
                <a:cs typeface="Tahoma"/>
              </a:rPr>
              <a:t>Competition</a:t>
            </a:r>
            <a:r>
              <a:rPr sz="3200" b="1" spc="-15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b="1" spc="-90" dirty="0">
                <a:solidFill>
                  <a:srgbClr val="DBEDF4"/>
                </a:solidFill>
                <a:latin typeface="Tahoma"/>
                <a:cs typeface="Tahoma"/>
              </a:rPr>
              <a:t>for</a:t>
            </a:r>
            <a:r>
              <a:rPr sz="3200" b="1" spc="-14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b="1" spc="-40" dirty="0">
                <a:solidFill>
                  <a:srgbClr val="DBEDF4"/>
                </a:solidFill>
                <a:latin typeface="Tahoma"/>
                <a:cs typeface="Tahoma"/>
              </a:rPr>
              <a:t>Generic</a:t>
            </a:r>
            <a:r>
              <a:rPr sz="3200" b="1" spc="-14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b="1" spc="-105" dirty="0">
                <a:solidFill>
                  <a:srgbClr val="DBEDF4"/>
                </a:solidFill>
                <a:latin typeface="Tahoma"/>
                <a:cs typeface="Tahoma"/>
              </a:rPr>
              <a:t>Destination</a:t>
            </a:r>
            <a:r>
              <a:rPr sz="3200" b="1" spc="-13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b="1" spc="-25" dirty="0">
                <a:solidFill>
                  <a:srgbClr val="DBEDF4"/>
                </a:solidFill>
                <a:latin typeface="Tahoma"/>
                <a:cs typeface="Tahoma"/>
              </a:rPr>
              <a:t>“Sede</a:t>
            </a:r>
            <a:r>
              <a:rPr sz="3200" b="1" spc="-14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b="1" spc="-35" dirty="0">
                <a:solidFill>
                  <a:srgbClr val="DBEDF4"/>
                </a:solidFill>
                <a:latin typeface="Tahoma"/>
                <a:cs typeface="Tahoma"/>
              </a:rPr>
              <a:t>Generica”</a:t>
            </a:r>
            <a:endParaRPr sz="32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06958" y="1759661"/>
            <a:ext cx="11383010" cy="9489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1800" marR="5080" indent="-419100">
              <a:lnSpc>
                <a:spcPct val="100000"/>
              </a:lnSpc>
              <a:spcBef>
                <a:spcPts val="100"/>
              </a:spcBef>
            </a:pPr>
            <a:r>
              <a:rPr sz="3000" dirty="0">
                <a:solidFill>
                  <a:srgbClr val="EBF0DE"/>
                </a:solidFill>
                <a:latin typeface="Calibri"/>
                <a:cs typeface="Calibri"/>
              </a:rPr>
              <a:t>Queste</a:t>
            </a:r>
            <a:r>
              <a:rPr sz="3000" spc="-60" dirty="0">
                <a:solidFill>
                  <a:srgbClr val="EBF0DE"/>
                </a:solidFill>
                <a:latin typeface="Calibri"/>
                <a:cs typeface="Calibri"/>
              </a:rPr>
              <a:t> </a:t>
            </a:r>
            <a:r>
              <a:rPr sz="3000" spc="-10" dirty="0">
                <a:solidFill>
                  <a:srgbClr val="EBF0DE"/>
                </a:solidFill>
                <a:latin typeface="Calibri"/>
                <a:cs typeface="Calibri"/>
              </a:rPr>
              <a:t>informazioni</a:t>
            </a:r>
            <a:r>
              <a:rPr sz="3000" spc="-25" dirty="0">
                <a:solidFill>
                  <a:srgbClr val="EBF0DE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EBF0DE"/>
                </a:solidFill>
                <a:latin typeface="Calibri"/>
                <a:cs typeface="Calibri"/>
              </a:rPr>
              <a:t>sono</a:t>
            </a:r>
            <a:r>
              <a:rPr sz="3000" spc="-45" dirty="0">
                <a:solidFill>
                  <a:srgbClr val="EBF0DE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EBF0DE"/>
                </a:solidFill>
                <a:latin typeface="Calibri"/>
                <a:cs typeface="Calibri"/>
              </a:rPr>
              <a:t>reperibili</a:t>
            </a:r>
            <a:r>
              <a:rPr sz="3000" spc="-25" dirty="0">
                <a:solidFill>
                  <a:srgbClr val="EBF0DE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EBF0DE"/>
                </a:solidFill>
                <a:latin typeface="Calibri"/>
                <a:cs typeface="Calibri"/>
              </a:rPr>
              <a:t>sul</a:t>
            </a:r>
            <a:r>
              <a:rPr sz="3000" spc="-55" dirty="0">
                <a:solidFill>
                  <a:srgbClr val="EBF0DE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EBF0DE"/>
                </a:solidFill>
                <a:latin typeface="Calibri"/>
                <a:cs typeface="Calibri"/>
              </a:rPr>
              <a:t>sito</a:t>
            </a:r>
            <a:r>
              <a:rPr sz="3000" spc="-45" dirty="0">
                <a:solidFill>
                  <a:srgbClr val="EBF0DE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EBF0DE"/>
                </a:solidFill>
                <a:latin typeface="Calibri"/>
                <a:cs typeface="Calibri"/>
              </a:rPr>
              <a:t>web</a:t>
            </a:r>
            <a:r>
              <a:rPr sz="3000" spc="-55" dirty="0">
                <a:solidFill>
                  <a:srgbClr val="EBF0DE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EBF0DE"/>
                </a:solidFill>
                <a:latin typeface="Calibri"/>
                <a:cs typeface="Calibri"/>
              </a:rPr>
              <a:t>dell’Università</a:t>
            </a:r>
            <a:r>
              <a:rPr sz="3000" spc="-20" dirty="0">
                <a:solidFill>
                  <a:srgbClr val="EBF0DE"/>
                </a:solidFill>
                <a:latin typeface="Calibri"/>
                <a:cs typeface="Calibri"/>
              </a:rPr>
              <a:t> </a:t>
            </a:r>
            <a:r>
              <a:rPr sz="3000" spc="-10" dirty="0">
                <a:solidFill>
                  <a:srgbClr val="EBF0DE"/>
                </a:solidFill>
                <a:latin typeface="Calibri"/>
                <a:cs typeface="Calibri"/>
              </a:rPr>
              <a:t>ospitante: </a:t>
            </a:r>
            <a:endParaRPr lang="it-IT" sz="3000" spc="-10" dirty="0" smtClean="0">
              <a:solidFill>
                <a:srgbClr val="EBF0DE"/>
              </a:solidFill>
              <a:latin typeface="Calibri"/>
              <a:cs typeface="Calibri"/>
            </a:endParaRPr>
          </a:p>
          <a:p>
            <a:pPr marL="431800" marR="5080" indent="-419100">
              <a:lnSpc>
                <a:spcPct val="100000"/>
              </a:lnSpc>
              <a:spcBef>
                <a:spcPts val="100"/>
              </a:spcBef>
            </a:pPr>
            <a:r>
              <a:rPr lang="it-IT" sz="3000" spc="-10" dirty="0">
                <a:solidFill>
                  <a:srgbClr val="EBF0DE"/>
                </a:solidFill>
                <a:latin typeface="Calibri"/>
                <a:cs typeface="Calibri"/>
              </a:rPr>
              <a:t> </a:t>
            </a:r>
            <a:r>
              <a:rPr lang="it-IT" sz="3000" spc="-10" dirty="0" smtClean="0">
                <a:solidFill>
                  <a:srgbClr val="EBF0DE"/>
                </a:solidFill>
                <a:latin typeface="Calibri"/>
                <a:cs typeface="Calibri"/>
              </a:rPr>
              <a:t>    </a:t>
            </a:r>
            <a:r>
              <a:rPr sz="2400" dirty="0" smtClean="0">
                <a:solidFill>
                  <a:srgbClr val="DBEDF4"/>
                </a:solidFill>
                <a:latin typeface="Calibri"/>
                <a:cs typeface="Calibri"/>
              </a:rPr>
              <a:t>This</a:t>
            </a:r>
            <a:r>
              <a:rPr sz="2400" spc="-55" dirty="0" smtClean="0">
                <a:solidFill>
                  <a:srgbClr val="DBEDF4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DBEDF4"/>
                </a:solidFill>
                <a:latin typeface="Calibri"/>
                <a:cs typeface="Calibri"/>
              </a:rPr>
              <a:t>information</a:t>
            </a:r>
            <a:r>
              <a:rPr sz="2400" spc="-45" dirty="0">
                <a:solidFill>
                  <a:srgbClr val="DBEDF4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DBEDF4"/>
                </a:solidFill>
                <a:latin typeface="Calibri"/>
                <a:cs typeface="Calibri"/>
              </a:rPr>
              <a:t>can</a:t>
            </a:r>
            <a:r>
              <a:rPr sz="2400" spc="-45" dirty="0">
                <a:solidFill>
                  <a:srgbClr val="DBEDF4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DBEDF4"/>
                </a:solidFill>
                <a:latin typeface="Calibri"/>
                <a:cs typeface="Calibri"/>
              </a:rPr>
              <a:t>be</a:t>
            </a:r>
            <a:r>
              <a:rPr sz="2400" spc="-55" dirty="0">
                <a:solidFill>
                  <a:srgbClr val="DBEDF4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DBEDF4"/>
                </a:solidFill>
                <a:latin typeface="Calibri"/>
                <a:cs typeface="Calibri"/>
              </a:rPr>
              <a:t>found</a:t>
            </a:r>
            <a:r>
              <a:rPr sz="2400" spc="-45" dirty="0">
                <a:solidFill>
                  <a:srgbClr val="DBEDF4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DBEDF4"/>
                </a:solidFill>
                <a:latin typeface="Calibri"/>
                <a:cs typeface="Calibri"/>
              </a:rPr>
              <a:t>on</a:t>
            </a:r>
            <a:r>
              <a:rPr sz="2400" spc="-40" dirty="0">
                <a:solidFill>
                  <a:srgbClr val="DBEDF4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DBEDF4"/>
                </a:solidFill>
                <a:latin typeface="Calibri"/>
                <a:cs typeface="Calibri"/>
              </a:rPr>
              <a:t>the</a:t>
            </a:r>
            <a:r>
              <a:rPr sz="2400" spc="-40" dirty="0">
                <a:solidFill>
                  <a:srgbClr val="DBEDF4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DBEDF4"/>
                </a:solidFill>
                <a:latin typeface="Calibri"/>
                <a:cs typeface="Calibri"/>
              </a:rPr>
              <a:t>website</a:t>
            </a:r>
            <a:r>
              <a:rPr sz="2400" spc="-50" dirty="0">
                <a:solidFill>
                  <a:srgbClr val="DBEDF4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DBEDF4"/>
                </a:solidFill>
                <a:latin typeface="Calibri"/>
                <a:cs typeface="Calibri"/>
              </a:rPr>
              <a:t>of</a:t>
            </a:r>
            <a:r>
              <a:rPr sz="2400" spc="-45" dirty="0">
                <a:solidFill>
                  <a:srgbClr val="DBEDF4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DBEDF4"/>
                </a:solidFill>
                <a:latin typeface="Calibri"/>
                <a:cs typeface="Calibri"/>
              </a:rPr>
              <a:t>the</a:t>
            </a:r>
            <a:r>
              <a:rPr sz="2400" spc="-55" dirty="0">
                <a:solidFill>
                  <a:srgbClr val="DBEDF4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DBEDF4"/>
                </a:solidFill>
                <a:latin typeface="Calibri"/>
                <a:cs typeface="Calibri"/>
              </a:rPr>
              <a:t>Host</a:t>
            </a:r>
            <a:r>
              <a:rPr sz="2400" spc="-45" dirty="0">
                <a:solidFill>
                  <a:srgbClr val="DBEDF4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DBEDF4"/>
                </a:solidFill>
                <a:latin typeface="Calibri"/>
                <a:cs typeface="Calibri"/>
              </a:rPr>
              <a:t>Insitution:</a:t>
            </a:r>
            <a:endParaRPr sz="2400" dirty="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4850" y="2384027"/>
            <a:ext cx="266700" cy="32461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857500"/>
            <a:ext cx="10374884" cy="628192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9451975"/>
          </a:xfrm>
          <a:custGeom>
            <a:avLst/>
            <a:gdLst/>
            <a:ahLst/>
            <a:cxnLst/>
            <a:rect l="l" t="t" r="r" b="b"/>
            <a:pathLst>
              <a:path w="18288000" h="9451975">
                <a:moveTo>
                  <a:pt x="0" y="9451848"/>
                </a:moveTo>
                <a:lnTo>
                  <a:pt x="18288000" y="9451848"/>
                </a:lnTo>
                <a:lnTo>
                  <a:pt x="18288000" y="0"/>
                </a:lnTo>
                <a:lnTo>
                  <a:pt x="0" y="0"/>
                </a:lnTo>
                <a:lnTo>
                  <a:pt x="0" y="9451848"/>
                </a:lnTo>
                <a:close/>
              </a:path>
            </a:pathLst>
          </a:custGeom>
          <a:solidFill>
            <a:srgbClr val="5E826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-1"/>
            <a:ext cx="18288000" cy="10287255"/>
            <a:chOff x="0" y="-1"/>
            <a:chExt cx="18288000" cy="10287255"/>
          </a:xfrm>
        </p:grpSpPr>
        <p:sp>
          <p:nvSpPr>
            <p:cNvPr id="4" name="object 4"/>
            <p:cNvSpPr/>
            <p:nvPr/>
          </p:nvSpPr>
          <p:spPr>
            <a:xfrm>
              <a:off x="0" y="9534144"/>
              <a:ext cx="18288000" cy="753110"/>
            </a:xfrm>
            <a:custGeom>
              <a:avLst/>
              <a:gdLst/>
              <a:ahLst/>
              <a:cxnLst/>
              <a:rect l="l" t="t" r="r" b="b"/>
              <a:pathLst>
                <a:path w="18288000" h="753109">
                  <a:moveTo>
                    <a:pt x="18288000" y="0"/>
                  </a:moveTo>
                  <a:lnTo>
                    <a:pt x="0" y="0"/>
                  </a:lnTo>
                  <a:lnTo>
                    <a:pt x="0" y="752601"/>
                  </a:lnTo>
                  <a:lnTo>
                    <a:pt x="18288000" y="752601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5E82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201143" y="-1"/>
              <a:ext cx="5705856" cy="1028547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9497568"/>
              <a:ext cx="18288000" cy="0"/>
            </a:xfrm>
            <a:custGeom>
              <a:avLst/>
              <a:gdLst/>
              <a:ahLst/>
              <a:cxnLst/>
              <a:rect l="l" t="t" r="r" b="b"/>
              <a:pathLst>
                <a:path w="18288000">
                  <a:moveTo>
                    <a:pt x="0" y="0"/>
                  </a:moveTo>
                  <a:lnTo>
                    <a:pt x="18288000" y="0"/>
                  </a:lnTo>
                </a:path>
              </a:pathLst>
            </a:custGeom>
            <a:ln w="76200">
              <a:solidFill>
                <a:srgbClr val="F5F5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03732" y="1374647"/>
              <a:ext cx="10311765" cy="0"/>
            </a:xfrm>
            <a:custGeom>
              <a:avLst/>
              <a:gdLst/>
              <a:ahLst/>
              <a:cxnLst/>
              <a:rect l="l" t="t" r="r" b="b"/>
              <a:pathLst>
                <a:path w="10311765">
                  <a:moveTo>
                    <a:pt x="0" y="0"/>
                  </a:moveTo>
                  <a:lnTo>
                    <a:pt x="10311384" y="0"/>
                  </a:lnTo>
                </a:path>
              </a:pathLst>
            </a:custGeom>
            <a:ln w="76200">
              <a:solidFill>
                <a:srgbClr val="C3D5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199184" y="171144"/>
            <a:ext cx="10340340" cy="10020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2410460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solidFill>
                  <a:srgbClr val="EAF0DD"/>
                </a:solidFill>
                <a:latin typeface="Tahoma"/>
                <a:cs typeface="Tahoma"/>
              </a:rPr>
              <a:t>Concorso</a:t>
            </a:r>
            <a:r>
              <a:rPr sz="3200" b="1" spc="-155" dirty="0">
                <a:solidFill>
                  <a:srgbClr val="EAF0DD"/>
                </a:solidFill>
                <a:latin typeface="Tahoma"/>
                <a:cs typeface="Tahoma"/>
              </a:rPr>
              <a:t> </a:t>
            </a:r>
            <a:r>
              <a:rPr sz="3200" b="1" spc="-55" dirty="0">
                <a:solidFill>
                  <a:srgbClr val="EAF0DD"/>
                </a:solidFill>
                <a:latin typeface="Tahoma"/>
                <a:cs typeface="Tahoma"/>
              </a:rPr>
              <a:t>per</a:t>
            </a:r>
            <a:r>
              <a:rPr sz="3200" b="1" spc="-145" dirty="0">
                <a:solidFill>
                  <a:srgbClr val="EAF0DD"/>
                </a:solidFill>
                <a:latin typeface="Tahoma"/>
                <a:cs typeface="Tahoma"/>
              </a:rPr>
              <a:t> </a:t>
            </a:r>
            <a:r>
              <a:rPr sz="3200" b="1" dirty="0">
                <a:solidFill>
                  <a:srgbClr val="EAF0DD"/>
                </a:solidFill>
                <a:latin typeface="Tahoma"/>
                <a:cs typeface="Tahoma"/>
              </a:rPr>
              <a:t>sede</a:t>
            </a:r>
            <a:r>
              <a:rPr sz="3200" b="1" spc="-150" dirty="0">
                <a:solidFill>
                  <a:srgbClr val="EAF0DD"/>
                </a:solidFill>
                <a:latin typeface="Tahoma"/>
                <a:cs typeface="Tahoma"/>
              </a:rPr>
              <a:t> </a:t>
            </a:r>
            <a:r>
              <a:rPr sz="3200" b="1" spc="-10" dirty="0">
                <a:solidFill>
                  <a:srgbClr val="EAF0DD"/>
                </a:solidFill>
                <a:latin typeface="Tahoma"/>
                <a:cs typeface="Tahoma"/>
              </a:rPr>
              <a:t>generica </a:t>
            </a:r>
            <a:r>
              <a:rPr sz="3200" b="1" spc="-85" dirty="0">
                <a:solidFill>
                  <a:srgbClr val="DBEDF4"/>
                </a:solidFill>
                <a:latin typeface="Tahoma"/>
                <a:cs typeface="Tahoma"/>
              </a:rPr>
              <a:t>Competition</a:t>
            </a:r>
            <a:r>
              <a:rPr sz="3200" b="1" spc="-15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b="1" spc="-90" dirty="0">
                <a:solidFill>
                  <a:srgbClr val="DBEDF4"/>
                </a:solidFill>
                <a:latin typeface="Tahoma"/>
                <a:cs typeface="Tahoma"/>
              </a:rPr>
              <a:t>for</a:t>
            </a:r>
            <a:r>
              <a:rPr sz="3200" b="1" spc="-14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b="1" spc="-40" dirty="0">
                <a:solidFill>
                  <a:srgbClr val="DBEDF4"/>
                </a:solidFill>
                <a:latin typeface="Tahoma"/>
                <a:cs typeface="Tahoma"/>
              </a:rPr>
              <a:t>Generic</a:t>
            </a:r>
            <a:r>
              <a:rPr sz="3200" b="1" spc="-14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b="1" spc="-105" dirty="0">
                <a:solidFill>
                  <a:srgbClr val="DBEDF4"/>
                </a:solidFill>
                <a:latin typeface="Tahoma"/>
                <a:cs typeface="Tahoma"/>
              </a:rPr>
              <a:t>Destination</a:t>
            </a:r>
            <a:r>
              <a:rPr sz="3200" b="1" spc="-13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b="1" spc="-25" dirty="0">
                <a:solidFill>
                  <a:srgbClr val="DBEDF4"/>
                </a:solidFill>
                <a:latin typeface="Tahoma"/>
                <a:cs typeface="Tahoma"/>
              </a:rPr>
              <a:t>“Sede</a:t>
            </a:r>
            <a:r>
              <a:rPr sz="3200" b="1" spc="-14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b="1" spc="-35" dirty="0">
                <a:solidFill>
                  <a:srgbClr val="DBEDF4"/>
                </a:solidFill>
                <a:latin typeface="Tahoma"/>
                <a:cs typeface="Tahoma"/>
              </a:rPr>
              <a:t>Generica”</a:t>
            </a:r>
            <a:endParaRPr sz="32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51204" y="1636014"/>
            <a:ext cx="10819130" cy="72147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12645" marR="76835" indent="-188722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Nella sezione «Programma di tirocinio estero» lo studente deve indicare (solo per la prima destinazione):</a:t>
            </a:r>
          </a:p>
          <a:p>
            <a:pPr marL="527685" indent="-514984">
              <a:lnSpc>
                <a:spcPct val="100000"/>
              </a:lnSpc>
              <a:spcBef>
                <a:spcPts val="1445"/>
              </a:spcBef>
              <a:buAutoNum type="arabicPeriod"/>
              <a:tabLst>
                <a:tab pos="527685" algn="l"/>
              </a:tabLst>
            </a:pPr>
            <a:r>
              <a:rPr sz="32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La </a:t>
            </a:r>
            <a:r>
              <a:rPr sz="3200" b="1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tipologia di tirocinio</a:t>
            </a:r>
            <a:r>
              <a:rPr sz="32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che intende </a:t>
            </a:r>
            <a:r>
              <a:rPr sz="3200" dirty="0" err="1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effettuare</a:t>
            </a:r>
            <a:r>
              <a:rPr sz="32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 err="1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all’estero</a:t>
            </a:r>
            <a:r>
              <a:rPr lang="it-IT" sz="32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(</a:t>
            </a:r>
            <a:r>
              <a:rPr sz="3200" i="1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curriculare/ non curriculare/ post-laurea</a:t>
            </a:r>
            <a:r>
              <a:rPr sz="32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)</a:t>
            </a:r>
          </a:p>
          <a:p>
            <a:pPr marL="527685" indent="-514984">
              <a:lnSpc>
                <a:spcPct val="100000"/>
              </a:lnSpc>
              <a:spcBef>
                <a:spcPts val="1920"/>
              </a:spcBef>
              <a:buAutoNum type="arabicPeriod" startAt="2"/>
              <a:tabLst>
                <a:tab pos="527685" algn="l"/>
              </a:tabLst>
            </a:pPr>
            <a:r>
              <a:rPr sz="3200" b="1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L’attività che andrà a svolgere </a:t>
            </a:r>
            <a:r>
              <a:rPr sz="32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presso la sede (se già nota)</a:t>
            </a:r>
          </a:p>
          <a:p>
            <a:pPr marL="527685" indent="-514984">
              <a:lnSpc>
                <a:spcPct val="100000"/>
              </a:lnSpc>
              <a:spcBef>
                <a:spcPts val="1260"/>
              </a:spcBef>
              <a:buAutoNum type="arabicPeriod" startAt="2"/>
              <a:tabLst>
                <a:tab pos="527685" algn="l"/>
              </a:tabLst>
            </a:pPr>
            <a:r>
              <a:rPr sz="32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Il </a:t>
            </a:r>
            <a:r>
              <a:rPr sz="3200" b="1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numero di CFU di tirocinio </a:t>
            </a:r>
            <a:r>
              <a:rPr sz="3200" dirty="0" err="1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previsti</a:t>
            </a:r>
            <a:r>
              <a:rPr sz="32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</a:p>
          <a:p>
            <a:pPr marL="334010" marR="5080" indent="-180340">
              <a:lnSpc>
                <a:spcPct val="100000"/>
              </a:lnSpc>
              <a:spcBef>
                <a:spcPts val="3845"/>
              </a:spcBef>
            </a:pPr>
            <a:r>
              <a:rPr sz="24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In the 'Internship programme abroad' section the student is required to specify the following information (for the first destination only):</a:t>
            </a:r>
          </a:p>
          <a:p>
            <a:pPr marL="527685" marR="1279525" lvl="1" indent="-515620">
              <a:lnSpc>
                <a:spcPct val="100000"/>
              </a:lnSpc>
              <a:spcBef>
                <a:spcPts val="1265"/>
              </a:spcBef>
              <a:buAutoNum type="arabicPeriod"/>
              <a:tabLst>
                <a:tab pos="527685" algn="l"/>
              </a:tabLst>
            </a:pPr>
            <a:r>
              <a:rPr sz="24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the </a:t>
            </a:r>
            <a:r>
              <a:rPr sz="2400" b="1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type of traineeship </a:t>
            </a:r>
            <a:r>
              <a:rPr sz="24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he/she intends to carry out abroad (curricular, voluntary, recent graduate)</a:t>
            </a:r>
          </a:p>
          <a:p>
            <a:pPr marL="527685" lvl="1" indent="-514984">
              <a:lnSpc>
                <a:spcPct val="100000"/>
              </a:lnSpc>
              <a:spcBef>
                <a:spcPts val="1200"/>
              </a:spcBef>
              <a:buAutoNum type="arabicPeriod"/>
              <a:tabLst>
                <a:tab pos="527685" algn="l"/>
              </a:tabLst>
            </a:pPr>
            <a:r>
              <a:rPr sz="24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the </a:t>
            </a:r>
            <a:r>
              <a:rPr sz="2400" b="1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activity to be carried out </a:t>
            </a:r>
            <a:r>
              <a:rPr sz="24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at the foreign destination (if known)</a:t>
            </a:r>
          </a:p>
          <a:p>
            <a:pPr marL="527685" lvl="1" indent="-514984">
              <a:lnSpc>
                <a:spcPct val="100000"/>
              </a:lnSpc>
              <a:spcBef>
                <a:spcPts val="1080"/>
              </a:spcBef>
              <a:buAutoNum type="arabicPeriod"/>
              <a:tabLst>
                <a:tab pos="527685" algn="l"/>
              </a:tabLst>
            </a:pPr>
            <a:r>
              <a:rPr sz="24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the </a:t>
            </a:r>
            <a:r>
              <a:rPr sz="2400" b="1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number of CFUs credits </a:t>
            </a:r>
            <a:r>
              <a:rPr sz="24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envisaged</a:t>
            </a:r>
          </a:p>
        </p:txBody>
      </p:sp>
      <p:grpSp>
        <p:nvGrpSpPr>
          <p:cNvPr id="14" name="object 14"/>
          <p:cNvGrpSpPr/>
          <p:nvPr/>
        </p:nvGrpSpPr>
        <p:grpSpPr>
          <a:xfrm>
            <a:off x="496823" y="1616963"/>
            <a:ext cx="554381" cy="4992625"/>
            <a:chOff x="496823" y="1616963"/>
            <a:chExt cx="554381" cy="4992625"/>
          </a:xfrm>
        </p:grpSpPr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7344" y="6210300"/>
              <a:ext cx="403860" cy="39928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6823" y="1616963"/>
              <a:ext cx="487680" cy="43891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9451975"/>
          </a:xfrm>
          <a:custGeom>
            <a:avLst/>
            <a:gdLst/>
            <a:ahLst/>
            <a:cxnLst/>
            <a:rect l="l" t="t" r="r" b="b"/>
            <a:pathLst>
              <a:path w="18288000" h="9451975">
                <a:moveTo>
                  <a:pt x="0" y="9451848"/>
                </a:moveTo>
                <a:lnTo>
                  <a:pt x="18288000" y="9451848"/>
                </a:lnTo>
                <a:lnTo>
                  <a:pt x="18288000" y="0"/>
                </a:lnTo>
                <a:lnTo>
                  <a:pt x="0" y="0"/>
                </a:lnTo>
                <a:lnTo>
                  <a:pt x="0" y="9451848"/>
                </a:lnTo>
                <a:close/>
              </a:path>
            </a:pathLst>
          </a:custGeom>
          <a:solidFill>
            <a:srgbClr val="5E826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-1"/>
            <a:ext cx="18288000" cy="10287255"/>
            <a:chOff x="0" y="-1"/>
            <a:chExt cx="18288000" cy="10287255"/>
          </a:xfrm>
        </p:grpSpPr>
        <p:sp>
          <p:nvSpPr>
            <p:cNvPr id="4" name="object 4"/>
            <p:cNvSpPr/>
            <p:nvPr/>
          </p:nvSpPr>
          <p:spPr>
            <a:xfrm>
              <a:off x="0" y="9534144"/>
              <a:ext cx="18288000" cy="753110"/>
            </a:xfrm>
            <a:custGeom>
              <a:avLst/>
              <a:gdLst/>
              <a:ahLst/>
              <a:cxnLst/>
              <a:rect l="l" t="t" r="r" b="b"/>
              <a:pathLst>
                <a:path w="18288000" h="753109">
                  <a:moveTo>
                    <a:pt x="18288000" y="0"/>
                  </a:moveTo>
                  <a:lnTo>
                    <a:pt x="0" y="0"/>
                  </a:lnTo>
                  <a:lnTo>
                    <a:pt x="0" y="752601"/>
                  </a:lnTo>
                  <a:lnTo>
                    <a:pt x="18288000" y="752601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5E82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201143" y="-1"/>
              <a:ext cx="5705856" cy="1028547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9497568"/>
              <a:ext cx="18288000" cy="0"/>
            </a:xfrm>
            <a:custGeom>
              <a:avLst/>
              <a:gdLst/>
              <a:ahLst/>
              <a:cxnLst/>
              <a:rect l="l" t="t" r="r" b="b"/>
              <a:pathLst>
                <a:path w="18288000">
                  <a:moveTo>
                    <a:pt x="0" y="0"/>
                  </a:moveTo>
                  <a:lnTo>
                    <a:pt x="18288000" y="0"/>
                  </a:lnTo>
                </a:path>
              </a:pathLst>
            </a:custGeom>
            <a:ln w="76200">
              <a:solidFill>
                <a:srgbClr val="F5F5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447800" y="1361059"/>
            <a:ext cx="10159365" cy="73302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u="sng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AF0DD"/>
                  </a:solidFill>
                </a:uFill>
                <a:latin typeface="Tahoma"/>
                <a:cs typeface="Tahoma"/>
              </a:rPr>
              <a:t>In</a:t>
            </a:r>
            <a:r>
              <a:rPr sz="3400" u="sng" spc="-5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AF0DD"/>
                  </a:solidFill>
                </a:uFill>
                <a:latin typeface="Tahoma"/>
                <a:cs typeface="Tahoma"/>
              </a:rPr>
              <a:t> </a:t>
            </a:r>
            <a:r>
              <a:rPr sz="3400" u="sng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AF0DD"/>
                  </a:solidFill>
                </a:uFill>
                <a:latin typeface="Tahoma"/>
                <a:cs typeface="Tahoma"/>
              </a:rPr>
              <a:t>fase</a:t>
            </a:r>
            <a:r>
              <a:rPr sz="3400" u="sng" spc="-5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AF0DD"/>
                  </a:solidFill>
                </a:uFill>
                <a:latin typeface="Tahoma"/>
                <a:cs typeface="Tahoma"/>
              </a:rPr>
              <a:t> </a:t>
            </a:r>
            <a:r>
              <a:rPr sz="3400" u="sng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AF0DD"/>
                  </a:solidFill>
                </a:uFill>
                <a:latin typeface="Tahoma"/>
                <a:cs typeface="Tahoma"/>
              </a:rPr>
              <a:t>di</a:t>
            </a:r>
            <a:r>
              <a:rPr sz="3400" u="sng" spc="-5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AF0DD"/>
                  </a:solidFill>
                </a:uFill>
                <a:latin typeface="Tahoma"/>
                <a:cs typeface="Tahoma"/>
              </a:rPr>
              <a:t> </a:t>
            </a:r>
            <a:r>
              <a:rPr sz="3400" u="sng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AF0DD"/>
                  </a:solidFill>
                </a:uFill>
                <a:latin typeface="Tahoma"/>
                <a:cs typeface="Tahoma"/>
              </a:rPr>
              <a:t>candidatura</a:t>
            </a:r>
            <a:r>
              <a:rPr sz="3400" u="sng" spc="-65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AF0DD"/>
                  </a:solidFill>
                </a:uFill>
                <a:latin typeface="Tahoma"/>
                <a:cs typeface="Tahoma"/>
              </a:rPr>
              <a:t> </a:t>
            </a:r>
            <a:r>
              <a:rPr sz="3400" u="sng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AF0DD"/>
                  </a:solidFill>
                </a:uFill>
                <a:latin typeface="Tahoma"/>
                <a:cs typeface="Tahoma"/>
              </a:rPr>
              <a:t>su</a:t>
            </a:r>
            <a:r>
              <a:rPr sz="3400" u="sng" spc="-55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AF0DD"/>
                  </a:solidFill>
                </a:uFill>
                <a:latin typeface="Tahoma"/>
                <a:cs typeface="Tahoma"/>
              </a:rPr>
              <a:t> </a:t>
            </a:r>
            <a:r>
              <a:rPr sz="3400" u="sng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AF0DD"/>
                  </a:solidFill>
                </a:uFill>
                <a:latin typeface="Tahoma"/>
                <a:cs typeface="Tahoma"/>
              </a:rPr>
              <a:t>Turul</a:t>
            </a:r>
            <a:r>
              <a:rPr sz="340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,</a:t>
            </a:r>
            <a:r>
              <a:rPr sz="3400" spc="-5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40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lo</a:t>
            </a:r>
            <a:r>
              <a:rPr sz="3400" spc="-45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40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studente</a:t>
            </a:r>
            <a:r>
              <a:rPr sz="3400" spc="-4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40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è</a:t>
            </a:r>
            <a:r>
              <a:rPr sz="3400" spc="-5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40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tenuto</a:t>
            </a:r>
            <a:r>
              <a:rPr sz="3400" spc="-45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400" spc="-5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</a:t>
            </a:r>
            <a:r>
              <a:rPr lang="it-IT" sz="3400" spc="-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400" b="1" dirty="0" err="1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compilare</a:t>
            </a:r>
            <a:r>
              <a:rPr sz="3400" b="1" spc="-60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400" b="1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la domanda</a:t>
            </a:r>
            <a:r>
              <a:rPr sz="3400" b="1" spc="-10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400" b="1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online</a:t>
            </a:r>
            <a:r>
              <a:rPr sz="3400" b="1" spc="-30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400" b="1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inserendo</a:t>
            </a:r>
            <a:r>
              <a:rPr sz="3400" b="1" spc="-35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400" b="1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i</a:t>
            </a:r>
            <a:r>
              <a:rPr sz="3400" b="1" spc="-10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400" b="1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dati</a:t>
            </a:r>
            <a:r>
              <a:rPr sz="3400" b="1" spc="-40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400" spc="-1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della </a:t>
            </a:r>
            <a:r>
              <a:rPr sz="340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sede</a:t>
            </a:r>
            <a:r>
              <a:rPr sz="3400" spc="-15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40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estera</a:t>
            </a:r>
            <a:r>
              <a:rPr sz="3400" spc="-1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400" b="1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riportati</a:t>
            </a:r>
            <a:r>
              <a:rPr sz="3400" b="1" spc="-55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400" b="1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nella</a:t>
            </a:r>
            <a:r>
              <a:rPr sz="3400" b="1" spc="-40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400" b="1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Lettera</a:t>
            </a:r>
            <a:r>
              <a:rPr sz="3400" b="1" spc="-40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400" b="1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di</a:t>
            </a:r>
            <a:r>
              <a:rPr sz="3400" b="1" spc="-15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400" b="1" spc="-10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Intenti nominativa</a:t>
            </a:r>
            <a:r>
              <a:rPr sz="3400" spc="-10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.</a:t>
            </a:r>
            <a:endParaRPr sz="3400" dirty="0">
              <a:solidFill>
                <a:srgbClr val="ADC3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90"/>
              </a:spcBef>
            </a:pPr>
            <a:endParaRPr sz="3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299085" marR="184150" indent="-9525" algn="ctr">
              <a:lnSpc>
                <a:spcPct val="103099"/>
              </a:lnSpc>
            </a:pPr>
            <a:r>
              <a:rPr sz="340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Affinché</a:t>
            </a:r>
            <a:r>
              <a:rPr sz="3400" spc="-4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40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la</a:t>
            </a:r>
            <a:r>
              <a:rPr sz="3400" spc="-65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40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candidatura</a:t>
            </a:r>
            <a:r>
              <a:rPr sz="3400" spc="-65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40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per</a:t>
            </a:r>
            <a:r>
              <a:rPr sz="3400" spc="-7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40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sede</a:t>
            </a:r>
            <a:r>
              <a:rPr sz="3400" spc="-7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40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nominativa</a:t>
            </a:r>
            <a:r>
              <a:rPr sz="3400" spc="-55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400" spc="-1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possa </a:t>
            </a:r>
            <a:r>
              <a:rPr sz="340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essere</a:t>
            </a:r>
            <a:r>
              <a:rPr sz="3400" spc="-45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40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ammessa,</a:t>
            </a:r>
            <a:r>
              <a:rPr sz="3400" spc="-6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il</a:t>
            </a:r>
            <a:r>
              <a:rPr sz="3400" spc="-2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candidato</a:t>
            </a:r>
            <a:r>
              <a:rPr sz="3400" spc="-3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deve</a:t>
            </a:r>
            <a:r>
              <a:rPr sz="3400" spc="-35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produrre</a:t>
            </a:r>
            <a:r>
              <a:rPr sz="3400" spc="-4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400" spc="-25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una</a:t>
            </a:r>
            <a:endParaRPr lang="it-IT" sz="3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100965" algn="ctr">
              <a:lnSpc>
                <a:spcPct val="100000"/>
              </a:lnSpc>
              <a:spcBef>
                <a:spcPts val="25"/>
              </a:spcBef>
            </a:pPr>
            <a:r>
              <a:rPr lang="it-IT" sz="3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0000FF"/>
                  </a:solidFill>
                </a:uFill>
                <a:latin typeface="Tahoma"/>
                <a:cs typeface="Tahoma"/>
              </a:rPr>
              <a:t>Letter</a:t>
            </a:r>
            <a:r>
              <a:rPr lang="it-IT" sz="3400" b="1" spc="-45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0000FF"/>
                  </a:solidFill>
                </a:uFill>
                <a:latin typeface="Tahoma"/>
                <a:cs typeface="Tahoma"/>
              </a:rPr>
              <a:t> </a:t>
            </a:r>
            <a:r>
              <a:rPr lang="it-IT" sz="3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0000FF"/>
                  </a:solidFill>
                </a:uFill>
                <a:latin typeface="Tahoma"/>
                <a:cs typeface="Tahoma"/>
              </a:rPr>
              <a:t>of</a:t>
            </a:r>
            <a:r>
              <a:rPr lang="it-IT" sz="3400" b="1" spc="-35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0000FF"/>
                  </a:solidFill>
                </a:uFill>
                <a:latin typeface="Tahoma"/>
                <a:cs typeface="Tahoma"/>
              </a:rPr>
              <a:t> </a:t>
            </a:r>
            <a:r>
              <a:rPr lang="it-IT" sz="3400" b="1" spc="-1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0000FF"/>
                  </a:solidFill>
                </a:uFill>
                <a:latin typeface="Tahoma"/>
                <a:cs typeface="Tahoma"/>
              </a:rPr>
              <a:t>Intent</a:t>
            </a:r>
            <a:r>
              <a:rPr lang="it-IT" sz="3400" b="1" spc="-1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0000FF"/>
                  </a:solidFill>
                </a:uFill>
                <a:latin typeface="Tahoma"/>
                <a:cs typeface="Tahoma"/>
              </a:rPr>
              <a:t> </a:t>
            </a:r>
            <a:r>
              <a:rPr lang="it-IT" sz="34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firmata</a:t>
            </a:r>
            <a:r>
              <a:rPr lang="it-IT" sz="3400" u="sng" spc="-5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lang="it-IT" sz="34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dal </a:t>
            </a:r>
            <a:r>
              <a:rPr lang="it-IT" sz="3400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Rappresentante</a:t>
            </a:r>
            <a:r>
              <a:rPr lang="it-IT" sz="3400" i="1" u="sng" spc="-65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Legale </a:t>
            </a:r>
            <a:r>
              <a:rPr lang="it-IT" sz="3400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della</a:t>
            </a:r>
            <a:r>
              <a:rPr lang="it-IT" sz="3400" i="1" u="sng" spc="-55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lang="it-IT" sz="3400" i="1" u="sng" spc="-2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sede </a:t>
            </a:r>
            <a:r>
              <a:rPr lang="it-IT" sz="3400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ospitante</a:t>
            </a:r>
            <a:r>
              <a:rPr lang="it-IT" sz="3400" i="1" u="sng" spc="-65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lang="it-IT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e</a:t>
            </a:r>
            <a:r>
              <a:rPr lang="it-IT" sz="3400" spc="-55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lang="it-IT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trasmetterla</a:t>
            </a:r>
            <a:r>
              <a:rPr lang="it-IT" sz="3400" spc="-60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lang="it-IT" sz="340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</a:t>
            </a:r>
          </a:p>
          <a:p>
            <a:pPr marL="100965" algn="ctr">
              <a:lnSpc>
                <a:spcPct val="100000"/>
              </a:lnSpc>
              <a:spcBef>
                <a:spcPts val="25"/>
              </a:spcBef>
            </a:pPr>
            <a:endParaRPr lang="it-IT" sz="1400" dirty="0">
              <a:solidFill>
                <a:srgbClr val="EAF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100965" algn="ctr">
              <a:lnSpc>
                <a:spcPct val="100000"/>
              </a:lnSpc>
              <a:spcBef>
                <a:spcPts val="25"/>
              </a:spcBef>
            </a:pPr>
            <a:r>
              <a:rPr lang="it-IT" sz="340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lang="it-IT" sz="3400" b="1" dirty="0">
                <a:solidFill>
                  <a:srgbClr val="0070C0"/>
                </a:solidFill>
                <a:highlight>
                  <a:srgbClr val="FFFF00"/>
                </a:highlight>
                <a:uFill>
                  <a:solidFill>
                    <a:srgbClr val="0000FF"/>
                  </a:solidFill>
                </a:uFill>
                <a:latin typeface="Tahoma"/>
                <a:cs typeface="Tahoma"/>
              </a:rPr>
              <a:t>erasmus@agraria.unifi.it </a:t>
            </a:r>
            <a:r>
              <a:rPr lang="it-IT" sz="3400" spc="-5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(</a:t>
            </a:r>
            <a:r>
              <a:rPr lang="it-IT" sz="340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S.R.I</a:t>
            </a:r>
            <a:r>
              <a:rPr lang="it-IT" sz="3400" spc="-65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lang="it-IT" sz="340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della</a:t>
            </a:r>
            <a:r>
              <a:rPr lang="it-IT" sz="3400" spc="-6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lang="it-IT" sz="3400" spc="-1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Scuola</a:t>
            </a:r>
            <a:r>
              <a:rPr lang="it-IT" sz="3400" dirty="0">
                <a:solidFill>
                  <a:srgbClr val="EAF0DD"/>
                </a:solidFill>
                <a:latin typeface="Tahoma"/>
                <a:cs typeface="Tahoma"/>
              </a:rPr>
              <a:t>)</a:t>
            </a:r>
          </a:p>
          <a:p>
            <a:pPr marL="100965" algn="ctr">
              <a:lnSpc>
                <a:spcPct val="100000"/>
              </a:lnSpc>
              <a:spcBef>
                <a:spcPts val="25"/>
              </a:spcBef>
            </a:pPr>
            <a:endParaRPr lang="it-IT" sz="1000" spc="-25" dirty="0">
              <a:solidFill>
                <a:srgbClr val="EAF0DD"/>
              </a:solidFill>
              <a:latin typeface="Tahoma"/>
              <a:cs typeface="Tahoma"/>
            </a:endParaRPr>
          </a:p>
          <a:p>
            <a:pPr marL="151130" marR="45720" indent="4445" algn="ctr">
              <a:lnSpc>
                <a:spcPct val="102899"/>
              </a:lnSpc>
              <a:spcBef>
                <a:spcPts val="140"/>
              </a:spcBef>
            </a:pPr>
            <a:r>
              <a:rPr sz="340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entro</a:t>
            </a:r>
            <a:r>
              <a:rPr sz="3400" b="1" u="sng" spc="-5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lang="it-IT" sz="34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la data di scadenza del Bando</a:t>
            </a:r>
            <a:r>
              <a:rPr lang="it-IT" sz="3400" b="1" dirty="0">
                <a:solidFill>
                  <a:srgbClr val="D6E3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, </a:t>
            </a:r>
          </a:p>
          <a:p>
            <a:pPr marL="151130" marR="45720" indent="4445" algn="ctr">
              <a:lnSpc>
                <a:spcPct val="102899"/>
              </a:lnSpc>
              <a:spcBef>
                <a:spcPts val="140"/>
              </a:spcBef>
            </a:pPr>
            <a:r>
              <a:rPr lang="it-IT" sz="3400" b="1" dirty="0">
                <a:solidFill>
                  <a:srgbClr val="D6E3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(29 </a:t>
            </a:r>
            <a:r>
              <a:rPr sz="3400" b="1" dirty="0">
                <a:solidFill>
                  <a:srgbClr val="D6E3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APRILE</a:t>
            </a:r>
            <a:r>
              <a:rPr sz="3400" b="1" spc="-30" dirty="0">
                <a:solidFill>
                  <a:srgbClr val="D6E3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400" b="1" spc="-10" dirty="0">
                <a:solidFill>
                  <a:srgbClr val="D6E3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202</a:t>
            </a:r>
            <a:r>
              <a:rPr lang="it-IT" sz="3400" b="1" spc="-10" dirty="0">
                <a:solidFill>
                  <a:srgbClr val="D6E3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5</a:t>
            </a:r>
            <a:r>
              <a:rPr lang="it-IT" sz="3400" b="1" spc="-1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)</a:t>
            </a:r>
            <a:r>
              <a:rPr sz="3400" spc="-1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endParaRPr lang="it-IT" sz="3400" spc="-10" dirty="0">
              <a:solidFill>
                <a:srgbClr val="EAF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151130" marR="45720" indent="4445" algn="ctr">
              <a:lnSpc>
                <a:spcPct val="102899"/>
              </a:lnSpc>
              <a:spcBef>
                <a:spcPts val="140"/>
              </a:spcBef>
            </a:pPr>
            <a:r>
              <a:rPr sz="3400" u="sng" dirty="0" err="1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pena</a:t>
            </a:r>
            <a:r>
              <a:rPr sz="3400" u="sng" spc="-11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400" u="sng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l’esclusione</a:t>
            </a:r>
            <a:r>
              <a:rPr sz="3400" u="sng" spc="-85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400" u="sng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dal</a:t>
            </a:r>
            <a:r>
              <a:rPr sz="3400" u="sng" spc="-10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400" u="sng" spc="-1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Bando</a:t>
            </a:r>
            <a:r>
              <a:rPr sz="3400" spc="-1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!</a:t>
            </a:r>
            <a:endParaRPr sz="3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779018" y="1046988"/>
            <a:ext cx="3718560" cy="815340"/>
            <a:chOff x="779018" y="1046988"/>
            <a:chExt cx="3718560" cy="815340"/>
          </a:xfrm>
        </p:grpSpPr>
        <p:sp>
          <p:nvSpPr>
            <p:cNvPr id="13" name="object 13"/>
            <p:cNvSpPr/>
            <p:nvPr/>
          </p:nvSpPr>
          <p:spPr>
            <a:xfrm>
              <a:off x="859536" y="1085088"/>
              <a:ext cx="3637915" cy="0"/>
            </a:xfrm>
            <a:custGeom>
              <a:avLst/>
              <a:gdLst/>
              <a:ahLst/>
              <a:cxnLst/>
              <a:rect l="l" t="t" r="r" b="b"/>
              <a:pathLst>
                <a:path w="3637915">
                  <a:moveTo>
                    <a:pt x="0" y="0"/>
                  </a:moveTo>
                  <a:lnTo>
                    <a:pt x="3637788" y="0"/>
                  </a:lnTo>
                </a:path>
              </a:pathLst>
            </a:custGeom>
            <a:ln w="76200">
              <a:solidFill>
                <a:srgbClr val="C3D5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91718" y="1468374"/>
              <a:ext cx="457200" cy="381000"/>
            </a:xfrm>
            <a:custGeom>
              <a:avLst/>
              <a:gdLst/>
              <a:ahLst/>
              <a:cxnLst/>
              <a:rect l="l" t="t" r="r" b="b"/>
              <a:pathLst>
                <a:path w="457200" h="381000">
                  <a:moveTo>
                    <a:pt x="266700" y="0"/>
                  </a:moveTo>
                  <a:lnTo>
                    <a:pt x="266700" y="95250"/>
                  </a:lnTo>
                  <a:lnTo>
                    <a:pt x="0" y="95250"/>
                  </a:lnTo>
                  <a:lnTo>
                    <a:pt x="0" y="285750"/>
                  </a:lnTo>
                  <a:lnTo>
                    <a:pt x="266700" y="285750"/>
                  </a:lnTo>
                  <a:lnTo>
                    <a:pt x="266700" y="381000"/>
                  </a:lnTo>
                  <a:lnTo>
                    <a:pt x="457200" y="190500"/>
                  </a:lnTo>
                  <a:lnTo>
                    <a:pt x="266700" y="0"/>
                  </a:lnTo>
                  <a:close/>
                </a:path>
              </a:pathLst>
            </a:custGeom>
            <a:solidFill>
              <a:srgbClr val="C2D4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91718" y="1468374"/>
              <a:ext cx="457200" cy="381000"/>
            </a:xfrm>
            <a:custGeom>
              <a:avLst/>
              <a:gdLst/>
              <a:ahLst/>
              <a:cxnLst/>
              <a:rect l="l" t="t" r="r" b="b"/>
              <a:pathLst>
                <a:path w="457200" h="381000">
                  <a:moveTo>
                    <a:pt x="0" y="95250"/>
                  </a:moveTo>
                  <a:lnTo>
                    <a:pt x="266700" y="95250"/>
                  </a:lnTo>
                  <a:lnTo>
                    <a:pt x="266700" y="0"/>
                  </a:lnTo>
                  <a:lnTo>
                    <a:pt x="457200" y="190500"/>
                  </a:lnTo>
                  <a:lnTo>
                    <a:pt x="266700" y="381000"/>
                  </a:lnTo>
                  <a:lnTo>
                    <a:pt x="266700" y="285750"/>
                  </a:lnTo>
                  <a:lnTo>
                    <a:pt x="0" y="285750"/>
                  </a:lnTo>
                  <a:lnTo>
                    <a:pt x="0" y="95250"/>
                  </a:lnTo>
                  <a:close/>
                </a:path>
              </a:pathLst>
            </a:custGeom>
            <a:ln w="25400">
              <a:solidFill>
                <a:srgbClr val="EAF0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09372" rIns="0" bIns="0" rtlCol="0">
            <a:spAutoFit/>
          </a:bodyPr>
          <a:lstStyle/>
          <a:p>
            <a:pPr marL="196215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latin typeface="Tahoma"/>
                <a:cs typeface="Tahoma"/>
              </a:rPr>
              <a:t>Concorso</a:t>
            </a:r>
            <a:r>
              <a:rPr sz="3600" b="1" spc="-175" dirty="0">
                <a:latin typeface="Tahoma"/>
                <a:cs typeface="Tahoma"/>
              </a:rPr>
              <a:t> </a:t>
            </a:r>
            <a:r>
              <a:rPr sz="3600" b="1" spc="-50" dirty="0">
                <a:latin typeface="Tahoma"/>
                <a:cs typeface="Tahoma"/>
              </a:rPr>
              <a:t>per</a:t>
            </a:r>
            <a:r>
              <a:rPr sz="3600" b="1" spc="-175" dirty="0">
                <a:latin typeface="Tahoma"/>
                <a:cs typeface="Tahoma"/>
              </a:rPr>
              <a:t> </a:t>
            </a:r>
            <a:r>
              <a:rPr sz="3600" b="1" dirty="0">
                <a:latin typeface="Tahoma"/>
                <a:cs typeface="Tahoma"/>
              </a:rPr>
              <a:t>sede</a:t>
            </a:r>
            <a:r>
              <a:rPr sz="3600" b="1" spc="-185" dirty="0">
                <a:latin typeface="Tahoma"/>
                <a:cs typeface="Tahoma"/>
              </a:rPr>
              <a:t> </a:t>
            </a:r>
            <a:r>
              <a:rPr sz="3600" b="1" spc="-130" dirty="0">
                <a:latin typeface="Tahoma"/>
                <a:cs typeface="Tahoma"/>
              </a:rPr>
              <a:t>nominativa</a:t>
            </a:r>
            <a:endParaRPr sz="3600">
              <a:latin typeface="Tahoma"/>
              <a:cs typeface="Tahoma"/>
            </a:endParaRPr>
          </a:p>
        </p:txBody>
      </p:sp>
      <p:sp>
        <p:nvSpPr>
          <p:cNvPr id="18" name="Rettangolo con angoli arrotondati 17">
            <a:extLst>
              <a:ext uri="{FF2B5EF4-FFF2-40B4-BE49-F238E27FC236}">
                <a16:creationId xmlns:a16="http://schemas.microsoft.com/office/drawing/2014/main" id="{AA80AAB9-5AE2-4521-833D-AEFDFEE6841F}"/>
              </a:ext>
            </a:extLst>
          </p:cNvPr>
          <p:cNvSpPr/>
          <p:nvPr/>
        </p:nvSpPr>
        <p:spPr>
          <a:xfrm>
            <a:off x="990600" y="3695700"/>
            <a:ext cx="10829542" cy="5122926"/>
          </a:xfrm>
          <a:prstGeom prst="round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9451975"/>
          </a:xfrm>
          <a:custGeom>
            <a:avLst/>
            <a:gdLst/>
            <a:ahLst/>
            <a:cxnLst/>
            <a:rect l="l" t="t" r="r" b="b"/>
            <a:pathLst>
              <a:path w="18288000" h="9451975">
                <a:moveTo>
                  <a:pt x="0" y="9451848"/>
                </a:moveTo>
                <a:lnTo>
                  <a:pt x="18288000" y="9451848"/>
                </a:lnTo>
                <a:lnTo>
                  <a:pt x="18288000" y="0"/>
                </a:lnTo>
                <a:lnTo>
                  <a:pt x="0" y="0"/>
                </a:lnTo>
                <a:lnTo>
                  <a:pt x="0" y="9451848"/>
                </a:lnTo>
                <a:close/>
              </a:path>
            </a:pathLst>
          </a:custGeom>
          <a:solidFill>
            <a:srgbClr val="5E826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-1"/>
            <a:ext cx="18288000" cy="10287255"/>
            <a:chOff x="0" y="-1"/>
            <a:chExt cx="18288000" cy="10287255"/>
          </a:xfrm>
        </p:grpSpPr>
        <p:sp>
          <p:nvSpPr>
            <p:cNvPr id="4" name="object 4"/>
            <p:cNvSpPr/>
            <p:nvPr/>
          </p:nvSpPr>
          <p:spPr>
            <a:xfrm>
              <a:off x="0" y="9534144"/>
              <a:ext cx="18288000" cy="753110"/>
            </a:xfrm>
            <a:custGeom>
              <a:avLst/>
              <a:gdLst/>
              <a:ahLst/>
              <a:cxnLst/>
              <a:rect l="l" t="t" r="r" b="b"/>
              <a:pathLst>
                <a:path w="18288000" h="753109">
                  <a:moveTo>
                    <a:pt x="18288000" y="0"/>
                  </a:moveTo>
                  <a:lnTo>
                    <a:pt x="0" y="0"/>
                  </a:lnTo>
                  <a:lnTo>
                    <a:pt x="0" y="752601"/>
                  </a:lnTo>
                  <a:lnTo>
                    <a:pt x="18288000" y="752601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5E82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201143" y="-1"/>
              <a:ext cx="5705856" cy="1028547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9497568"/>
              <a:ext cx="18288000" cy="0"/>
            </a:xfrm>
            <a:custGeom>
              <a:avLst/>
              <a:gdLst/>
              <a:ahLst/>
              <a:cxnLst/>
              <a:rect l="l" t="t" r="r" b="b"/>
              <a:pathLst>
                <a:path w="18288000">
                  <a:moveTo>
                    <a:pt x="0" y="0"/>
                  </a:moveTo>
                  <a:lnTo>
                    <a:pt x="18288000" y="0"/>
                  </a:lnTo>
                </a:path>
              </a:pathLst>
            </a:custGeom>
            <a:ln w="76200">
              <a:solidFill>
                <a:srgbClr val="F5F5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11123" y="920495"/>
              <a:ext cx="11028045" cy="0"/>
            </a:xfrm>
            <a:custGeom>
              <a:avLst/>
              <a:gdLst/>
              <a:ahLst/>
              <a:cxnLst/>
              <a:rect l="l" t="t" r="r" b="b"/>
              <a:pathLst>
                <a:path w="11028045">
                  <a:moveTo>
                    <a:pt x="0" y="0"/>
                  </a:moveTo>
                  <a:lnTo>
                    <a:pt x="11027664" y="0"/>
                  </a:lnTo>
                </a:path>
              </a:pathLst>
            </a:custGeom>
            <a:ln w="76200">
              <a:solidFill>
                <a:srgbClr val="B7DE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424750" y="139531"/>
            <a:ext cx="11495405" cy="746101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75" dirty="0">
                <a:solidFill>
                  <a:srgbClr val="DBEDF4"/>
                </a:solidFill>
                <a:latin typeface="Tahoma"/>
                <a:cs typeface="Tahoma"/>
              </a:rPr>
              <a:t>Competition</a:t>
            </a:r>
            <a:r>
              <a:rPr sz="2800" b="1" spc="-85" dirty="0">
                <a:solidFill>
                  <a:srgbClr val="DBEDF4"/>
                </a:solidFill>
                <a:latin typeface="Tahoma"/>
                <a:cs typeface="Tahoma"/>
              </a:rPr>
              <a:t> for</a:t>
            </a:r>
            <a:r>
              <a:rPr sz="2800" b="1" spc="-11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b="1" spc="-120" dirty="0">
                <a:solidFill>
                  <a:srgbClr val="DBEDF4"/>
                </a:solidFill>
                <a:latin typeface="Tahoma"/>
                <a:cs typeface="Tahoma"/>
              </a:rPr>
              <a:t>individual</a:t>
            </a:r>
            <a:r>
              <a:rPr sz="2800" b="1" spc="-7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b="1" spc="-80" dirty="0">
                <a:solidFill>
                  <a:srgbClr val="DBEDF4"/>
                </a:solidFill>
                <a:latin typeface="Tahoma"/>
                <a:cs typeface="Tahoma"/>
              </a:rPr>
              <a:t>appointed</a:t>
            </a:r>
            <a:r>
              <a:rPr sz="2800" b="1" spc="-7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b="1" spc="-100" dirty="0">
                <a:solidFill>
                  <a:srgbClr val="DBEDF4"/>
                </a:solidFill>
                <a:latin typeface="Tahoma"/>
                <a:cs typeface="Tahoma"/>
              </a:rPr>
              <a:t>destination</a:t>
            </a:r>
            <a:r>
              <a:rPr sz="2800" b="1" spc="-8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b="1" spc="-25" dirty="0">
                <a:solidFill>
                  <a:srgbClr val="DBEDF4"/>
                </a:solidFill>
                <a:latin typeface="Tahoma"/>
                <a:cs typeface="Tahoma"/>
              </a:rPr>
              <a:t>“Sede</a:t>
            </a:r>
            <a:r>
              <a:rPr sz="2800" b="1" spc="-9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b="1" spc="-70" dirty="0">
                <a:solidFill>
                  <a:srgbClr val="DBEDF4"/>
                </a:solidFill>
                <a:latin typeface="Tahoma"/>
                <a:cs typeface="Tahoma"/>
              </a:rPr>
              <a:t>Nominativa”</a:t>
            </a:r>
            <a:endParaRPr sz="28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2560"/>
              </a:spcBef>
            </a:pPr>
            <a:endParaRPr sz="2800" dirty="0">
              <a:latin typeface="Tahoma"/>
              <a:cs typeface="Tahoma"/>
            </a:endParaRPr>
          </a:p>
          <a:p>
            <a:pPr marL="1094105" marR="573405">
              <a:lnSpc>
                <a:spcPct val="103000"/>
              </a:lnSpc>
            </a:pPr>
            <a:r>
              <a:rPr sz="3200" u="sng" dirty="0">
                <a:solidFill>
                  <a:srgbClr val="DBEDF4"/>
                </a:solidFill>
                <a:uFill>
                  <a:solidFill>
                    <a:srgbClr val="DBEDF4"/>
                  </a:solidFill>
                </a:uFill>
                <a:latin typeface="Tahoma"/>
                <a:cs typeface="Tahoma"/>
              </a:rPr>
              <a:t>When</a:t>
            </a:r>
            <a:r>
              <a:rPr sz="3200" u="sng" spc="-65" dirty="0">
                <a:solidFill>
                  <a:srgbClr val="DBEDF4"/>
                </a:solidFill>
                <a:uFill>
                  <a:solidFill>
                    <a:srgbClr val="DBEDF4"/>
                  </a:solidFill>
                </a:uFill>
                <a:latin typeface="Tahoma"/>
                <a:cs typeface="Tahoma"/>
              </a:rPr>
              <a:t> </a:t>
            </a:r>
            <a:r>
              <a:rPr sz="3200" u="sng" dirty="0">
                <a:solidFill>
                  <a:srgbClr val="DBEDF4"/>
                </a:solidFill>
                <a:uFill>
                  <a:solidFill>
                    <a:srgbClr val="DBEDF4"/>
                  </a:solidFill>
                </a:uFill>
                <a:latin typeface="Tahoma"/>
                <a:cs typeface="Tahoma"/>
              </a:rPr>
              <a:t>filling</a:t>
            </a:r>
            <a:r>
              <a:rPr sz="3200" u="sng" spc="-25" dirty="0">
                <a:solidFill>
                  <a:srgbClr val="DBEDF4"/>
                </a:solidFill>
                <a:uFill>
                  <a:solidFill>
                    <a:srgbClr val="DBEDF4"/>
                  </a:solidFill>
                </a:uFill>
                <a:latin typeface="Tahoma"/>
                <a:cs typeface="Tahoma"/>
              </a:rPr>
              <a:t> </a:t>
            </a:r>
            <a:r>
              <a:rPr sz="3200" u="sng" dirty="0">
                <a:solidFill>
                  <a:srgbClr val="DBEDF4"/>
                </a:solidFill>
                <a:uFill>
                  <a:solidFill>
                    <a:srgbClr val="DBEDF4"/>
                  </a:solidFill>
                </a:uFill>
                <a:latin typeface="Tahoma"/>
                <a:cs typeface="Tahoma"/>
              </a:rPr>
              <a:t>out</a:t>
            </a:r>
            <a:r>
              <a:rPr sz="3200" u="sng" spc="-50" dirty="0">
                <a:solidFill>
                  <a:srgbClr val="DBEDF4"/>
                </a:solidFill>
                <a:uFill>
                  <a:solidFill>
                    <a:srgbClr val="DBEDF4"/>
                  </a:solidFill>
                </a:uFill>
                <a:latin typeface="Tahoma"/>
                <a:cs typeface="Tahoma"/>
              </a:rPr>
              <a:t> </a:t>
            </a:r>
            <a:r>
              <a:rPr sz="3200" u="sng" dirty="0">
                <a:solidFill>
                  <a:srgbClr val="DBEDF4"/>
                </a:solidFill>
                <a:uFill>
                  <a:solidFill>
                    <a:srgbClr val="DBEDF4"/>
                  </a:solidFill>
                </a:uFill>
                <a:latin typeface="Tahoma"/>
                <a:cs typeface="Tahoma"/>
              </a:rPr>
              <a:t>the</a:t>
            </a:r>
            <a:r>
              <a:rPr sz="3200" u="sng" spc="-55" dirty="0">
                <a:solidFill>
                  <a:srgbClr val="DBEDF4"/>
                </a:solidFill>
                <a:uFill>
                  <a:solidFill>
                    <a:srgbClr val="DBEDF4"/>
                  </a:solidFill>
                </a:uFill>
                <a:latin typeface="Tahoma"/>
                <a:cs typeface="Tahoma"/>
              </a:rPr>
              <a:t> </a:t>
            </a:r>
            <a:r>
              <a:rPr sz="3200" u="sng" dirty="0">
                <a:solidFill>
                  <a:srgbClr val="DBEDF4"/>
                </a:solidFill>
                <a:uFill>
                  <a:solidFill>
                    <a:srgbClr val="DBEDF4"/>
                  </a:solidFill>
                </a:uFill>
                <a:latin typeface="Tahoma"/>
                <a:cs typeface="Tahoma"/>
              </a:rPr>
              <a:t>application</a:t>
            </a:r>
            <a:r>
              <a:rPr sz="3200" u="sng" spc="-50" dirty="0">
                <a:solidFill>
                  <a:srgbClr val="DBEDF4"/>
                </a:solidFill>
                <a:uFill>
                  <a:solidFill>
                    <a:srgbClr val="DBEDF4"/>
                  </a:solidFill>
                </a:uFill>
                <a:latin typeface="Tahoma"/>
                <a:cs typeface="Tahoma"/>
              </a:rPr>
              <a:t> </a:t>
            </a:r>
            <a:r>
              <a:rPr sz="3200" u="sng" dirty="0">
                <a:solidFill>
                  <a:srgbClr val="DBEDF4"/>
                </a:solidFill>
                <a:uFill>
                  <a:solidFill>
                    <a:srgbClr val="DBEDF4"/>
                  </a:solidFill>
                </a:uFill>
                <a:latin typeface="Tahoma"/>
                <a:cs typeface="Tahoma"/>
              </a:rPr>
              <a:t>on</a:t>
            </a:r>
            <a:r>
              <a:rPr sz="3200" u="sng" spc="-50" dirty="0">
                <a:solidFill>
                  <a:srgbClr val="DBEDF4"/>
                </a:solidFill>
                <a:uFill>
                  <a:solidFill>
                    <a:srgbClr val="DBEDF4"/>
                  </a:solidFill>
                </a:uFill>
                <a:latin typeface="Tahoma"/>
                <a:cs typeface="Tahoma"/>
              </a:rPr>
              <a:t> </a:t>
            </a:r>
            <a:r>
              <a:rPr sz="3200" u="sng" dirty="0">
                <a:solidFill>
                  <a:srgbClr val="DBEDF4"/>
                </a:solidFill>
                <a:uFill>
                  <a:solidFill>
                    <a:srgbClr val="DBEDF4"/>
                  </a:solidFill>
                </a:uFill>
                <a:latin typeface="Tahoma"/>
                <a:cs typeface="Tahoma"/>
              </a:rPr>
              <a:t>TURUL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,</a:t>
            </a:r>
            <a:r>
              <a:rPr sz="3200" spc="-5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the</a:t>
            </a:r>
            <a:r>
              <a:rPr sz="3200" spc="-5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spc="-10" dirty="0">
                <a:solidFill>
                  <a:srgbClr val="DBEDF4"/>
                </a:solidFill>
                <a:latin typeface="Tahoma"/>
                <a:cs typeface="Tahoma"/>
              </a:rPr>
              <a:t>student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is</a:t>
            </a:r>
            <a:r>
              <a:rPr sz="3200" spc="-2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required</a:t>
            </a:r>
            <a:r>
              <a:rPr sz="3200" spc="-3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to</a:t>
            </a:r>
            <a:r>
              <a:rPr sz="3200" spc="-2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b="1" dirty="0">
                <a:solidFill>
                  <a:srgbClr val="B7DEE8"/>
                </a:solidFill>
                <a:latin typeface="Tahoma"/>
                <a:cs typeface="Tahoma"/>
              </a:rPr>
              <a:t>enter</a:t>
            </a:r>
            <a:r>
              <a:rPr sz="3200" b="1" spc="-60" dirty="0">
                <a:solidFill>
                  <a:srgbClr val="B7DEE8"/>
                </a:solidFill>
                <a:latin typeface="Tahoma"/>
                <a:cs typeface="Tahoma"/>
              </a:rPr>
              <a:t> </a:t>
            </a:r>
            <a:r>
              <a:rPr sz="3200" b="1" dirty="0">
                <a:solidFill>
                  <a:srgbClr val="B7DEE8"/>
                </a:solidFill>
                <a:latin typeface="Tahoma"/>
                <a:cs typeface="Tahoma"/>
              </a:rPr>
              <a:t>the</a:t>
            </a:r>
            <a:r>
              <a:rPr sz="3200" b="1" spc="-20" dirty="0">
                <a:solidFill>
                  <a:srgbClr val="B7DEE8"/>
                </a:solidFill>
                <a:latin typeface="Tahoma"/>
                <a:cs typeface="Tahoma"/>
              </a:rPr>
              <a:t> </a:t>
            </a:r>
            <a:r>
              <a:rPr sz="3200" b="1" dirty="0">
                <a:solidFill>
                  <a:srgbClr val="B7DEE8"/>
                </a:solidFill>
                <a:latin typeface="Tahoma"/>
                <a:cs typeface="Tahoma"/>
              </a:rPr>
              <a:t>data</a:t>
            </a:r>
            <a:r>
              <a:rPr sz="3200" b="1" spc="-55" dirty="0">
                <a:solidFill>
                  <a:srgbClr val="B7DEE8"/>
                </a:solidFill>
                <a:latin typeface="Tahoma"/>
                <a:cs typeface="Tahoma"/>
              </a:rPr>
              <a:t> </a:t>
            </a:r>
            <a:r>
              <a:rPr sz="3200" b="1" dirty="0">
                <a:solidFill>
                  <a:srgbClr val="B7DEE8"/>
                </a:solidFill>
                <a:latin typeface="Tahoma"/>
                <a:cs typeface="Tahoma"/>
              </a:rPr>
              <a:t>of</a:t>
            </a:r>
            <a:r>
              <a:rPr sz="3200" b="1" spc="-20" dirty="0">
                <a:solidFill>
                  <a:srgbClr val="B7DEE8"/>
                </a:solidFill>
                <a:latin typeface="Tahoma"/>
                <a:cs typeface="Tahoma"/>
              </a:rPr>
              <a:t> </a:t>
            </a:r>
            <a:r>
              <a:rPr sz="3200" b="1" dirty="0">
                <a:solidFill>
                  <a:srgbClr val="B7DEE8"/>
                </a:solidFill>
                <a:latin typeface="Tahoma"/>
                <a:cs typeface="Tahoma"/>
              </a:rPr>
              <a:t>the</a:t>
            </a:r>
            <a:r>
              <a:rPr sz="3200" b="1" spc="-20" dirty="0">
                <a:solidFill>
                  <a:srgbClr val="B7DEE8"/>
                </a:solidFill>
                <a:latin typeface="Tahoma"/>
                <a:cs typeface="Tahoma"/>
              </a:rPr>
              <a:t> </a:t>
            </a:r>
            <a:r>
              <a:rPr sz="3200" b="1" spc="-10" dirty="0">
                <a:solidFill>
                  <a:srgbClr val="B7DEE8"/>
                </a:solidFill>
                <a:latin typeface="Tahoma"/>
                <a:cs typeface="Tahoma"/>
              </a:rPr>
              <a:t>foreign </a:t>
            </a:r>
            <a:r>
              <a:rPr sz="3200" b="1" dirty="0">
                <a:solidFill>
                  <a:srgbClr val="B7DEE8"/>
                </a:solidFill>
                <a:latin typeface="Tahoma"/>
                <a:cs typeface="Tahoma"/>
              </a:rPr>
              <a:t>destination</a:t>
            </a:r>
            <a:r>
              <a:rPr sz="3200" b="1" spc="-40" dirty="0">
                <a:solidFill>
                  <a:srgbClr val="B7DEE8"/>
                </a:solidFill>
                <a:latin typeface="Tahoma"/>
                <a:cs typeface="Tahoma"/>
              </a:rPr>
              <a:t> </a:t>
            </a:r>
            <a:r>
              <a:rPr sz="3200" b="1" dirty="0">
                <a:solidFill>
                  <a:srgbClr val="B7DEE8"/>
                </a:solidFill>
                <a:latin typeface="Tahoma"/>
                <a:cs typeface="Tahoma"/>
              </a:rPr>
              <a:t>as</a:t>
            </a:r>
            <a:r>
              <a:rPr sz="3200" b="1" spc="-55" dirty="0">
                <a:solidFill>
                  <a:srgbClr val="B7DEE8"/>
                </a:solidFill>
                <a:latin typeface="Tahoma"/>
                <a:cs typeface="Tahoma"/>
              </a:rPr>
              <a:t> </a:t>
            </a:r>
            <a:r>
              <a:rPr sz="3200" b="1" dirty="0">
                <a:solidFill>
                  <a:srgbClr val="B7DEE8"/>
                </a:solidFill>
                <a:latin typeface="Tahoma"/>
                <a:cs typeface="Tahoma"/>
              </a:rPr>
              <a:t>reported</a:t>
            </a:r>
            <a:r>
              <a:rPr sz="3200" b="1" spc="-60" dirty="0">
                <a:solidFill>
                  <a:srgbClr val="B7DEE8"/>
                </a:solidFill>
                <a:latin typeface="Tahoma"/>
                <a:cs typeface="Tahoma"/>
              </a:rPr>
              <a:t> </a:t>
            </a:r>
            <a:r>
              <a:rPr sz="3200" b="1" dirty="0">
                <a:solidFill>
                  <a:srgbClr val="B7DEE8"/>
                </a:solidFill>
                <a:latin typeface="Tahoma"/>
                <a:cs typeface="Tahoma"/>
              </a:rPr>
              <a:t>in</a:t>
            </a:r>
            <a:r>
              <a:rPr sz="3200" b="1" spc="-20" dirty="0">
                <a:solidFill>
                  <a:srgbClr val="B7DEE8"/>
                </a:solidFill>
                <a:latin typeface="Tahoma"/>
                <a:cs typeface="Tahoma"/>
              </a:rPr>
              <a:t> </a:t>
            </a:r>
            <a:r>
              <a:rPr sz="3200" b="1" dirty="0">
                <a:solidFill>
                  <a:srgbClr val="B7DEE8"/>
                </a:solidFill>
                <a:latin typeface="Tahoma"/>
                <a:cs typeface="Tahoma"/>
              </a:rPr>
              <a:t>the</a:t>
            </a:r>
            <a:r>
              <a:rPr sz="3200" b="1" spc="-15" dirty="0">
                <a:solidFill>
                  <a:srgbClr val="B7DEE8"/>
                </a:solidFill>
                <a:latin typeface="Tahoma"/>
                <a:cs typeface="Tahoma"/>
              </a:rPr>
              <a:t> </a:t>
            </a:r>
            <a:r>
              <a:rPr sz="3200" b="1" spc="-10" dirty="0">
                <a:solidFill>
                  <a:srgbClr val="B7DEE8"/>
                </a:solidFill>
                <a:latin typeface="Tahoma"/>
                <a:cs typeface="Tahoma"/>
              </a:rPr>
              <a:t>nominative</a:t>
            </a:r>
            <a:endParaRPr sz="3200" dirty="0">
              <a:latin typeface="Tahoma"/>
              <a:cs typeface="Tahoma"/>
            </a:endParaRPr>
          </a:p>
          <a:p>
            <a:pPr marL="1094105">
              <a:lnSpc>
                <a:spcPct val="100000"/>
              </a:lnSpc>
              <a:spcBef>
                <a:spcPts val="120"/>
              </a:spcBef>
            </a:pPr>
            <a:r>
              <a:rPr sz="3200" b="1" dirty="0">
                <a:solidFill>
                  <a:srgbClr val="B7DEE8"/>
                </a:solidFill>
                <a:latin typeface="Tahoma"/>
                <a:cs typeface="Tahoma"/>
              </a:rPr>
              <a:t>“Letter</a:t>
            </a:r>
            <a:r>
              <a:rPr sz="3200" b="1" spc="-20" dirty="0">
                <a:solidFill>
                  <a:srgbClr val="B7DEE8"/>
                </a:solidFill>
                <a:latin typeface="Tahoma"/>
                <a:cs typeface="Tahoma"/>
              </a:rPr>
              <a:t> </a:t>
            </a:r>
            <a:r>
              <a:rPr sz="3200" b="1" dirty="0">
                <a:solidFill>
                  <a:srgbClr val="B7DEE8"/>
                </a:solidFill>
                <a:latin typeface="Tahoma"/>
                <a:cs typeface="Tahoma"/>
              </a:rPr>
              <a:t>of</a:t>
            </a:r>
            <a:r>
              <a:rPr sz="3200" b="1" spc="-30" dirty="0">
                <a:solidFill>
                  <a:srgbClr val="B7DEE8"/>
                </a:solidFill>
                <a:latin typeface="Tahoma"/>
                <a:cs typeface="Tahoma"/>
              </a:rPr>
              <a:t> </a:t>
            </a:r>
            <a:r>
              <a:rPr sz="3200" b="1" spc="-10" dirty="0">
                <a:solidFill>
                  <a:srgbClr val="B7DEE8"/>
                </a:solidFill>
                <a:latin typeface="Tahoma"/>
                <a:cs typeface="Tahoma"/>
              </a:rPr>
              <a:t>Intent"</a:t>
            </a:r>
            <a:r>
              <a:rPr sz="3200" spc="-10" dirty="0">
                <a:solidFill>
                  <a:srgbClr val="B7DEE8"/>
                </a:solidFill>
                <a:latin typeface="Tahoma"/>
                <a:cs typeface="Tahoma"/>
              </a:rPr>
              <a:t>.</a:t>
            </a:r>
            <a:endParaRPr sz="32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204"/>
              </a:spcBef>
            </a:pPr>
            <a:endParaRPr sz="3200" dirty="0">
              <a:latin typeface="Tahoma"/>
              <a:cs typeface="Tahoma"/>
            </a:endParaRPr>
          </a:p>
          <a:p>
            <a:pPr marL="1250950" algn="ctr">
              <a:lnSpc>
                <a:spcPct val="100000"/>
              </a:lnSpc>
            </a:pPr>
            <a:r>
              <a:rPr sz="340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In order to be eligible, </a:t>
            </a:r>
            <a:r>
              <a:rPr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the candidate must produce a</a:t>
            </a:r>
          </a:p>
          <a:p>
            <a:pPr marL="518159" algn="ctr">
              <a:lnSpc>
                <a:spcPct val="100000"/>
              </a:lnSpc>
              <a:spcBef>
                <a:spcPts val="25"/>
              </a:spcBef>
            </a:pPr>
            <a:r>
              <a:rPr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Letter of Intent</a:t>
            </a:r>
            <a:endParaRPr sz="3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1307465" marR="786765" indent="5715" algn="ctr">
              <a:lnSpc>
                <a:spcPct val="103000"/>
              </a:lnSpc>
              <a:spcBef>
                <a:spcPts val="140"/>
              </a:spcBef>
            </a:pPr>
            <a:r>
              <a:rPr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which must be </a:t>
            </a:r>
            <a:r>
              <a:rPr sz="34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signed by the legal representative of the host organization </a:t>
            </a:r>
            <a:r>
              <a:rPr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and sent </a:t>
            </a:r>
            <a:r>
              <a:rPr sz="340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by the student to </a:t>
            </a:r>
            <a:r>
              <a:rPr sz="3400" b="1" dirty="0" err="1">
                <a:solidFill>
                  <a:srgbClr val="0070C0"/>
                </a:solidFill>
                <a:highlight>
                  <a:srgbClr val="FFFF00"/>
                </a:highlight>
                <a:uFill>
                  <a:solidFill>
                    <a:srgbClr val="0000FF"/>
                  </a:solidFill>
                </a:uFill>
                <a:latin typeface="Tahoma"/>
                <a:cs typeface="Tahoma"/>
              </a:rPr>
              <a:t>erasmus@agraria.unifi.i</a:t>
            </a:r>
            <a:r>
              <a:rPr lang="it-IT" sz="3400" b="1" dirty="0">
                <a:solidFill>
                  <a:srgbClr val="0070C0"/>
                </a:solidFill>
                <a:highlight>
                  <a:srgbClr val="FFFF00"/>
                </a:highlight>
                <a:uFill>
                  <a:solidFill>
                    <a:srgbClr val="0000FF"/>
                  </a:solidFill>
                </a:uFill>
                <a:latin typeface="Tahoma"/>
                <a:cs typeface="Tahoma"/>
              </a:rPr>
              <a:t>t </a:t>
            </a:r>
            <a:r>
              <a:rPr lang="it-IT" sz="3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0000FF"/>
                  </a:solidFill>
                </a:uFill>
                <a:latin typeface="Tahoma"/>
                <a:cs typeface="Tahoma"/>
              </a:rPr>
              <a:t> </a:t>
            </a:r>
            <a:r>
              <a:rPr lang="it-IT" sz="340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(</a:t>
            </a:r>
            <a:r>
              <a:rPr lang="en-US" sz="340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International Relations Service of the School of Agriculture ) </a:t>
            </a:r>
            <a:r>
              <a:rPr lang="it-IT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by </a:t>
            </a:r>
            <a:r>
              <a:rPr lang="it-IT" sz="3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this</a:t>
            </a:r>
            <a:r>
              <a:rPr lang="it-IT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Call deadline </a:t>
            </a:r>
            <a:r>
              <a:rPr lang="it-IT" sz="340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(</a:t>
            </a:r>
            <a:r>
              <a:rPr sz="340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APRIL </a:t>
            </a:r>
            <a:r>
              <a:rPr lang="it-IT" sz="340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29</a:t>
            </a:r>
            <a:r>
              <a:rPr sz="340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, 202</a:t>
            </a:r>
            <a:r>
              <a:rPr lang="it-IT" sz="340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5)</a:t>
            </a:r>
            <a:endParaRPr sz="3400" dirty="0">
              <a:solidFill>
                <a:srgbClr val="EAF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</p:txBody>
      </p:sp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11936" y="1571244"/>
            <a:ext cx="408431" cy="403859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23D820D3-C265-406F-A540-86DD43D462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6810" y="3365721"/>
            <a:ext cx="10525953" cy="5024686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33660"/>
            <a:chOff x="0" y="0"/>
            <a:chExt cx="18288000" cy="102336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3366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2203665"/>
              <a:ext cx="18288000" cy="6842759"/>
            </a:xfrm>
            <a:custGeom>
              <a:avLst/>
              <a:gdLst/>
              <a:ahLst/>
              <a:cxnLst/>
              <a:rect l="l" t="t" r="r" b="b"/>
              <a:pathLst>
                <a:path w="18288000" h="6842759">
                  <a:moveTo>
                    <a:pt x="18288000" y="0"/>
                  </a:moveTo>
                  <a:lnTo>
                    <a:pt x="0" y="0"/>
                  </a:lnTo>
                  <a:lnTo>
                    <a:pt x="0" y="6842252"/>
                  </a:lnTo>
                  <a:lnTo>
                    <a:pt x="18288000" y="6842252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5E82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928217" y="3381247"/>
            <a:ext cx="15999460" cy="515012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4820" marR="455930" algn="ctr">
              <a:lnSpc>
                <a:spcPct val="100000"/>
              </a:lnSpc>
              <a:spcBef>
                <a:spcPts val="100"/>
              </a:spcBef>
            </a:pPr>
            <a:r>
              <a:rPr sz="3400" spc="75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Una</a:t>
            </a:r>
            <a:r>
              <a:rPr sz="3400" spc="-114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4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volta</a:t>
            </a:r>
            <a:r>
              <a:rPr sz="3400" spc="-8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4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completata</a:t>
            </a:r>
            <a:r>
              <a:rPr sz="3400" spc="-6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4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la</a:t>
            </a:r>
            <a:r>
              <a:rPr sz="3400" spc="-9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400" spc="55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domanda</a:t>
            </a:r>
            <a:r>
              <a:rPr sz="3400" spc="-95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400" spc="75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su</a:t>
            </a:r>
            <a:r>
              <a:rPr sz="3400" spc="-155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400" spc="-3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Turul,</a:t>
            </a:r>
            <a:r>
              <a:rPr sz="3400" spc="-12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4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il</a:t>
            </a:r>
            <a:r>
              <a:rPr sz="3400" spc="-95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400" spc="5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candidato</a:t>
            </a:r>
            <a:r>
              <a:rPr sz="3400" spc="-7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4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è</a:t>
            </a:r>
            <a:r>
              <a:rPr sz="3400" spc="-9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4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invitato</a:t>
            </a:r>
            <a:r>
              <a:rPr sz="3400" spc="-95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4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</a:t>
            </a:r>
            <a:r>
              <a:rPr sz="3400" spc="-85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4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verificare</a:t>
            </a:r>
            <a:r>
              <a:rPr sz="3400" spc="-8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400" spc="-2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(dopo </a:t>
            </a:r>
            <a:r>
              <a:rPr sz="34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alcune</a:t>
            </a:r>
            <a:r>
              <a:rPr sz="3400" spc="-2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4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ore</a:t>
            </a:r>
            <a:r>
              <a:rPr sz="3400" spc="-15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4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dall’inserimento)</a:t>
            </a:r>
            <a:r>
              <a:rPr sz="3400" spc="-15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400" spc="75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che</a:t>
            </a:r>
            <a:r>
              <a:rPr sz="3400" spc="-15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4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l’iscrizione</a:t>
            </a:r>
            <a:r>
              <a:rPr sz="3400" spc="-15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400" spc="6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sia</a:t>
            </a:r>
            <a:r>
              <a:rPr sz="3400" spc="-15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4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andata</a:t>
            </a:r>
            <a:r>
              <a:rPr sz="3400" spc="-15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4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</a:t>
            </a:r>
            <a:r>
              <a:rPr sz="3400" spc="-5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4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buon</a:t>
            </a:r>
            <a:r>
              <a:rPr sz="3400" spc="-3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4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fine</a:t>
            </a:r>
            <a:r>
              <a:rPr sz="3400" spc="-5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400" spc="9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accedendo</a:t>
            </a:r>
            <a:r>
              <a:rPr sz="3400" spc="25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400" spc="-2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alla </a:t>
            </a:r>
            <a:r>
              <a:rPr sz="34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sezione</a:t>
            </a:r>
            <a:r>
              <a:rPr sz="3400" spc="-15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400" spc="-365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«I</a:t>
            </a:r>
            <a:r>
              <a:rPr sz="3400" spc="-1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4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tuoi</a:t>
            </a:r>
            <a:r>
              <a:rPr sz="3400" spc="-25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400" spc="-1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concorsi»</a:t>
            </a:r>
            <a:endParaRPr sz="3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1445"/>
              </a:spcBef>
            </a:pPr>
            <a:r>
              <a:rPr sz="3400" u="sng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5F5EB"/>
                  </a:solidFill>
                </a:uFill>
                <a:latin typeface="Tahoma"/>
                <a:cs typeface="Tahoma"/>
              </a:rPr>
              <a:t>Segnalare</a:t>
            </a:r>
            <a:r>
              <a:rPr sz="3400" u="sng" spc="-25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5F5EB"/>
                  </a:solidFill>
                </a:uFill>
                <a:latin typeface="Tahoma"/>
                <a:cs typeface="Tahoma"/>
              </a:rPr>
              <a:t> </a:t>
            </a:r>
            <a:r>
              <a:rPr sz="3400" u="sng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5F5EB"/>
                  </a:solidFill>
                </a:uFill>
                <a:latin typeface="Tahoma"/>
                <a:cs typeface="Tahoma"/>
              </a:rPr>
              <a:t>eventuali</a:t>
            </a:r>
            <a:r>
              <a:rPr sz="3400" u="sng" spc="-4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5F5EB"/>
                  </a:solidFill>
                </a:uFill>
                <a:latin typeface="Tahoma"/>
                <a:cs typeface="Tahoma"/>
              </a:rPr>
              <a:t> </a:t>
            </a:r>
            <a:r>
              <a:rPr sz="3400" u="sng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5F5EB"/>
                  </a:solidFill>
                </a:uFill>
                <a:latin typeface="Tahoma"/>
                <a:cs typeface="Tahoma"/>
              </a:rPr>
              <a:t>anomalie</a:t>
            </a:r>
            <a:r>
              <a:rPr sz="3400" u="sng" spc="-4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5F5EB"/>
                  </a:solidFill>
                </a:uFill>
                <a:latin typeface="Tahoma"/>
                <a:cs typeface="Tahoma"/>
              </a:rPr>
              <a:t> </a:t>
            </a:r>
            <a:r>
              <a:rPr sz="3400" u="sng" spc="-1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5F5EB"/>
                  </a:solidFill>
                </a:uFill>
                <a:latin typeface="Tahoma"/>
                <a:cs typeface="Tahoma"/>
              </a:rPr>
              <a:t>tramite</a:t>
            </a:r>
            <a:r>
              <a:rPr sz="3400" u="sng" spc="-25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5F5EB"/>
                  </a:solidFill>
                </a:uFill>
                <a:latin typeface="Tahoma"/>
                <a:cs typeface="Tahoma"/>
              </a:rPr>
              <a:t> </a:t>
            </a:r>
            <a:r>
              <a:rPr sz="3400" u="sng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5F5EB"/>
                  </a:solidFill>
                </a:uFill>
                <a:latin typeface="Tahoma"/>
                <a:cs typeface="Tahoma"/>
              </a:rPr>
              <a:t>il</a:t>
            </a:r>
            <a:r>
              <a:rPr sz="3400" u="sng" spc="-4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5F5EB"/>
                  </a:solidFill>
                </a:uFill>
                <a:latin typeface="Tahoma"/>
                <a:cs typeface="Tahoma"/>
              </a:rPr>
              <a:t> </a:t>
            </a:r>
            <a:r>
              <a:rPr sz="3400" u="sng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5F5EB"/>
                  </a:solidFill>
                </a:uFill>
                <a:latin typeface="Tahoma"/>
                <a:cs typeface="Tahoma"/>
              </a:rPr>
              <a:t>servizio</a:t>
            </a:r>
            <a:r>
              <a:rPr sz="3400" u="sng" spc="-55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5F5EB"/>
                  </a:solidFill>
                </a:uFill>
                <a:latin typeface="Tahoma"/>
                <a:cs typeface="Tahoma"/>
              </a:rPr>
              <a:t> </a:t>
            </a:r>
            <a:r>
              <a:rPr sz="3400" u="sng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5F5EB"/>
                  </a:solidFill>
                </a:uFill>
                <a:latin typeface="Tahoma"/>
                <a:cs typeface="Tahoma"/>
              </a:rPr>
              <a:t>«richiedi</a:t>
            </a:r>
            <a:r>
              <a:rPr sz="3400" u="sng" spc="-25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5F5EB"/>
                  </a:solidFill>
                </a:uFill>
                <a:latin typeface="Tahoma"/>
                <a:cs typeface="Tahoma"/>
              </a:rPr>
              <a:t> </a:t>
            </a:r>
            <a:r>
              <a:rPr sz="3400" u="sng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5F5EB"/>
                  </a:solidFill>
                </a:uFill>
                <a:latin typeface="Tahoma"/>
                <a:cs typeface="Tahoma"/>
              </a:rPr>
              <a:t>assistenza»</a:t>
            </a:r>
            <a:r>
              <a:rPr sz="3400" u="sng" spc="-4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5F5EB"/>
                  </a:solidFill>
                </a:uFill>
                <a:latin typeface="Tahoma"/>
                <a:cs typeface="Tahoma"/>
              </a:rPr>
              <a:t> </a:t>
            </a:r>
            <a:r>
              <a:rPr sz="3400" u="sng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5F5EB"/>
                  </a:solidFill>
                </a:uFill>
                <a:latin typeface="Tahoma"/>
                <a:cs typeface="Tahoma"/>
              </a:rPr>
              <a:t>di</a:t>
            </a:r>
            <a:r>
              <a:rPr sz="3400" u="sng" spc="-5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5F5EB"/>
                  </a:solidFill>
                </a:uFill>
                <a:latin typeface="Tahoma"/>
                <a:cs typeface="Tahoma"/>
              </a:rPr>
              <a:t> </a:t>
            </a:r>
            <a:r>
              <a:rPr sz="3400" u="sng" spc="135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5F5EB"/>
                  </a:solidFill>
                </a:uFill>
                <a:latin typeface="Tahoma"/>
                <a:cs typeface="Tahoma"/>
              </a:rPr>
              <a:t>TURUL</a:t>
            </a:r>
            <a:endParaRPr sz="3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2155"/>
              </a:spcBef>
            </a:pPr>
            <a:endParaRPr sz="3200" dirty="0">
              <a:latin typeface="Tahoma"/>
              <a:cs typeface="Tahoma"/>
            </a:endParaRPr>
          </a:p>
          <a:p>
            <a:pPr marL="12065" marR="5080" algn="ctr">
              <a:lnSpc>
                <a:spcPct val="100000"/>
              </a:lnSpc>
            </a:pPr>
            <a:r>
              <a:rPr sz="3000" dirty="0">
                <a:solidFill>
                  <a:srgbClr val="DBEDF4"/>
                </a:solidFill>
                <a:latin typeface="Tahoma"/>
                <a:cs typeface="Tahoma"/>
              </a:rPr>
              <a:t>After</a:t>
            </a:r>
            <a:r>
              <a:rPr sz="3000" spc="-2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DBEDF4"/>
                </a:solidFill>
                <a:latin typeface="Tahoma"/>
                <a:cs typeface="Tahoma"/>
              </a:rPr>
              <a:t>completing</a:t>
            </a:r>
            <a:r>
              <a:rPr sz="3000" spc="-3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DBEDF4"/>
                </a:solidFill>
                <a:latin typeface="Tahoma"/>
                <a:cs typeface="Tahoma"/>
              </a:rPr>
              <a:t>the</a:t>
            </a:r>
            <a:r>
              <a:rPr sz="3000" spc="-1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DBEDF4"/>
                </a:solidFill>
                <a:latin typeface="Tahoma"/>
                <a:cs typeface="Tahoma"/>
              </a:rPr>
              <a:t>application</a:t>
            </a:r>
            <a:r>
              <a:rPr sz="3000" spc="-6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DBEDF4"/>
                </a:solidFill>
                <a:latin typeface="Tahoma"/>
                <a:cs typeface="Tahoma"/>
              </a:rPr>
              <a:t>on</a:t>
            </a:r>
            <a:r>
              <a:rPr sz="3000" spc="-2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spc="105" dirty="0">
                <a:solidFill>
                  <a:srgbClr val="DBEDF4"/>
                </a:solidFill>
                <a:latin typeface="Tahoma"/>
                <a:cs typeface="Tahoma"/>
              </a:rPr>
              <a:t>TURUL,</a:t>
            </a:r>
            <a:r>
              <a:rPr sz="3000" spc="-4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spc="55" dirty="0">
                <a:solidFill>
                  <a:srgbClr val="DBEDF4"/>
                </a:solidFill>
                <a:latin typeface="Tahoma"/>
                <a:cs typeface="Tahoma"/>
              </a:rPr>
              <a:t>each</a:t>
            </a:r>
            <a:r>
              <a:rPr sz="3000" spc="-3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DBEDF4"/>
                </a:solidFill>
                <a:latin typeface="Tahoma"/>
                <a:cs typeface="Tahoma"/>
              </a:rPr>
              <a:t>candidate</a:t>
            </a:r>
            <a:r>
              <a:rPr sz="3000" spc="-3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spc="65" dirty="0">
                <a:solidFill>
                  <a:srgbClr val="DBEDF4"/>
                </a:solidFill>
                <a:latin typeface="Tahoma"/>
                <a:cs typeface="Tahoma"/>
              </a:rPr>
              <a:t>is</a:t>
            </a:r>
            <a:r>
              <a:rPr sz="3000" spc="-3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DBEDF4"/>
                </a:solidFill>
                <a:latin typeface="Tahoma"/>
                <a:cs typeface="Tahoma"/>
              </a:rPr>
              <a:t>invited</a:t>
            </a:r>
            <a:r>
              <a:rPr sz="3000" spc="-6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DBEDF4"/>
                </a:solidFill>
                <a:latin typeface="Tahoma"/>
                <a:cs typeface="Tahoma"/>
              </a:rPr>
              <a:t>to</a:t>
            </a:r>
            <a:r>
              <a:rPr sz="3000" spc="-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spc="-10" dirty="0">
                <a:solidFill>
                  <a:srgbClr val="DBEDF4"/>
                </a:solidFill>
                <a:latin typeface="Tahoma"/>
                <a:cs typeface="Tahoma"/>
              </a:rPr>
              <a:t>verify</a:t>
            </a:r>
            <a:r>
              <a:rPr sz="3000" spc="-3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spc="-80" dirty="0">
                <a:solidFill>
                  <a:srgbClr val="DBEDF4"/>
                </a:solidFill>
                <a:latin typeface="Tahoma"/>
                <a:cs typeface="Tahoma"/>
              </a:rPr>
              <a:t>(after</a:t>
            </a:r>
            <a:r>
              <a:rPr sz="3000" spc="-3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DBEDF4"/>
                </a:solidFill>
                <a:latin typeface="Tahoma"/>
                <a:cs typeface="Tahoma"/>
              </a:rPr>
              <a:t>few</a:t>
            </a:r>
            <a:r>
              <a:rPr sz="3000" spc="-2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spc="-10" dirty="0">
                <a:solidFill>
                  <a:srgbClr val="DBEDF4"/>
                </a:solidFill>
                <a:latin typeface="Tahoma"/>
                <a:cs typeface="Tahoma"/>
              </a:rPr>
              <a:t>hours </a:t>
            </a:r>
            <a:r>
              <a:rPr sz="3000" dirty="0">
                <a:solidFill>
                  <a:srgbClr val="DBEDF4"/>
                </a:solidFill>
                <a:latin typeface="Tahoma"/>
                <a:cs typeface="Tahoma"/>
              </a:rPr>
              <a:t>from</a:t>
            </a:r>
            <a:r>
              <a:rPr sz="3000" spc="-9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spc="-20" dirty="0">
                <a:solidFill>
                  <a:srgbClr val="DBEDF4"/>
                </a:solidFill>
                <a:latin typeface="Tahoma"/>
                <a:cs typeface="Tahoma"/>
              </a:rPr>
              <a:t>submitting)</a:t>
            </a:r>
            <a:r>
              <a:rPr sz="3000" spc="-9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DBEDF4"/>
                </a:solidFill>
                <a:latin typeface="Tahoma"/>
                <a:cs typeface="Tahoma"/>
              </a:rPr>
              <a:t>the</a:t>
            </a:r>
            <a:r>
              <a:rPr sz="3000" spc="-9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DBEDF4"/>
                </a:solidFill>
                <a:latin typeface="Tahoma"/>
                <a:cs typeface="Tahoma"/>
              </a:rPr>
              <a:t>status</a:t>
            </a:r>
            <a:r>
              <a:rPr sz="3000" spc="-9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DBEDF4"/>
                </a:solidFill>
                <a:latin typeface="Tahoma"/>
                <a:cs typeface="Tahoma"/>
              </a:rPr>
              <a:t>of</a:t>
            </a:r>
            <a:r>
              <a:rPr sz="3000" spc="-9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DBEDF4"/>
                </a:solidFill>
                <a:latin typeface="Tahoma"/>
                <a:cs typeface="Tahoma"/>
              </a:rPr>
              <a:t>his/her</a:t>
            </a:r>
            <a:r>
              <a:rPr sz="3000" spc="-10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spc="45" dirty="0">
                <a:solidFill>
                  <a:srgbClr val="DBEDF4"/>
                </a:solidFill>
                <a:latin typeface="Tahoma"/>
                <a:cs typeface="Tahoma"/>
              </a:rPr>
              <a:t>admission</a:t>
            </a:r>
            <a:r>
              <a:rPr sz="3000" spc="-9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DBEDF4"/>
                </a:solidFill>
                <a:latin typeface="Tahoma"/>
                <a:cs typeface="Tahoma"/>
              </a:rPr>
              <a:t>to</a:t>
            </a:r>
            <a:r>
              <a:rPr sz="3000" spc="-9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DBEDF4"/>
                </a:solidFill>
                <a:latin typeface="Tahoma"/>
                <a:cs typeface="Tahoma"/>
              </a:rPr>
              <a:t>the</a:t>
            </a:r>
            <a:r>
              <a:rPr sz="3000" spc="-8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spc="75" dirty="0">
                <a:solidFill>
                  <a:srgbClr val="DBEDF4"/>
                </a:solidFill>
                <a:latin typeface="Tahoma"/>
                <a:cs typeface="Tahoma"/>
              </a:rPr>
              <a:t>Call</a:t>
            </a:r>
            <a:r>
              <a:rPr sz="3000" spc="-10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DBEDF4"/>
                </a:solidFill>
                <a:latin typeface="Tahoma"/>
                <a:cs typeface="Tahoma"/>
              </a:rPr>
              <a:t>by</a:t>
            </a:r>
            <a:r>
              <a:rPr sz="3000" spc="-9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DBEDF4"/>
                </a:solidFill>
                <a:latin typeface="Tahoma"/>
                <a:cs typeface="Tahoma"/>
              </a:rPr>
              <a:t>logging</a:t>
            </a:r>
            <a:r>
              <a:rPr sz="3000" spc="-10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DBEDF4"/>
                </a:solidFill>
                <a:latin typeface="Tahoma"/>
                <a:cs typeface="Tahoma"/>
              </a:rPr>
              <a:t>in</a:t>
            </a:r>
            <a:r>
              <a:rPr sz="3000" spc="-10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DBEDF4"/>
                </a:solidFill>
                <a:latin typeface="Tahoma"/>
                <a:cs typeface="Tahoma"/>
              </a:rPr>
              <a:t>the</a:t>
            </a:r>
            <a:r>
              <a:rPr sz="3000" spc="-9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spc="45" dirty="0">
                <a:solidFill>
                  <a:srgbClr val="DBEDF4"/>
                </a:solidFill>
                <a:latin typeface="Tahoma"/>
                <a:cs typeface="Tahoma"/>
              </a:rPr>
              <a:t>section</a:t>
            </a:r>
            <a:r>
              <a:rPr sz="3000" spc="-9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spc="-10" dirty="0">
                <a:solidFill>
                  <a:srgbClr val="DBEDF4"/>
                </a:solidFill>
                <a:latin typeface="Tahoma"/>
                <a:cs typeface="Tahoma"/>
              </a:rPr>
              <a:t>"your </a:t>
            </a:r>
            <a:r>
              <a:rPr sz="3000" dirty="0">
                <a:solidFill>
                  <a:srgbClr val="DBEDF4"/>
                </a:solidFill>
                <a:latin typeface="Tahoma"/>
                <a:cs typeface="Tahoma"/>
              </a:rPr>
              <a:t>competitions"</a:t>
            </a:r>
            <a:r>
              <a:rPr sz="3000" spc="2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spc="-229" dirty="0">
                <a:solidFill>
                  <a:srgbClr val="DBEDF4"/>
                </a:solidFill>
                <a:latin typeface="Tahoma"/>
                <a:cs typeface="Tahoma"/>
              </a:rPr>
              <a:t>(“I</a:t>
            </a:r>
            <a:r>
              <a:rPr sz="3000" spc="3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DBEDF4"/>
                </a:solidFill>
                <a:latin typeface="Tahoma"/>
                <a:cs typeface="Tahoma"/>
              </a:rPr>
              <a:t>tuoi</a:t>
            </a:r>
            <a:r>
              <a:rPr sz="3000" spc="2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DBEDF4"/>
                </a:solidFill>
                <a:latin typeface="Tahoma"/>
                <a:cs typeface="Tahoma"/>
              </a:rPr>
              <a:t>concorsi”)</a:t>
            </a:r>
            <a:r>
              <a:rPr sz="3000" spc="2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DBEDF4"/>
                </a:solidFill>
                <a:latin typeface="Tahoma"/>
                <a:cs typeface="Tahoma"/>
              </a:rPr>
              <a:t>if</a:t>
            </a:r>
            <a:r>
              <a:rPr sz="3000" spc="1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DBEDF4"/>
                </a:solidFill>
                <a:latin typeface="Tahoma"/>
                <a:cs typeface="Tahoma"/>
              </a:rPr>
              <a:t>the</a:t>
            </a:r>
            <a:r>
              <a:rPr sz="3000" spc="2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DBEDF4"/>
                </a:solidFill>
                <a:latin typeface="Tahoma"/>
                <a:cs typeface="Tahoma"/>
              </a:rPr>
              <a:t>application</a:t>
            </a:r>
            <a:r>
              <a:rPr sz="3000" spc="-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spc="70" dirty="0">
                <a:solidFill>
                  <a:srgbClr val="DBEDF4"/>
                </a:solidFill>
                <a:latin typeface="Tahoma"/>
                <a:cs typeface="Tahoma"/>
              </a:rPr>
              <a:t>was</a:t>
            </a:r>
            <a:r>
              <a:rPr sz="3000" spc="4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spc="55" dirty="0">
                <a:solidFill>
                  <a:srgbClr val="DBEDF4"/>
                </a:solidFill>
                <a:latin typeface="Tahoma"/>
                <a:cs typeface="Tahoma"/>
              </a:rPr>
              <a:t>successful.</a:t>
            </a:r>
            <a:endParaRPr sz="3000" dirty="0">
              <a:latin typeface="Tahoma"/>
              <a:cs typeface="Tahoma"/>
            </a:endParaRPr>
          </a:p>
          <a:p>
            <a:pPr marL="992505">
              <a:lnSpc>
                <a:spcPct val="100000"/>
              </a:lnSpc>
              <a:spcBef>
                <a:spcPts val="1925"/>
              </a:spcBef>
            </a:pPr>
            <a:r>
              <a:rPr sz="3000" u="sng" dirty="0">
                <a:solidFill>
                  <a:srgbClr val="DBEDF4"/>
                </a:solidFill>
                <a:uFill>
                  <a:solidFill>
                    <a:srgbClr val="DBEDF4"/>
                  </a:solidFill>
                </a:uFill>
                <a:latin typeface="Tahoma"/>
                <a:cs typeface="Tahoma"/>
              </a:rPr>
              <a:t>Any</a:t>
            </a:r>
            <a:r>
              <a:rPr sz="3000" u="sng" spc="-10" dirty="0">
                <a:solidFill>
                  <a:srgbClr val="DBEDF4"/>
                </a:solidFill>
                <a:uFill>
                  <a:solidFill>
                    <a:srgbClr val="DBEDF4"/>
                  </a:solidFill>
                </a:uFill>
                <a:latin typeface="Tahoma"/>
                <a:cs typeface="Tahoma"/>
              </a:rPr>
              <a:t> </a:t>
            </a:r>
            <a:r>
              <a:rPr sz="3000" u="sng" dirty="0">
                <a:solidFill>
                  <a:srgbClr val="DBEDF4"/>
                </a:solidFill>
                <a:uFill>
                  <a:solidFill>
                    <a:srgbClr val="DBEDF4"/>
                  </a:solidFill>
                </a:uFill>
                <a:latin typeface="Tahoma"/>
                <a:cs typeface="Tahoma"/>
              </a:rPr>
              <a:t>problem</a:t>
            </a:r>
            <a:r>
              <a:rPr sz="3000" u="sng" spc="-10" dirty="0">
                <a:solidFill>
                  <a:srgbClr val="DBEDF4"/>
                </a:solidFill>
                <a:uFill>
                  <a:solidFill>
                    <a:srgbClr val="DBEDF4"/>
                  </a:solidFill>
                </a:uFill>
                <a:latin typeface="Tahoma"/>
                <a:cs typeface="Tahoma"/>
              </a:rPr>
              <a:t> </a:t>
            </a:r>
            <a:r>
              <a:rPr sz="3000" u="sng" dirty="0">
                <a:solidFill>
                  <a:srgbClr val="DBEDF4"/>
                </a:solidFill>
                <a:uFill>
                  <a:solidFill>
                    <a:srgbClr val="DBEDF4"/>
                  </a:solidFill>
                </a:uFill>
                <a:latin typeface="Tahoma"/>
                <a:cs typeface="Tahoma"/>
              </a:rPr>
              <a:t>must</a:t>
            </a:r>
            <a:r>
              <a:rPr sz="3000" u="sng" spc="-10" dirty="0">
                <a:solidFill>
                  <a:srgbClr val="DBEDF4"/>
                </a:solidFill>
                <a:uFill>
                  <a:solidFill>
                    <a:srgbClr val="DBEDF4"/>
                  </a:solidFill>
                </a:uFill>
                <a:latin typeface="Tahoma"/>
                <a:cs typeface="Tahoma"/>
              </a:rPr>
              <a:t> </a:t>
            </a:r>
            <a:r>
              <a:rPr sz="3000" u="sng" spc="60" dirty="0">
                <a:solidFill>
                  <a:srgbClr val="DBEDF4"/>
                </a:solidFill>
                <a:uFill>
                  <a:solidFill>
                    <a:srgbClr val="DBEDF4"/>
                  </a:solidFill>
                </a:uFill>
                <a:latin typeface="Tahoma"/>
                <a:cs typeface="Tahoma"/>
              </a:rPr>
              <a:t>be</a:t>
            </a:r>
            <a:r>
              <a:rPr sz="3000" u="sng" spc="-10" dirty="0">
                <a:solidFill>
                  <a:srgbClr val="DBEDF4"/>
                </a:solidFill>
                <a:uFill>
                  <a:solidFill>
                    <a:srgbClr val="DBEDF4"/>
                  </a:solidFill>
                </a:uFill>
                <a:latin typeface="Tahoma"/>
                <a:cs typeface="Tahoma"/>
              </a:rPr>
              <a:t> </a:t>
            </a:r>
            <a:r>
              <a:rPr sz="3000" u="sng" dirty="0">
                <a:solidFill>
                  <a:srgbClr val="DBEDF4"/>
                </a:solidFill>
                <a:uFill>
                  <a:solidFill>
                    <a:srgbClr val="DBEDF4"/>
                  </a:solidFill>
                </a:uFill>
                <a:latin typeface="Tahoma"/>
                <a:cs typeface="Tahoma"/>
              </a:rPr>
              <a:t>reported</a:t>
            </a:r>
            <a:r>
              <a:rPr sz="3000" u="sng" spc="5" dirty="0">
                <a:solidFill>
                  <a:srgbClr val="DBEDF4"/>
                </a:solidFill>
                <a:uFill>
                  <a:solidFill>
                    <a:srgbClr val="DBEDF4"/>
                  </a:solidFill>
                </a:uFill>
                <a:latin typeface="Tahoma"/>
                <a:cs typeface="Tahoma"/>
              </a:rPr>
              <a:t> </a:t>
            </a:r>
            <a:r>
              <a:rPr sz="3000" u="sng" dirty="0">
                <a:solidFill>
                  <a:srgbClr val="DBEDF4"/>
                </a:solidFill>
                <a:uFill>
                  <a:solidFill>
                    <a:srgbClr val="DBEDF4"/>
                  </a:solidFill>
                </a:uFill>
                <a:latin typeface="Tahoma"/>
                <a:cs typeface="Tahoma"/>
              </a:rPr>
              <a:t>through</a:t>
            </a:r>
            <a:r>
              <a:rPr sz="3000" u="sng" spc="-30" dirty="0">
                <a:solidFill>
                  <a:srgbClr val="DBEDF4"/>
                </a:solidFill>
                <a:uFill>
                  <a:solidFill>
                    <a:srgbClr val="DBEDF4"/>
                  </a:solidFill>
                </a:uFill>
                <a:latin typeface="Tahoma"/>
                <a:cs typeface="Tahoma"/>
              </a:rPr>
              <a:t> </a:t>
            </a:r>
            <a:r>
              <a:rPr sz="3000" u="sng" dirty="0">
                <a:solidFill>
                  <a:srgbClr val="DBEDF4"/>
                </a:solidFill>
                <a:uFill>
                  <a:solidFill>
                    <a:srgbClr val="DBEDF4"/>
                  </a:solidFill>
                </a:uFill>
                <a:latin typeface="Tahoma"/>
                <a:cs typeface="Tahoma"/>
              </a:rPr>
              <a:t>the</a:t>
            </a:r>
            <a:r>
              <a:rPr sz="3000" u="sng" spc="-10" dirty="0">
                <a:solidFill>
                  <a:srgbClr val="DBEDF4"/>
                </a:solidFill>
                <a:uFill>
                  <a:solidFill>
                    <a:srgbClr val="DBEDF4"/>
                  </a:solidFill>
                </a:uFill>
                <a:latin typeface="Tahoma"/>
                <a:cs typeface="Tahoma"/>
              </a:rPr>
              <a:t> </a:t>
            </a:r>
            <a:r>
              <a:rPr sz="3000" u="sng" dirty="0">
                <a:solidFill>
                  <a:srgbClr val="DBEDF4"/>
                </a:solidFill>
                <a:uFill>
                  <a:solidFill>
                    <a:srgbClr val="DBEDF4"/>
                  </a:solidFill>
                </a:uFill>
                <a:latin typeface="Tahoma"/>
                <a:cs typeface="Tahoma"/>
              </a:rPr>
              <a:t>"request</a:t>
            </a:r>
            <a:r>
              <a:rPr sz="3000" u="sng" spc="10" dirty="0">
                <a:solidFill>
                  <a:srgbClr val="DBEDF4"/>
                </a:solidFill>
                <a:uFill>
                  <a:solidFill>
                    <a:srgbClr val="DBEDF4"/>
                  </a:solidFill>
                </a:uFill>
                <a:latin typeface="Tahoma"/>
                <a:cs typeface="Tahoma"/>
              </a:rPr>
              <a:t> </a:t>
            </a:r>
            <a:r>
              <a:rPr sz="3000" u="sng" spc="65" dirty="0">
                <a:solidFill>
                  <a:srgbClr val="DBEDF4"/>
                </a:solidFill>
                <a:uFill>
                  <a:solidFill>
                    <a:srgbClr val="DBEDF4"/>
                  </a:solidFill>
                </a:uFill>
                <a:latin typeface="Tahoma"/>
                <a:cs typeface="Tahoma"/>
              </a:rPr>
              <a:t>assistance"</a:t>
            </a:r>
            <a:r>
              <a:rPr sz="3000" u="sng" spc="-20" dirty="0">
                <a:solidFill>
                  <a:srgbClr val="DBEDF4"/>
                </a:solidFill>
                <a:uFill>
                  <a:solidFill>
                    <a:srgbClr val="DBEDF4"/>
                  </a:solidFill>
                </a:uFill>
                <a:latin typeface="Tahoma"/>
                <a:cs typeface="Tahoma"/>
              </a:rPr>
              <a:t> </a:t>
            </a:r>
            <a:r>
              <a:rPr sz="3000" u="sng" dirty="0">
                <a:solidFill>
                  <a:srgbClr val="DBEDF4"/>
                </a:solidFill>
                <a:uFill>
                  <a:solidFill>
                    <a:srgbClr val="DBEDF4"/>
                  </a:solidFill>
                </a:uFill>
                <a:latin typeface="Tahoma"/>
                <a:cs typeface="Tahoma"/>
              </a:rPr>
              <a:t>service</a:t>
            </a:r>
            <a:r>
              <a:rPr sz="3000" u="sng" spc="5" dirty="0">
                <a:solidFill>
                  <a:srgbClr val="DBEDF4"/>
                </a:solidFill>
                <a:uFill>
                  <a:solidFill>
                    <a:srgbClr val="DBEDF4"/>
                  </a:solidFill>
                </a:uFill>
                <a:latin typeface="Tahoma"/>
                <a:cs typeface="Tahoma"/>
              </a:rPr>
              <a:t> </a:t>
            </a:r>
            <a:r>
              <a:rPr sz="3000" u="sng" dirty="0">
                <a:solidFill>
                  <a:srgbClr val="DBEDF4"/>
                </a:solidFill>
                <a:uFill>
                  <a:solidFill>
                    <a:srgbClr val="DBEDF4"/>
                  </a:solidFill>
                </a:uFill>
                <a:latin typeface="Tahoma"/>
                <a:cs typeface="Tahoma"/>
              </a:rPr>
              <a:t>of</a:t>
            </a:r>
            <a:r>
              <a:rPr sz="3000" u="sng" spc="10" dirty="0">
                <a:solidFill>
                  <a:srgbClr val="DBEDF4"/>
                </a:solidFill>
                <a:uFill>
                  <a:solidFill>
                    <a:srgbClr val="DBEDF4"/>
                  </a:solidFill>
                </a:uFill>
                <a:latin typeface="Tahoma"/>
                <a:cs typeface="Tahoma"/>
              </a:rPr>
              <a:t> </a:t>
            </a:r>
            <a:r>
              <a:rPr sz="3000" u="sng" spc="120" dirty="0">
                <a:solidFill>
                  <a:srgbClr val="DBEDF4"/>
                </a:solidFill>
                <a:uFill>
                  <a:solidFill>
                    <a:srgbClr val="DBEDF4"/>
                  </a:solidFill>
                </a:uFill>
                <a:latin typeface="Tahoma"/>
                <a:cs typeface="Tahoma"/>
              </a:rPr>
              <a:t>TURUL</a:t>
            </a:r>
            <a:endParaRPr sz="3000" dirty="0">
              <a:latin typeface="Tahoma"/>
              <a:cs typeface="Tahom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62964" y="2332482"/>
            <a:ext cx="774827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204" dirty="0"/>
              <a:t>CHIUSURA</a:t>
            </a:r>
            <a:r>
              <a:rPr sz="4400" spc="-170" dirty="0"/>
              <a:t> </a:t>
            </a:r>
            <a:r>
              <a:rPr sz="4400" spc="195" dirty="0"/>
              <a:t>DELLA</a:t>
            </a:r>
            <a:r>
              <a:rPr sz="4400" spc="-140" dirty="0"/>
              <a:t> </a:t>
            </a:r>
            <a:r>
              <a:rPr sz="4400" spc="195" dirty="0"/>
              <a:t>DOMANDA</a:t>
            </a:r>
            <a:endParaRPr sz="4400"/>
          </a:p>
        </p:txBody>
      </p:sp>
      <p:sp>
        <p:nvSpPr>
          <p:cNvPr id="7" name="object 7"/>
          <p:cNvSpPr txBox="1"/>
          <p:nvPr/>
        </p:nvSpPr>
        <p:spPr>
          <a:xfrm>
            <a:off x="9927717" y="2434590"/>
            <a:ext cx="68580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165" dirty="0">
                <a:solidFill>
                  <a:srgbClr val="B7DEE8"/>
                </a:solidFill>
                <a:latin typeface="Tahoma"/>
                <a:cs typeface="Tahoma"/>
              </a:rPr>
              <a:t>CLOSING</a:t>
            </a:r>
            <a:r>
              <a:rPr sz="3600" spc="-105" dirty="0">
                <a:solidFill>
                  <a:srgbClr val="B7DEE8"/>
                </a:solidFill>
                <a:latin typeface="Tahoma"/>
                <a:cs typeface="Tahoma"/>
              </a:rPr>
              <a:t> </a:t>
            </a:r>
            <a:r>
              <a:rPr sz="3600" spc="170" dirty="0">
                <a:solidFill>
                  <a:srgbClr val="B7DEE8"/>
                </a:solidFill>
                <a:latin typeface="Tahoma"/>
                <a:cs typeface="Tahoma"/>
              </a:rPr>
              <a:t>OF</a:t>
            </a:r>
            <a:r>
              <a:rPr sz="3600" spc="-114" dirty="0">
                <a:solidFill>
                  <a:srgbClr val="B7DEE8"/>
                </a:solidFill>
                <a:latin typeface="Tahoma"/>
                <a:cs typeface="Tahoma"/>
              </a:rPr>
              <a:t> </a:t>
            </a:r>
            <a:r>
              <a:rPr sz="3600" spc="85" dirty="0">
                <a:solidFill>
                  <a:srgbClr val="B7DEE8"/>
                </a:solidFill>
                <a:latin typeface="Tahoma"/>
                <a:cs typeface="Tahoma"/>
              </a:rPr>
              <a:t>THE</a:t>
            </a:r>
            <a:r>
              <a:rPr sz="3600" spc="-114" dirty="0">
                <a:solidFill>
                  <a:srgbClr val="B7DEE8"/>
                </a:solidFill>
                <a:latin typeface="Tahoma"/>
                <a:cs typeface="Tahoma"/>
              </a:rPr>
              <a:t> </a:t>
            </a:r>
            <a:r>
              <a:rPr sz="3600" spc="75" dirty="0">
                <a:solidFill>
                  <a:srgbClr val="B7DEE8"/>
                </a:solidFill>
                <a:latin typeface="Tahoma"/>
                <a:cs typeface="Tahoma"/>
              </a:rPr>
              <a:t>APPLICATION</a:t>
            </a:r>
            <a:endParaRPr sz="3600">
              <a:latin typeface="Tahoma"/>
              <a:cs typeface="Tahom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38912" y="3142488"/>
            <a:ext cx="13620115" cy="3584575"/>
            <a:chOff x="438912" y="3142488"/>
            <a:chExt cx="13620115" cy="3584575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29100" y="3142488"/>
              <a:ext cx="9829800" cy="4572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8912" y="6324600"/>
              <a:ext cx="408431" cy="40233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96468" y="3468624"/>
              <a:ext cx="487680" cy="43891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9464040"/>
          </a:xfrm>
          <a:custGeom>
            <a:avLst/>
            <a:gdLst/>
            <a:ahLst/>
            <a:cxnLst/>
            <a:rect l="l" t="t" r="r" b="b"/>
            <a:pathLst>
              <a:path w="18288000" h="9464040">
                <a:moveTo>
                  <a:pt x="18288000" y="0"/>
                </a:moveTo>
                <a:lnTo>
                  <a:pt x="0" y="0"/>
                </a:lnTo>
                <a:lnTo>
                  <a:pt x="0" y="9464040"/>
                </a:lnTo>
                <a:lnTo>
                  <a:pt x="18288000" y="9464040"/>
                </a:lnTo>
                <a:lnTo>
                  <a:pt x="18288000" y="0"/>
                </a:lnTo>
                <a:close/>
              </a:path>
            </a:pathLst>
          </a:custGeom>
          <a:solidFill>
            <a:srgbClr val="5E826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4" name="object 4"/>
            <p:cNvSpPr/>
            <p:nvPr/>
          </p:nvSpPr>
          <p:spPr>
            <a:xfrm>
              <a:off x="0" y="9534144"/>
              <a:ext cx="18288000" cy="753110"/>
            </a:xfrm>
            <a:custGeom>
              <a:avLst/>
              <a:gdLst/>
              <a:ahLst/>
              <a:cxnLst/>
              <a:rect l="l" t="t" r="r" b="b"/>
              <a:pathLst>
                <a:path w="18288000" h="753109">
                  <a:moveTo>
                    <a:pt x="18288000" y="0"/>
                  </a:moveTo>
                  <a:lnTo>
                    <a:pt x="0" y="0"/>
                  </a:lnTo>
                  <a:lnTo>
                    <a:pt x="0" y="752601"/>
                  </a:lnTo>
                  <a:lnTo>
                    <a:pt x="18288000" y="752601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5E82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062459" y="0"/>
              <a:ext cx="6225540" cy="1028699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9497568"/>
              <a:ext cx="18288000" cy="0"/>
            </a:xfrm>
            <a:custGeom>
              <a:avLst/>
              <a:gdLst/>
              <a:ahLst/>
              <a:cxnLst/>
              <a:rect l="l" t="t" r="r" b="b"/>
              <a:pathLst>
                <a:path w="18288000">
                  <a:moveTo>
                    <a:pt x="0" y="0"/>
                  </a:moveTo>
                  <a:lnTo>
                    <a:pt x="18288000" y="0"/>
                  </a:lnTo>
                </a:path>
              </a:pathLst>
            </a:custGeom>
            <a:ln w="76200">
              <a:solidFill>
                <a:srgbClr val="F5F5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8972" y="943355"/>
              <a:ext cx="11004804" cy="4572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5780" y="1824227"/>
              <a:ext cx="487680" cy="438911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02945" rIns="0" bIns="0" rtlCol="0">
            <a:spAutoFit/>
          </a:bodyPr>
          <a:lstStyle/>
          <a:p>
            <a:pPr marL="273050">
              <a:lnSpc>
                <a:spcPct val="100000"/>
              </a:lnSpc>
              <a:spcBef>
                <a:spcPts val="100"/>
              </a:spcBef>
            </a:pPr>
            <a:r>
              <a:rPr sz="4400" dirty="0"/>
              <a:t>CRITERI</a:t>
            </a:r>
            <a:r>
              <a:rPr sz="4400" spc="-150" dirty="0"/>
              <a:t> </a:t>
            </a:r>
            <a:r>
              <a:rPr sz="4400" spc="-215" dirty="0"/>
              <a:t>DI</a:t>
            </a:r>
            <a:r>
              <a:rPr sz="4400" spc="-120" dirty="0"/>
              <a:t> </a:t>
            </a:r>
            <a:r>
              <a:rPr sz="4400" spc="125" dirty="0"/>
              <a:t>VALUTAZIONE</a:t>
            </a:r>
            <a:r>
              <a:rPr sz="4400" spc="-155" dirty="0"/>
              <a:t> </a:t>
            </a:r>
            <a:r>
              <a:rPr sz="3200" spc="-10" dirty="0">
                <a:solidFill>
                  <a:srgbClr val="B7DEE8"/>
                </a:solidFill>
              </a:rPr>
              <a:t>ELIGIBILITY CRITERIA</a:t>
            </a:r>
            <a:endParaRPr sz="3200"/>
          </a:p>
        </p:txBody>
      </p:sp>
      <p:sp>
        <p:nvSpPr>
          <p:cNvPr id="10" name="object 10"/>
          <p:cNvSpPr txBox="1"/>
          <p:nvPr/>
        </p:nvSpPr>
        <p:spPr>
          <a:xfrm>
            <a:off x="1156208" y="1473683"/>
            <a:ext cx="10724515" cy="6402070"/>
          </a:xfrm>
          <a:prstGeom prst="rect">
            <a:avLst/>
          </a:prstGeom>
        </p:spPr>
        <p:txBody>
          <a:bodyPr vert="horz" wrap="square" lIns="0" tIns="2914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295"/>
              </a:spcBef>
            </a:pPr>
            <a:r>
              <a:rPr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La</a:t>
            </a:r>
            <a:r>
              <a:rPr sz="3200" spc="-5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graduatoria</a:t>
            </a:r>
            <a:r>
              <a:rPr sz="3200" spc="-4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viene</a:t>
            </a:r>
            <a:r>
              <a:rPr sz="3200" spc="-3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formata</a:t>
            </a:r>
            <a:r>
              <a:rPr sz="3200" spc="-4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sulla</a:t>
            </a:r>
            <a:r>
              <a:rPr sz="3200" spc="-3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base</a:t>
            </a:r>
            <a:r>
              <a:rPr sz="3200" spc="-5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dei</a:t>
            </a:r>
            <a:r>
              <a:rPr sz="3200" spc="-3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seguenti</a:t>
            </a:r>
            <a:r>
              <a:rPr sz="3200" spc="-3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spc="-1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criteri:</a:t>
            </a:r>
            <a:endParaRPr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825500" indent="-514350">
              <a:lnSpc>
                <a:spcPct val="100000"/>
              </a:lnSpc>
              <a:spcBef>
                <a:spcPts val="2200"/>
              </a:spcBef>
              <a:buAutoNum type="arabicPeriod"/>
              <a:tabLst>
                <a:tab pos="825500" algn="l"/>
              </a:tabLst>
            </a:pPr>
            <a:r>
              <a:rPr sz="3200" b="1" dirty="0">
                <a:solidFill>
                  <a:srgbClr val="C3D5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REGOLARITÀ</a:t>
            </a:r>
            <a:r>
              <a:rPr sz="3200" b="1" spc="-40" dirty="0">
                <a:solidFill>
                  <a:srgbClr val="C3D5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b="1" dirty="0">
                <a:solidFill>
                  <a:srgbClr val="C3D5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DELLA</a:t>
            </a:r>
            <a:r>
              <a:rPr sz="3200" b="1" spc="-25" dirty="0">
                <a:solidFill>
                  <a:srgbClr val="C3D5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b="1" dirty="0">
                <a:solidFill>
                  <a:srgbClr val="C3D5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CARRIERA</a:t>
            </a:r>
            <a:r>
              <a:rPr sz="3200" b="1" spc="-55" dirty="0">
                <a:solidFill>
                  <a:srgbClr val="C3D5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b="1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(max</a:t>
            </a:r>
            <a:r>
              <a:rPr sz="3200" b="1" spc="-3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b="1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35</a:t>
            </a:r>
            <a:r>
              <a:rPr sz="3200" b="1" spc="-2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b="1" spc="-1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punti)</a:t>
            </a:r>
            <a:endParaRPr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79375" marR="70485" algn="ctr">
              <a:lnSpc>
                <a:spcPct val="112799"/>
              </a:lnSpc>
              <a:spcBef>
                <a:spcPts val="110"/>
              </a:spcBef>
            </a:pPr>
            <a:r>
              <a:rPr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calcolata</a:t>
            </a:r>
            <a:r>
              <a:rPr sz="3200" spc="-3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sulla</a:t>
            </a:r>
            <a:r>
              <a:rPr sz="3200" spc="-3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base</a:t>
            </a:r>
            <a:r>
              <a:rPr sz="3200" spc="-4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del</a:t>
            </a:r>
            <a:r>
              <a:rPr sz="3200" spc="-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u="sng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BF0DE"/>
                  </a:solidFill>
                </a:uFill>
                <a:latin typeface="Tahoma"/>
                <a:cs typeface="Tahoma"/>
              </a:rPr>
              <a:t>numero</a:t>
            </a:r>
            <a:r>
              <a:rPr sz="3200" u="sng" spc="-3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BF0DE"/>
                  </a:solidFill>
                </a:uFill>
                <a:latin typeface="Tahoma"/>
                <a:cs typeface="Tahoma"/>
              </a:rPr>
              <a:t> </a:t>
            </a:r>
            <a:r>
              <a:rPr sz="3200" u="sng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BF0DE"/>
                  </a:solidFill>
                </a:uFill>
                <a:latin typeface="Tahoma"/>
                <a:cs typeface="Tahoma"/>
              </a:rPr>
              <a:t>di</a:t>
            </a:r>
            <a:r>
              <a:rPr sz="3200" u="sng" spc="-3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BF0DE"/>
                  </a:solidFill>
                </a:uFill>
                <a:latin typeface="Tahoma"/>
                <a:cs typeface="Tahoma"/>
              </a:rPr>
              <a:t> </a:t>
            </a:r>
            <a:r>
              <a:rPr sz="3200" u="sng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BF0DE"/>
                  </a:solidFill>
                </a:uFill>
                <a:latin typeface="Tahoma"/>
                <a:cs typeface="Tahoma"/>
              </a:rPr>
              <a:t>CFU</a:t>
            </a:r>
            <a:r>
              <a:rPr sz="3200" u="sng" spc="-2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BF0DE"/>
                  </a:solidFill>
                </a:uFill>
                <a:latin typeface="Tahoma"/>
                <a:cs typeface="Tahoma"/>
              </a:rPr>
              <a:t> </a:t>
            </a:r>
            <a:r>
              <a:rPr sz="3200" u="sng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BF0DE"/>
                  </a:solidFill>
                </a:uFill>
                <a:latin typeface="Tahoma"/>
                <a:cs typeface="Tahoma"/>
              </a:rPr>
              <a:t>registrati</a:t>
            </a:r>
            <a:r>
              <a:rPr sz="3200" u="sng" spc="-3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BF0DE"/>
                  </a:solidFill>
                </a:uFill>
                <a:latin typeface="Tahoma"/>
                <a:cs typeface="Tahoma"/>
              </a:rPr>
              <a:t> </a:t>
            </a:r>
            <a:r>
              <a:rPr sz="3200" u="sng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BF0DE"/>
                  </a:solidFill>
                </a:uFill>
                <a:latin typeface="Tahoma"/>
                <a:cs typeface="Tahoma"/>
              </a:rPr>
              <a:t>in</a:t>
            </a:r>
            <a:r>
              <a:rPr sz="3200" u="sng" spc="-3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BF0DE"/>
                  </a:solidFill>
                </a:uFill>
                <a:latin typeface="Tahoma"/>
                <a:cs typeface="Tahoma"/>
              </a:rPr>
              <a:t> </a:t>
            </a:r>
            <a:r>
              <a:rPr sz="3200" u="sng" spc="-1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BF0DE"/>
                  </a:solidFill>
                </a:uFill>
                <a:latin typeface="Tahoma"/>
                <a:cs typeface="Tahoma"/>
              </a:rPr>
              <a:t>carriera</a:t>
            </a:r>
            <a:r>
              <a:rPr sz="3200" spc="-1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entro</a:t>
            </a:r>
            <a:r>
              <a:rPr sz="3200" spc="-3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il</a:t>
            </a:r>
            <a:r>
              <a:rPr sz="3200" spc="-2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1</a:t>
            </a:r>
            <a:r>
              <a:rPr lang="it-IT"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7</a:t>
            </a:r>
            <a:r>
              <a:rPr sz="3200" spc="-2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 err="1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febbraio</a:t>
            </a:r>
            <a:r>
              <a:rPr sz="3200" spc="-4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spc="-2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202</a:t>
            </a:r>
            <a:r>
              <a:rPr lang="it-IT" sz="3200" spc="-2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5</a:t>
            </a:r>
            <a:endParaRPr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973455" indent="-504190">
              <a:lnSpc>
                <a:spcPct val="100000"/>
              </a:lnSpc>
              <a:spcBef>
                <a:spcPts val="2065"/>
              </a:spcBef>
              <a:buAutoNum type="arabicPeriod" startAt="2"/>
              <a:tabLst>
                <a:tab pos="973455" algn="l"/>
              </a:tabLst>
            </a:pPr>
            <a:r>
              <a:rPr sz="3200" b="1" dirty="0">
                <a:solidFill>
                  <a:srgbClr val="C3D5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VALUTAZIONE</a:t>
            </a:r>
            <a:r>
              <a:rPr sz="3200" b="1" spc="-55" dirty="0">
                <a:solidFill>
                  <a:srgbClr val="C3D5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b="1" dirty="0">
                <a:solidFill>
                  <a:srgbClr val="C3D5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DEL</a:t>
            </a:r>
            <a:r>
              <a:rPr sz="3200" b="1" spc="-40" dirty="0">
                <a:solidFill>
                  <a:srgbClr val="C3D5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b="1" dirty="0">
                <a:solidFill>
                  <a:srgbClr val="C3D5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PROFITTO</a:t>
            </a:r>
            <a:r>
              <a:rPr sz="3200" b="1" spc="-35" dirty="0">
                <a:solidFill>
                  <a:srgbClr val="C3D5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b="1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(max</a:t>
            </a:r>
            <a:r>
              <a:rPr sz="3200" b="1" spc="-5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b="1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35</a:t>
            </a:r>
            <a:r>
              <a:rPr sz="3200" b="1" spc="-4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b="1" spc="-1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punti)</a:t>
            </a:r>
            <a:endParaRPr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494030" marR="489584" algn="ctr">
              <a:lnSpc>
                <a:spcPct val="113100"/>
              </a:lnSpc>
              <a:spcBef>
                <a:spcPts val="85"/>
              </a:spcBef>
            </a:pPr>
            <a:r>
              <a:rPr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calcolata</a:t>
            </a:r>
            <a:r>
              <a:rPr sz="3200" spc="-6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sulla</a:t>
            </a:r>
            <a:r>
              <a:rPr sz="3200" spc="-6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base</a:t>
            </a:r>
            <a:r>
              <a:rPr sz="3200" spc="-8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della</a:t>
            </a:r>
            <a:r>
              <a:rPr sz="3200" spc="-4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u="sng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BF0DE"/>
                  </a:solidFill>
                </a:uFill>
                <a:latin typeface="Tahoma"/>
                <a:cs typeface="Tahoma"/>
              </a:rPr>
              <a:t>media</a:t>
            </a:r>
            <a:r>
              <a:rPr sz="3200" u="sng" spc="-6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BF0DE"/>
                  </a:solidFill>
                </a:uFill>
                <a:latin typeface="Tahoma"/>
                <a:cs typeface="Tahoma"/>
              </a:rPr>
              <a:t> </a:t>
            </a:r>
            <a:r>
              <a:rPr sz="3200" u="sng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BF0DE"/>
                  </a:solidFill>
                </a:uFill>
                <a:latin typeface="Tahoma"/>
                <a:cs typeface="Tahoma"/>
              </a:rPr>
              <a:t>ponderata</a:t>
            </a:r>
            <a:r>
              <a:rPr sz="3200" u="sng" spc="-8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BF0DE"/>
                  </a:solidFill>
                </a:uFill>
                <a:latin typeface="Tahoma"/>
                <a:cs typeface="Tahoma"/>
              </a:rPr>
              <a:t> </a:t>
            </a:r>
            <a:r>
              <a:rPr sz="3200" u="sng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BF0DE"/>
                  </a:solidFill>
                </a:uFill>
                <a:latin typeface="Tahoma"/>
                <a:cs typeface="Tahoma"/>
              </a:rPr>
              <a:t>degli</a:t>
            </a:r>
            <a:r>
              <a:rPr sz="3200" u="sng" spc="-6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BF0DE"/>
                  </a:solidFill>
                </a:uFill>
                <a:latin typeface="Tahoma"/>
                <a:cs typeface="Tahoma"/>
              </a:rPr>
              <a:t> </a:t>
            </a:r>
            <a:r>
              <a:rPr sz="3200" u="sng" spc="-1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BF0DE"/>
                  </a:solidFill>
                </a:uFill>
                <a:latin typeface="Tahoma"/>
                <a:cs typeface="Tahoma"/>
              </a:rPr>
              <a:t>esami</a:t>
            </a:r>
            <a:r>
              <a:rPr sz="3200" spc="-1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u="sng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BF0DE"/>
                  </a:solidFill>
                </a:uFill>
                <a:latin typeface="Tahoma"/>
                <a:cs typeface="Tahoma"/>
              </a:rPr>
              <a:t>registrati</a:t>
            </a:r>
            <a:r>
              <a:rPr sz="3200" spc="-6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entro</a:t>
            </a:r>
            <a:r>
              <a:rPr sz="3200" spc="-5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il</a:t>
            </a:r>
            <a:r>
              <a:rPr sz="3200" spc="-4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1</a:t>
            </a:r>
            <a:r>
              <a:rPr lang="it-IT"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7</a:t>
            </a:r>
            <a:r>
              <a:rPr sz="3200" spc="-4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 err="1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febbraio</a:t>
            </a:r>
            <a:r>
              <a:rPr sz="3200" spc="-5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spc="-2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202</a:t>
            </a:r>
            <a:r>
              <a:rPr lang="it-IT" sz="3200" spc="-2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5</a:t>
            </a:r>
            <a:endParaRPr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1014730" indent="-504190">
              <a:lnSpc>
                <a:spcPct val="100000"/>
              </a:lnSpc>
              <a:spcBef>
                <a:spcPts val="2050"/>
              </a:spcBef>
              <a:buAutoNum type="arabicPeriod" startAt="3"/>
              <a:tabLst>
                <a:tab pos="1014730" algn="l"/>
              </a:tabLst>
            </a:pPr>
            <a:r>
              <a:rPr sz="3200" b="1" dirty="0">
                <a:solidFill>
                  <a:srgbClr val="C3D5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CONOSCENZE</a:t>
            </a:r>
            <a:r>
              <a:rPr sz="3200" b="1" spc="-65" dirty="0">
                <a:solidFill>
                  <a:srgbClr val="C3D5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b="1" dirty="0">
                <a:solidFill>
                  <a:srgbClr val="C3D5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LINGUISTICHE</a:t>
            </a:r>
            <a:r>
              <a:rPr sz="3200" b="1" spc="-40" dirty="0">
                <a:solidFill>
                  <a:srgbClr val="C3D5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b="1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(max</a:t>
            </a:r>
            <a:r>
              <a:rPr sz="3200" b="1" spc="-4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b="1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15</a:t>
            </a:r>
            <a:r>
              <a:rPr sz="3200" b="1" spc="-2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b="1" spc="-1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punti)</a:t>
            </a:r>
            <a:endParaRPr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455930" marR="455295" algn="ctr">
              <a:lnSpc>
                <a:spcPct val="113100"/>
              </a:lnSpc>
              <a:spcBef>
                <a:spcPts val="100"/>
              </a:spcBef>
            </a:pPr>
            <a:r>
              <a:rPr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dichiarate</a:t>
            </a:r>
            <a:r>
              <a:rPr sz="3200" spc="-6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dal</a:t>
            </a:r>
            <a:r>
              <a:rPr sz="3200" spc="-5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 err="1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candidat</a:t>
            </a:r>
            <a:r>
              <a:rPr lang="it-IT"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@</a:t>
            </a:r>
            <a:r>
              <a:rPr sz="3200" spc="-7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in</a:t>
            </a:r>
            <a:r>
              <a:rPr sz="3200" spc="-5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fase</a:t>
            </a:r>
            <a:r>
              <a:rPr sz="3200" spc="-5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di</a:t>
            </a:r>
            <a:r>
              <a:rPr sz="3200" spc="-5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compilazione</a:t>
            </a:r>
            <a:r>
              <a:rPr sz="3200" spc="-5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spc="-1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della candidatura</a:t>
            </a:r>
            <a:endParaRPr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9464040"/>
          </a:xfrm>
          <a:custGeom>
            <a:avLst/>
            <a:gdLst/>
            <a:ahLst/>
            <a:cxnLst/>
            <a:rect l="l" t="t" r="r" b="b"/>
            <a:pathLst>
              <a:path w="18288000" h="9464040">
                <a:moveTo>
                  <a:pt x="18288000" y="0"/>
                </a:moveTo>
                <a:lnTo>
                  <a:pt x="0" y="0"/>
                </a:lnTo>
                <a:lnTo>
                  <a:pt x="0" y="9464040"/>
                </a:lnTo>
                <a:lnTo>
                  <a:pt x="18288000" y="9464040"/>
                </a:lnTo>
                <a:lnTo>
                  <a:pt x="18288000" y="0"/>
                </a:lnTo>
                <a:close/>
              </a:path>
            </a:pathLst>
          </a:custGeom>
          <a:solidFill>
            <a:srgbClr val="5E826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-38100" y="0"/>
            <a:ext cx="18364200" cy="10287000"/>
            <a:chOff x="-38100" y="0"/>
            <a:chExt cx="18364200" cy="10287000"/>
          </a:xfrm>
        </p:grpSpPr>
        <p:sp>
          <p:nvSpPr>
            <p:cNvPr id="4" name="object 4"/>
            <p:cNvSpPr/>
            <p:nvPr/>
          </p:nvSpPr>
          <p:spPr>
            <a:xfrm>
              <a:off x="0" y="9534144"/>
              <a:ext cx="18288000" cy="753110"/>
            </a:xfrm>
            <a:custGeom>
              <a:avLst/>
              <a:gdLst/>
              <a:ahLst/>
              <a:cxnLst/>
              <a:rect l="l" t="t" r="r" b="b"/>
              <a:pathLst>
                <a:path w="18288000" h="753109">
                  <a:moveTo>
                    <a:pt x="18288000" y="0"/>
                  </a:moveTo>
                  <a:lnTo>
                    <a:pt x="0" y="0"/>
                  </a:lnTo>
                  <a:lnTo>
                    <a:pt x="0" y="752601"/>
                  </a:lnTo>
                  <a:lnTo>
                    <a:pt x="18288000" y="752601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5E82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201143" y="0"/>
              <a:ext cx="5705856" cy="10285473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9497568"/>
              <a:ext cx="18288000" cy="0"/>
            </a:xfrm>
            <a:custGeom>
              <a:avLst/>
              <a:gdLst/>
              <a:ahLst/>
              <a:cxnLst/>
              <a:rect l="l" t="t" r="r" b="b"/>
              <a:pathLst>
                <a:path w="18288000">
                  <a:moveTo>
                    <a:pt x="0" y="0"/>
                  </a:moveTo>
                  <a:lnTo>
                    <a:pt x="18288000" y="0"/>
                  </a:lnTo>
                </a:path>
              </a:pathLst>
            </a:custGeom>
            <a:ln w="76200">
              <a:solidFill>
                <a:srgbClr val="F5F5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31012" y="174701"/>
            <a:ext cx="1102233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dirty="0"/>
              <a:t>CRITERI</a:t>
            </a:r>
            <a:r>
              <a:rPr sz="4400" spc="-125" dirty="0"/>
              <a:t> </a:t>
            </a:r>
            <a:r>
              <a:rPr sz="4400" spc="-215" dirty="0"/>
              <a:t>DI</a:t>
            </a:r>
            <a:r>
              <a:rPr sz="4400" spc="-110" dirty="0"/>
              <a:t> </a:t>
            </a:r>
            <a:r>
              <a:rPr sz="4400" spc="120" dirty="0"/>
              <a:t>VALUTAZIONE</a:t>
            </a:r>
            <a:r>
              <a:rPr sz="4400" spc="-135" dirty="0"/>
              <a:t> </a:t>
            </a:r>
            <a:r>
              <a:rPr sz="3200" dirty="0">
                <a:solidFill>
                  <a:srgbClr val="B7DEE8"/>
                </a:solidFill>
              </a:rPr>
              <a:t>ELIGIBILITY</a:t>
            </a:r>
            <a:r>
              <a:rPr sz="3200" spc="-5" dirty="0">
                <a:solidFill>
                  <a:srgbClr val="B7DEE8"/>
                </a:solidFill>
              </a:rPr>
              <a:t> </a:t>
            </a:r>
            <a:r>
              <a:rPr sz="3200" spc="-10" dirty="0">
                <a:solidFill>
                  <a:srgbClr val="B7DEE8"/>
                </a:solidFill>
              </a:rPr>
              <a:t>CRITERIA</a:t>
            </a:r>
            <a:endParaRPr sz="3200"/>
          </a:p>
        </p:txBody>
      </p:sp>
      <p:sp>
        <p:nvSpPr>
          <p:cNvPr id="8" name="object 8"/>
          <p:cNvSpPr txBox="1"/>
          <p:nvPr/>
        </p:nvSpPr>
        <p:spPr>
          <a:xfrm>
            <a:off x="1055624" y="1239211"/>
            <a:ext cx="10469880" cy="7183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60800" marR="80645" indent="-3417570">
              <a:lnSpc>
                <a:spcPct val="113100"/>
              </a:lnSpc>
              <a:spcBef>
                <a:spcPts val="95"/>
              </a:spcBef>
            </a:pP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The</a:t>
            </a:r>
            <a:r>
              <a:rPr sz="3200" spc="-5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eligibility</a:t>
            </a:r>
            <a:r>
              <a:rPr sz="3200" spc="-2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ranking</a:t>
            </a:r>
            <a:r>
              <a:rPr sz="3200" spc="-5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shall</a:t>
            </a:r>
            <a:r>
              <a:rPr sz="3200" spc="-5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be</a:t>
            </a:r>
            <a:r>
              <a:rPr sz="3200" spc="-6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made</a:t>
            </a:r>
            <a:r>
              <a:rPr sz="3200" spc="-5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on</a:t>
            </a:r>
            <a:r>
              <a:rPr sz="3200" spc="-5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the</a:t>
            </a:r>
            <a:r>
              <a:rPr sz="3200" spc="-5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basis</a:t>
            </a:r>
            <a:r>
              <a:rPr sz="3200" spc="-5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of</a:t>
            </a:r>
            <a:r>
              <a:rPr sz="3200" spc="-5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spc="-25" dirty="0">
                <a:solidFill>
                  <a:srgbClr val="DBEDF4"/>
                </a:solidFill>
                <a:latin typeface="Tahoma"/>
                <a:cs typeface="Tahoma"/>
              </a:rPr>
              <a:t>the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following</a:t>
            </a:r>
            <a:r>
              <a:rPr sz="3200" spc="-12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spc="-10" dirty="0">
                <a:solidFill>
                  <a:srgbClr val="DBEDF4"/>
                </a:solidFill>
                <a:latin typeface="Tahoma"/>
                <a:cs typeface="Tahoma"/>
              </a:rPr>
              <a:t>criteria:</a:t>
            </a:r>
            <a:endParaRPr sz="3200" dirty="0">
              <a:latin typeface="Tahoma"/>
              <a:cs typeface="Tahoma"/>
            </a:endParaRPr>
          </a:p>
          <a:p>
            <a:pPr marL="484505" indent="-471805">
              <a:lnSpc>
                <a:spcPct val="100000"/>
              </a:lnSpc>
              <a:spcBef>
                <a:spcPts val="1995"/>
              </a:spcBef>
              <a:buClr>
                <a:srgbClr val="DBEDF4"/>
              </a:buClr>
              <a:buFont typeface="Tahoma"/>
              <a:buAutoNum type="arabicPeriod"/>
              <a:tabLst>
                <a:tab pos="484505" algn="l"/>
              </a:tabLst>
            </a:pPr>
            <a:r>
              <a:rPr sz="3200" b="1" dirty="0">
                <a:solidFill>
                  <a:srgbClr val="B7DEE8"/>
                </a:solidFill>
                <a:latin typeface="Tahoma"/>
                <a:cs typeface="Tahoma"/>
              </a:rPr>
              <a:t>REGULARITY</a:t>
            </a:r>
            <a:r>
              <a:rPr sz="3200" b="1" spc="-30" dirty="0">
                <a:solidFill>
                  <a:srgbClr val="B7DEE8"/>
                </a:solidFill>
                <a:latin typeface="Tahoma"/>
                <a:cs typeface="Tahoma"/>
              </a:rPr>
              <a:t> </a:t>
            </a:r>
            <a:r>
              <a:rPr sz="3200" b="1" dirty="0">
                <a:solidFill>
                  <a:srgbClr val="B7DEE8"/>
                </a:solidFill>
                <a:latin typeface="Tahoma"/>
                <a:cs typeface="Tahoma"/>
              </a:rPr>
              <a:t>IN</a:t>
            </a:r>
            <a:r>
              <a:rPr sz="3200" b="1" spc="-40" dirty="0">
                <a:solidFill>
                  <a:srgbClr val="B7DEE8"/>
                </a:solidFill>
                <a:latin typeface="Tahoma"/>
                <a:cs typeface="Tahoma"/>
              </a:rPr>
              <a:t> </a:t>
            </a:r>
            <a:r>
              <a:rPr sz="3200" b="1" spc="-10" dirty="0">
                <a:solidFill>
                  <a:srgbClr val="B7DEE8"/>
                </a:solidFill>
                <a:latin typeface="Tahoma"/>
                <a:cs typeface="Tahoma"/>
              </a:rPr>
              <a:t>STUDIES</a:t>
            </a:r>
            <a:endParaRPr sz="32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490"/>
              </a:spcBef>
            </a:pP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calculated</a:t>
            </a:r>
            <a:r>
              <a:rPr sz="3200" spc="-3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on</a:t>
            </a:r>
            <a:r>
              <a:rPr sz="3200" spc="-5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the</a:t>
            </a:r>
            <a:r>
              <a:rPr sz="3200" spc="-4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basis</a:t>
            </a:r>
            <a:r>
              <a:rPr sz="3200" spc="-5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of</a:t>
            </a:r>
            <a:r>
              <a:rPr sz="3200" spc="-5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the</a:t>
            </a:r>
            <a:r>
              <a:rPr sz="3200" spc="-4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number</a:t>
            </a:r>
            <a:r>
              <a:rPr sz="3200" spc="-6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of</a:t>
            </a:r>
            <a:r>
              <a:rPr sz="3200" spc="-4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credits</a:t>
            </a:r>
            <a:r>
              <a:rPr sz="3200" spc="-5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related</a:t>
            </a:r>
            <a:r>
              <a:rPr sz="3200" spc="-4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spc="-25" dirty="0">
                <a:solidFill>
                  <a:srgbClr val="DBEDF4"/>
                </a:solidFill>
                <a:latin typeface="Tahoma"/>
                <a:cs typeface="Tahoma"/>
              </a:rPr>
              <a:t>to</a:t>
            </a:r>
            <a:endParaRPr sz="32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exams</a:t>
            </a:r>
            <a:r>
              <a:rPr sz="3200" spc="-6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passed</a:t>
            </a:r>
            <a:r>
              <a:rPr sz="3200" spc="-8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and</a:t>
            </a:r>
            <a:r>
              <a:rPr sz="3200" spc="-6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registered</a:t>
            </a:r>
            <a:r>
              <a:rPr sz="3200" spc="-5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in</a:t>
            </a:r>
            <a:r>
              <a:rPr sz="3200" spc="-6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the</a:t>
            </a:r>
            <a:r>
              <a:rPr sz="3200" spc="-5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student’s</a:t>
            </a:r>
            <a:r>
              <a:rPr sz="3200" spc="-5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career</a:t>
            </a:r>
            <a:r>
              <a:rPr sz="3200" spc="-9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spc="-25" dirty="0">
                <a:solidFill>
                  <a:srgbClr val="DBEDF4"/>
                </a:solidFill>
                <a:latin typeface="Tahoma"/>
                <a:cs typeface="Tahoma"/>
              </a:rPr>
              <a:t>by</a:t>
            </a:r>
            <a:endParaRPr sz="32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February</a:t>
            </a:r>
            <a:r>
              <a:rPr sz="3200" spc="-5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1</a:t>
            </a:r>
            <a:r>
              <a:rPr lang="it-IT" sz="3200" dirty="0">
                <a:solidFill>
                  <a:srgbClr val="DBEDF4"/>
                </a:solidFill>
                <a:latin typeface="Tahoma"/>
                <a:cs typeface="Tahoma"/>
              </a:rPr>
              <a:t>7th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,</a:t>
            </a:r>
            <a:r>
              <a:rPr sz="3200" spc="-4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spc="-20" dirty="0">
                <a:solidFill>
                  <a:srgbClr val="DBEDF4"/>
                </a:solidFill>
                <a:latin typeface="Tahoma"/>
                <a:cs typeface="Tahoma"/>
              </a:rPr>
              <a:t>202</a:t>
            </a:r>
            <a:r>
              <a:rPr lang="it-IT" sz="3200" spc="-20" dirty="0">
                <a:solidFill>
                  <a:srgbClr val="DBEDF4"/>
                </a:solidFill>
                <a:latin typeface="Tahoma"/>
                <a:cs typeface="Tahoma"/>
              </a:rPr>
              <a:t>5</a:t>
            </a:r>
            <a:endParaRPr sz="3200" dirty="0">
              <a:latin typeface="Tahoma"/>
              <a:cs typeface="Tahoma"/>
            </a:endParaRPr>
          </a:p>
          <a:p>
            <a:pPr marL="484505" indent="-471805">
              <a:lnSpc>
                <a:spcPct val="100000"/>
              </a:lnSpc>
              <a:spcBef>
                <a:spcPts val="1860"/>
              </a:spcBef>
              <a:buClr>
                <a:srgbClr val="DBEDF4"/>
              </a:buClr>
              <a:buFont typeface="Tahoma"/>
              <a:buAutoNum type="arabicPeriod" startAt="2"/>
              <a:tabLst>
                <a:tab pos="484505" algn="l"/>
              </a:tabLst>
            </a:pPr>
            <a:r>
              <a:rPr sz="3200" b="1" spc="-10" dirty="0">
                <a:solidFill>
                  <a:srgbClr val="B7DEE8"/>
                </a:solidFill>
                <a:latin typeface="Tahoma"/>
                <a:cs typeface="Tahoma"/>
              </a:rPr>
              <a:t>PROFIT</a:t>
            </a:r>
            <a:endParaRPr sz="3200" dirty="0">
              <a:latin typeface="Tahoma"/>
              <a:cs typeface="Tahoma"/>
            </a:endParaRPr>
          </a:p>
          <a:p>
            <a:pPr marL="12700" marR="5080">
              <a:lnSpc>
                <a:spcPct val="112999"/>
              </a:lnSpc>
              <a:spcBef>
                <a:spcPts val="5"/>
              </a:spcBef>
            </a:pP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calculated</a:t>
            </a:r>
            <a:r>
              <a:rPr sz="3200" spc="-5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on</a:t>
            </a:r>
            <a:r>
              <a:rPr sz="3200" spc="-7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the</a:t>
            </a:r>
            <a:r>
              <a:rPr sz="3200" spc="-5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basis</a:t>
            </a:r>
            <a:r>
              <a:rPr sz="3200" spc="-6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of</a:t>
            </a:r>
            <a:r>
              <a:rPr sz="3200" spc="-7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the</a:t>
            </a:r>
            <a:r>
              <a:rPr sz="3200" spc="-5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weighted</a:t>
            </a:r>
            <a:r>
              <a:rPr sz="3200" spc="-6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average</a:t>
            </a:r>
            <a:r>
              <a:rPr sz="3200" spc="-7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related</a:t>
            </a:r>
            <a:r>
              <a:rPr sz="3200" spc="-5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spc="-25" dirty="0">
                <a:solidFill>
                  <a:srgbClr val="DBEDF4"/>
                </a:solidFill>
                <a:latin typeface="Tahoma"/>
                <a:cs typeface="Tahoma"/>
              </a:rPr>
              <a:t>to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exams</a:t>
            </a:r>
            <a:r>
              <a:rPr sz="3200" spc="-6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registered</a:t>
            </a:r>
            <a:r>
              <a:rPr sz="3200" spc="-7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in</a:t>
            </a:r>
            <a:r>
              <a:rPr sz="3200" spc="-6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the</a:t>
            </a:r>
            <a:r>
              <a:rPr sz="3200" spc="-6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student’s</a:t>
            </a:r>
            <a:r>
              <a:rPr sz="3200" spc="-6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career</a:t>
            </a:r>
            <a:r>
              <a:rPr sz="3200" spc="-7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by</a:t>
            </a:r>
            <a:r>
              <a:rPr sz="3200" spc="-6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February</a:t>
            </a:r>
            <a:r>
              <a:rPr sz="3200" spc="-6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spc="-25" dirty="0">
                <a:solidFill>
                  <a:srgbClr val="DBEDF4"/>
                </a:solidFill>
                <a:latin typeface="Tahoma"/>
                <a:cs typeface="Tahoma"/>
              </a:rPr>
              <a:t>1</a:t>
            </a:r>
            <a:r>
              <a:rPr lang="it-IT" sz="3200" spc="-25" dirty="0">
                <a:solidFill>
                  <a:srgbClr val="DBEDF4"/>
                </a:solidFill>
                <a:latin typeface="Tahoma"/>
                <a:cs typeface="Tahoma"/>
              </a:rPr>
              <a:t>7th</a:t>
            </a:r>
            <a:r>
              <a:rPr sz="3200" spc="-25" dirty="0">
                <a:solidFill>
                  <a:srgbClr val="DBEDF4"/>
                </a:solidFill>
                <a:latin typeface="Tahoma"/>
                <a:cs typeface="Tahoma"/>
              </a:rPr>
              <a:t>, </a:t>
            </a:r>
            <a:r>
              <a:rPr sz="3200" spc="-20" dirty="0">
                <a:solidFill>
                  <a:srgbClr val="DBEDF4"/>
                </a:solidFill>
                <a:latin typeface="Tahoma"/>
                <a:cs typeface="Tahoma"/>
              </a:rPr>
              <a:t>202</a:t>
            </a:r>
            <a:r>
              <a:rPr lang="it-IT" sz="3200" spc="-20" dirty="0">
                <a:solidFill>
                  <a:srgbClr val="DBEDF4"/>
                </a:solidFill>
                <a:latin typeface="Tahoma"/>
                <a:cs typeface="Tahoma"/>
              </a:rPr>
              <a:t>5</a:t>
            </a:r>
            <a:endParaRPr sz="3200" dirty="0">
              <a:latin typeface="Tahoma"/>
              <a:cs typeface="Tahoma"/>
            </a:endParaRPr>
          </a:p>
          <a:p>
            <a:pPr marL="483870" indent="-471170">
              <a:lnSpc>
                <a:spcPct val="100000"/>
              </a:lnSpc>
              <a:spcBef>
                <a:spcPts val="1920"/>
              </a:spcBef>
              <a:buClr>
                <a:srgbClr val="DBEDF4"/>
              </a:buClr>
              <a:buFont typeface="Tahoma"/>
              <a:buAutoNum type="arabicPeriod" startAt="3"/>
              <a:tabLst>
                <a:tab pos="483870" algn="l"/>
              </a:tabLst>
            </a:pPr>
            <a:r>
              <a:rPr sz="3200" b="1" dirty="0">
                <a:solidFill>
                  <a:srgbClr val="B7DEE8"/>
                </a:solidFill>
                <a:latin typeface="Tahoma"/>
                <a:cs typeface="Tahoma"/>
              </a:rPr>
              <a:t>LANGUAGE</a:t>
            </a:r>
            <a:r>
              <a:rPr sz="3200" b="1" spc="-60" dirty="0">
                <a:solidFill>
                  <a:srgbClr val="B7DEE8"/>
                </a:solidFill>
                <a:latin typeface="Tahoma"/>
                <a:cs typeface="Tahoma"/>
              </a:rPr>
              <a:t> </a:t>
            </a:r>
            <a:r>
              <a:rPr sz="3200" b="1" spc="-10" dirty="0">
                <a:solidFill>
                  <a:srgbClr val="B7DEE8"/>
                </a:solidFill>
                <a:latin typeface="Tahoma"/>
                <a:cs typeface="Tahoma"/>
              </a:rPr>
              <a:t>PROFICIENCY</a:t>
            </a:r>
            <a:endParaRPr sz="32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declared</a:t>
            </a:r>
            <a:r>
              <a:rPr sz="3200" spc="-10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by</a:t>
            </a:r>
            <a:r>
              <a:rPr sz="3200" spc="-8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the</a:t>
            </a:r>
            <a:r>
              <a:rPr sz="3200" spc="-8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applicant</a:t>
            </a:r>
            <a:r>
              <a:rPr sz="3200" spc="-9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during</a:t>
            </a:r>
            <a:r>
              <a:rPr sz="3200" spc="-8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the</a:t>
            </a:r>
            <a:r>
              <a:rPr sz="3200" spc="-9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completion</a:t>
            </a:r>
            <a:r>
              <a:rPr sz="3200" spc="-9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spc="-10" dirty="0">
                <a:solidFill>
                  <a:srgbClr val="DBEDF4"/>
                </a:solidFill>
                <a:latin typeface="Tahoma"/>
                <a:cs typeface="Tahoma"/>
              </a:rPr>
              <a:t>phase</a:t>
            </a:r>
            <a:endParaRPr sz="3200" dirty="0">
              <a:latin typeface="Tahoma"/>
              <a:cs typeface="Tahom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731519" y="0"/>
            <a:ext cx="17556480" cy="10287000"/>
            <a:chOff x="731519" y="0"/>
            <a:chExt cx="17556480" cy="10287000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1519" y="1025652"/>
              <a:ext cx="10962132" cy="4572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28115" y="1370075"/>
              <a:ext cx="408431" cy="40233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062460" y="0"/>
              <a:ext cx="6225540" cy="1028699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643"/>
            <a:ext cx="18272760" cy="9409430"/>
          </a:xfrm>
          <a:custGeom>
            <a:avLst/>
            <a:gdLst/>
            <a:ahLst/>
            <a:cxnLst/>
            <a:rect l="l" t="t" r="r" b="b"/>
            <a:pathLst>
              <a:path w="18272760" h="9409430">
                <a:moveTo>
                  <a:pt x="0" y="9409176"/>
                </a:moveTo>
                <a:lnTo>
                  <a:pt x="18272760" y="9409176"/>
                </a:lnTo>
                <a:lnTo>
                  <a:pt x="18272760" y="0"/>
                </a:lnTo>
                <a:lnTo>
                  <a:pt x="0" y="0"/>
                </a:lnTo>
                <a:lnTo>
                  <a:pt x="0" y="9409176"/>
                </a:lnTo>
                <a:close/>
              </a:path>
            </a:pathLst>
          </a:custGeom>
          <a:solidFill>
            <a:srgbClr val="5E8267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3" name="object 3"/>
          <p:cNvGrpSpPr/>
          <p:nvPr/>
        </p:nvGrpSpPr>
        <p:grpSpPr>
          <a:xfrm>
            <a:off x="0" y="-1"/>
            <a:ext cx="18288000" cy="10287255"/>
            <a:chOff x="0" y="-1"/>
            <a:chExt cx="18288000" cy="10287255"/>
          </a:xfrm>
        </p:grpSpPr>
        <p:sp>
          <p:nvSpPr>
            <p:cNvPr id="4" name="object 4"/>
            <p:cNvSpPr/>
            <p:nvPr/>
          </p:nvSpPr>
          <p:spPr>
            <a:xfrm>
              <a:off x="0" y="9534144"/>
              <a:ext cx="18288000" cy="753110"/>
            </a:xfrm>
            <a:custGeom>
              <a:avLst/>
              <a:gdLst/>
              <a:ahLst/>
              <a:cxnLst/>
              <a:rect l="l" t="t" r="r" b="b"/>
              <a:pathLst>
                <a:path w="18288000" h="753109">
                  <a:moveTo>
                    <a:pt x="18288000" y="0"/>
                  </a:moveTo>
                  <a:lnTo>
                    <a:pt x="0" y="0"/>
                  </a:lnTo>
                  <a:lnTo>
                    <a:pt x="0" y="752601"/>
                  </a:lnTo>
                  <a:lnTo>
                    <a:pt x="18288000" y="752601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5E82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009376" y="-1"/>
              <a:ext cx="7278624" cy="1028699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1004550" y="758"/>
              <a:ext cx="0" cy="10286365"/>
            </a:xfrm>
            <a:custGeom>
              <a:avLst/>
              <a:gdLst/>
              <a:ahLst/>
              <a:cxnLst/>
              <a:rect l="l" t="t" r="r" b="b"/>
              <a:pathLst>
                <a:path h="10286365">
                  <a:moveTo>
                    <a:pt x="0" y="0"/>
                  </a:moveTo>
                  <a:lnTo>
                    <a:pt x="0" y="10286241"/>
                  </a:lnTo>
                </a:path>
              </a:pathLst>
            </a:custGeom>
            <a:ln w="9525">
              <a:solidFill>
                <a:srgbClr val="EAF0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9409176"/>
              <a:ext cx="18288000" cy="76200"/>
            </a:xfrm>
            <a:custGeom>
              <a:avLst/>
              <a:gdLst/>
              <a:ahLst/>
              <a:cxnLst/>
              <a:rect l="l" t="t" r="r" b="b"/>
              <a:pathLst>
                <a:path w="18288000" h="76200">
                  <a:moveTo>
                    <a:pt x="1828800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18287999" y="76200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EAF0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073341" y="1333500"/>
              <a:ext cx="9008745" cy="0"/>
            </a:xfrm>
            <a:custGeom>
              <a:avLst/>
              <a:gdLst/>
              <a:ahLst/>
              <a:cxnLst/>
              <a:rect l="l" t="t" r="r" b="b"/>
              <a:pathLst>
                <a:path w="9008745">
                  <a:moveTo>
                    <a:pt x="0" y="0"/>
                  </a:moveTo>
                  <a:lnTo>
                    <a:pt x="9008364" y="0"/>
                  </a:lnTo>
                </a:path>
              </a:pathLst>
            </a:custGeom>
            <a:ln w="76200">
              <a:solidFill>
                <a:srgbClr val="EAF0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914400" y="182371"/>
            <a:ext cx="325691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10" dirty="0">
                <a:solidFill>
                  <a:srgbClr val="C2D49B"/>
                </a:solidFill>
              </a:rPr>
              <a:t>FINALITÀ</a:t>
            </a:r>
            <a:endParaRPr sz="6000" dirty="0"/>
          </a:p>
        </p:txBody>
      </p:sp>
      <p:sp>
        <p:nvSpPr>
          <p:cNvPr id="19" name="object 19"/>
          <p:cNvSpPr txBox="1"/>
          <p:nvPr/>
        </p:nvSpPr>
        <p:spPr>
          <a:xfrm>
            <a:off x="7696200" y="182371"/>
            <a:ext cx="266827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295" dirty="0">
                <a:solidFill>
                  <a:srgbClr val="DBEDF4"/>
                </a:solidFill>
                <a:latin typeface="Tahoma"/>
                <a:cs typeface="Tahoma"/>
              </a:rPr>
              <a:t>PURPOSE</a:t>
            </a:r>
            <a:endParaRPr sz="4400" dirty="0"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869845" y="1522924"/>
            <a:ext cx="8412734" cy="7817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it-IT" sz="36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Il periodo di mobilità è destinato a: 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endParaRPr lang="it-IT" sz="800" dirty="0">
              <a:solidFill>
                <a:srgbClr val="EBF0D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it-IT" sz="36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✓ </a:t>
            </a:r>
            <a:r>
              <a:rPr lang="it-IT" sz="3600" b="1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Studenti di 1°, 2° o 3° livello </a:t>
            </a:r>
            <a:r>
              <a:rPr lang="it-IT" sz="36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che intendano svolgere attività di </a:t>
            </a:r>
            <a:r>
              <a:rPr lang="it-IT" sz="3600" u="sng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tirocinio curriculare o extra curriculare </a:t>
            </a:r>
            <a:r>
              <a:rPr lang="it-IT" sz="36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(“stage”) 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endParaRPr lang="it-IT" sz="700" dirty="0">
              <a:solidFill>
                <a:srgbClr val="EBF0D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endParaRPr lang="it-IT" sz="500" dirty="0">
              <a:solidFill>
                <a:srgbClr val="EBF0D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it-IT" sz="36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✓ </a:t>
            </a:r>
            <a:r>
              <a:rPr lang="it-IT" sz="3600" b="1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Neolaureati</a:t>
            </a:r>
            <a:r>
              <a:rPr lang="it-IT" sz="36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(di 1°, 2° o 3° livello), a condizione che concludano il tirocinio </a:t>
            </a:r>
            <a:r>
              <a:rPr lang="it-IT" sz="3600" u="sng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entro 12 mesi dal conseguimento del titolo 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endParaRPr lang="it-IT" sz="3600" b="1" dirty="0">
              <a:solidFill>
                <a:srgbClr val="EBF0D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US" sz="2200" dirty="0">
                <a:solidFill>
                  <a:srgbClr val="DBEDF4"/>
                </a:solidFill>
                <a:latin typeface="Tahoma"/>
                <a:cs typeface="Tahoma"/>
              </a:rPr>
              <a:t>The mobility period is intended for: 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endParaRPr lang="en-US" sz="1200" dirty="0">
              <a:solidFill>
                <a:srgbClr val="DBEDF4"/>
              </a:solidFill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US" sz="2200" dirty="0">
                <a:solidFill>
                  <a:srgbClr val="DBEDF4"/>
                </a:solidFill>
                <a:latin typeface="Tahoma"/>
                <a:cs typeface="Tahoma"/>
              </a:rPr>
              <a:t>✓ </a:t>
            </a:r>
            <a:r>
              <a:rPr lang="en-US" sz="22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ahoma"/>
                <a:cs typeface="Tahoma"/>
              </a:rPr>
              <a:t>Students</a:t>
            </a:r>
            <a:r>
              <a:rPr lang="en-US" sz="2200" dirty="0">
                <a:solidFill>
                  <a:srgbClr val="DBEDF4"/>
                </a:solidFill>
                <a:latin typeface="Tahoma"/>
                <a:cs typeface="Tahoma"/>
              </a:rPr>
              <a:t> (1</a:t>
            </a:r>
            <a:r>
              <a:rPr lang="en-US" sz="2200" baseline="30000" dirty="0">
                <a:solidFill>
                  <a:srgbClr val="DBEDF4"/>
                </a:solidFill>
                <a:latin typeface="Tahoma"/>
                <a:cs typeface="Tahoma"/>
              </a:rPr>
              <a:t>st</a:t>
            </a:r>
            <a:r>
              <a:rPr lang="en-US" sz="2200" dirty="0">
                <a:solidFill>
                  <a:srgbClr val="DBEDF4"/>
                </a:solidFill>
                <a:latin typeface="Tahoma"/>
                <a:cs typeface="Tahoma"/>
              </a:rPr>
              <a:t>,2</a:t>
            </a:r>
            <a:r>
              <a:rPr lang="en-US" sz="2200" baseline="30000" dirty="0">
                <a:solidFill>
                  <a:srgbClr val="DBEDF4"/>
                </a:solidFill>
                <a:latin typeface="Tahoma"/>
                <a:cs typeface="Tahoma"/>
              </a:rPr>
              <a:t>nd</a:t>
            </a:r>
            <a:r>
              <a:rPr lang="en-US" sz="2200" dirty="0">
                <a:solidFill>
                  <a:srgbClr val="DBEDF4"/>
                </a:solidFill>
                <a:latin typeface="Tahoma"/>
                <a:cs typeface="Tahoma"/>
              </a:rPr>
              <a:t>,3</a:t>
            </a:r>
            <a:r>
              <a:rPr lang="en-US" sz="2200" baseline="30000" dirty="0">
                <a:solidFill>
                  <a:srgbClr val="DBEDF4"/>
                </a:solidFill>
                <a:latin typeface="Tahoma"/>
                <a:cs typeface="Tahoma"/>
              </a:rPr>
              <a:t>rd</a:t>
            </a:r>
            <a:r>
              <a:rPr lang="en-US" sz="2200" dirty="0">
                <a:solidFill>
                  <a:srgbClr val="DBEDF4"/>
                </a:solidFill>
                <a:latin typeface="Tahoma"/>
                <a:cs typeface="Tahoma"/>
              </a:rPr>
              <a:t> level) who intend to carry out </a:t>
            </a:r>
            <a:r>
              <a:rPr lang="en-US" sz="2200" u="sng" dirty="0">
                <a:solidFill>
                  <a:srgbClr val="DBEDF4"/>
                </a:solidFill>
                <a:latin typeface="Tahoma"/>
                <a:cs typeface="Tahoma"/>
              </a:rPr>
              <a:t>curricular or extra-curricular traineeships </a:t>
            </a:r>
            <a:r>
              <a:rPr lang="en-US" sz="2200" dirty="0">
                <a:solidFill>
                  <a:srgbClr val="DBEDF4"/>
                </a:solidFill>
                <a:latin typeface="Tahoma"/>
                <a:cs typeface="Tahoma"/>
              </a:rPr>
              <a:t>(‘internships’) 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endParaRPr lang="en-US" sz="2200" dirty="0">
              <a:solidFill>
                <a:srgbClr val="DBEDF4"/>
              </a:solidFill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US" sz="2200" dirty="0">
                <a:solidFill>
                  <a:srgbClr val="DBEDF4"/>
                </a:solidFill>
                <a:latin typeface="Tahoma"/>
                <a:cs typeface="Tahoma"/>
              </a:rPr>
              <a:t>✓ </a:t>
            </a:r>
            <a:r>
              <a:rPr lang="en-US" sz="22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ahoma"/>
                <a:cs typeface="Tahoma"/>
              </a:rPr>
              <a:t>Recent graduates </a:t>
            </a:r>
            <a:r>
              <a:rPr lang="en-US" sz="2200" dirty="0">
                <a:solidFill>
                  <a:srgbClr val="DBEDF4"/>
                </a:solidFill>
                <a:latin typeface="Tahoma"/>
                <a:cs typeface="Tahoma"/>
              </a:rPr>
              <a:t>(1</a:t>
            </a:r>
            <a:r>
              <a:rPr lang="en-US" sz="2200" baseline="30000" dirty="0">
                <a:solidFill>
                  <a:srgbClr val="DBEDF4"/>
                </a:solidFill>
                <a:latin typeface="Tahoma"/>
                <a:cs typeface="Tahoma"/>
              </a:rPr>
              <a:t>st</a:t>
            </a:r>
            <a:r>
              <a:rPr lang="en-US" sz="2200" dirty="0">
                <a:solidFill>
                  <a:srgbClr val="DBEDF4"/>
                </a:solidFill>
                <a:latin typeface="Tahoma"/>
                <a:cs typeface="Tahoma"/>
              </a:rPr>
              <a:t>,2</a:t>
            </a:r>
            <a:r>
              <a:rPr lang="en-US" sz="2200" baseline="30000" dirty="0">
                <a:solidFill>
                  <a:srgbClr val="DBEDF4"/>
                </a:solidFill>
                <a:latin typeface="Tahoma"/>
                <a:cs typeface="Tahoma"/>
              </a:rPr>
              <a:t>nd</a:t>
            </a:r>
            <a:r>
              <a:rPr lang="en-US" sz="2200" dirty="0">
                <a:solidFill>
                  <a:srgbClr val="DBEDF4"/>
                </a:solidFill>
                <a:latin typeface="Tahoma"/>
                <a:cs typeface="Tahoma"/>
              </a:rPr>
              <a:t>,3</a:t>
            </a:r>
            <a:r>
              <a:rPr lang="en-US" sz="2200" baseline="30000" dirty="0">
                <a:solidFill>
                  <a:srgbClr val="DBEDF4"/>
                </a:solidFill>
                <a:latin typeface="Tahoma"/>
                <a:cs typeface="Tahoma"/>
              </a:rPr>
              <a:t>rd</a:t>
            </a:r>
            <a:r>
              <a:rPr lang="en-US" sz="2200" dirty="0">
                <a:solidFill>
                  <a:srgbClr val="DBEDF4"/>
                </a:solidFill>
                <a:latin typeface="Tahoma"/>
                <a:cs typeface="Tahoma"/>
              </a:rPr>
              <a:t> level), provided they complete the placement </a:t>
            </a:r>
            <a:r>
              <a:rPr lang="en-US" sz="2200" u="sng" dirty="0">
                <a:solidFill>
                  <a:srgbClr val="DBEDF4"/>
                </a:solidFill>
                <a:latin typeface="Tahoma"/>
                <a:cs typeface="Tahoma"/>
              </a:rPr>
              <a:t>within 12 months of obtaining their degree</a:t>
            </a:r>
            <a:endParaRPr sz="2200" u="sng" dirty="0"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2691871" y="9671304"/>
            <a:ext cx="4754880" cy="320040"/>
          </a:xfrm>
          <a:prstGeom prst="rect">
            <a:avLst/>
          </a:prstGeom>
          <a:solidFill>
            <a:srgbClr val="EAF0DD"/>
          </a:solidFill>
        </p:spPr>
        <p:txBody>
          <a:bodyPr vert="horz" wrap="square" lIns="0" tIns="0" rIns="0" bIns="0" rtlCol="0">
            <a:spAutoFit/>
          </a:bodyPr>
          <a:lstStyle/>
          <a:p>
            <a:pPr marL="13970">
              <a:lnSpc>
                <a:spcPts val="2355"/>
              </a:lnSpc>
            </a:pPr>
            <a:r>
              <a:rPr sz="2000" spc="95" dirty="0">
                <a:latin typeface="Tahoma"/>
                <a:cs typeface="Tahoma"/>
              </a:rPr>
              <a:t>Czech</a:t>
            </a:r>
            <a:r>
              <a:rPr sz="2000" spc="-50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University</a:t>
            </a:r>
            <a:r>
              <a:rPr sz="2000" spc="-75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of</a:t>
            </a:r>
            <a:r>
              <a:rPr sz="2000" spc="-40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Life</a:t>
            </a:r>
            <a:r>
              <a:rPr sz="2000" spc="-35" dirty="0">
                <a:latin typeface="Tahoma"/>
                <a:cs typeface="Tahoma"/>
              </a:rPr>
              <a:t> </a:t>
            </a:r>
            <a:r>
              <a:rPr sz="2000" spc="55" dirty="0">
                <a:latin typeface="Tahoma"/>
                <a:cs typeface="Tahoma"/>
              </a:rPr>
              <a:t>Sciences,</a:t>
            </a:r>
            <a:r>
              <a:rPr sz="2000" spc="-65" dirty="0">
                <a:latin typeface="Tahoma"/>
                <a:cs typeface="Tahoma"/>
              </a:rPr>
              <a:t> </a:t>
            </a:r>
            <a:r>
              <a:rPr sz="2000" spc="-10" dirty="0">
                <a:latin typeface="Tahoma"/>
                <a:cs typeface="Tahoma"/>
              </a:rPr>
              <a:t>Praga</a:t>
            </a:r>
            <a:endParaRPr sz="2000">
              <a:latin typeface="Tahoma"/>
              <a:cs typeface="Tahoma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1098954" y="1607764"/>
            <a:ext cx="554735" cy="5733688"/>
            <a:chOff x="1038606" y="2934461"/>
            <a:chExt cx="554735" cy="5733688"/>
          </a:xfrm>
        </p:grpSpPr>
        <p:sp>
          <p:nvSpPr>
            <p:cNvPr id="23" name="object 23"/>
            <p:cNvSpPr/>
            <p:nvPr/>
          </p:nvSpPr>
          <p:spPr>
            <a:xfrm>
              <a:off x="1087374" y="2934461"/>
              <a:ext cx="457200" cy="381000"/>
            </a:xfrm>
            <a:custGeom>
              <a:avLst/>
              <a:gdLst/>
              <a:ahLst/>
              <a:cxnLst/>
              <a:rect l="l" t="t" r="r" b="b"/>
              <a:pathLst>
                <a:path w="457200" h="381000">
                  <a:moveTo>
                    <a:pt x="266700" y="0"/>
                  </a:moveTo>
                  <a:lnTo>
                    <a:pt x="266700" y="95250"/>
                  </a:lnTo>
                  <a:lnTo>
                    <a:pt x="0" y="95250"/>
                  </a:lnTo>
                  <a:lnTo>
                    <a:pt x="0" y="285750"/>
                  </a:lnTo>
                  <a:lnTo>
                    <a:pt x="266700" y="285750"/>
                  </a:lnTo>
                  <a:lnTo>
                    <a:pt x="266700" y="381000"/>
                  </a:lnTo>
                  <a:lnTo>
                    <a:pt x="457200" y="190500"/>
                  </a:lnTo>
                  <a:lnTo>
                    <a:pt x="266700" y="0"/>
                  </a:lnTo>
                  <a:close/>
                </a:path>
              </a:pathLst>
            </a:custGeom>
            <a:solidFill>
              <a:srgbClr val="C2D4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087374" y="2934461"/>
              <a:ext cx="457200" cy="381000"/>
            </a:xfrm>
            <a:custGeom>
              <a:avLst/>
              <a:gdLst/>
              <a:ahLst/>
              <a:cxnLst/>
              <a:rect l="l" t="t" r="r" b="b"/>
              <a:pathLst>
                <a:path w="457200" h="381000">
                  <a:moveTo>
                    <a:pt x="0" y="95250"/>
                  </a:moveTo>
                  <a:lnTo>
                    <a:pt x="266700" y="95250"/>
                  </a:lnTo>
                  <a:lnTo>
                    <a:pt x="266700" y="0"/>
                  </a:lnTo>
                  <a:lnTo>
                    <a:pt x="457200" y="190500"/>
                  </a:lnTo>
                  <a:lnTo>
                    <a:pt x="266700" y="381000"/>
                  </a:lnTo>
                  <a:lnTo>
                    <a:pt x="266700" y="285750"/>
                  </a:lnTo>
                  <a:lnTo>
                    <a:pt x="0" y="285750"/>
                  </a:lnTo>
                  <a:lnTo>
                    <a:pt x="0" y="95250"/>
                  </a:lnTo>
                  <a:close/>
                </a:path>
              </a:pathLst>
            </a:custGeom>
            <a:ln w="25400">
              <a:solidFill>
                <a:srgbClr val="EAF0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207770" y="3870197"/>
              <a:ext cx="181610" cy="276225"/>
            </a:xfrm>
            <a:custGeom>
              <a:avLst/>
              <a:gdLst/>
              <a:ahLst/>
              <a:cxnLst/>
              <a:rect l="l" t="t" r="r" b="b"/>
              <a:pathLst>
                <a:path w="181609" h="276225">
                  <a:moveTo>
                    <a:pt x="181356" y="0"/>
                  </a:moveTo>
                  <a:lnTo>
                    <a:pt x="0" y="0"/>
                  </a:lnTo>
                  <a:lnTo>
                    <a:pt x="0" y="275843"/>
                  </a:lnTo>
                  <a:lnTo>
                    <a:pt x="181356" y="275843"/>
                  </a:lnTo>
                  <a:lnTo>
                    <a:pt x="181356" y="0"/>
                  </a:lnTo>
                  <a:close/>
                </a:path>
              </a:pathLst>
            </a:custGeom>
            <a:solidFill>
              <a:srgbClr val="5E82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207770" y="3870197"/>
              <a:ext cx="181610" cy="276225"/>
            </a:xfrm>
            <a:custGeom>
              <a:avLst/>
              <a:gdLst/>
              <a:ahLst/>
              <a:cxnLst/>
              <a:rect l="l" t="t" r="r" b="b"/>
              <a:pathLst>
                <a:path w="181609" h="276225">
                  <a:moveTo>
                    <a:pt x="0" y="275843"/>
                  </a:moveTo>
                  <a:lnTo>
                    <a:pt x="181356" y="275843"/>
                  </a:lnTo>
                  <a:lnTo>
                    <a:pt x="181356" y="0"/>
                  </a:lnTo>
                  <a:lnTo>
                    <a:pt x="0" y="0"/>
                  </a:lnTo>
                  <a:lnTo>
                    <a:pt x="0" y="275843"/>
                  </a:lnTo>
                  <a:close/>
                </a:path>
              </a:pathLst>
            </a:custGeom>
            <a:ln w="25399">
              <a:solidFill>
                <a:srgbClr val="5E82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219962" y="6389370"/>
              <a:ext cx="304800" cy="262255"/>
            </a:xfrm>
            <a:custGeom>
              <a:avLst/>
              <a:gdLst/>
              <a:ahLst/>
              <a:cxnLst/>
              <a:rect l="l" t="t" r="r" b="b"/>
              <a:pathLst>
                <a:path w="304800" h="262254">
                  <a:moveTo>
                    <a:pt x="304800" y="0"/>
                  </a:moveTo>
                  <a:lnTo>
                    <a:pt x="0" y="0"/>
                  </a:lnTo>
                  <a:lnTo>
                    <a:pt x="0" y="262127"/>
                  </a:lnTo>
                  <a:lnTo>
                    <a:pt x="304800" y="262127"/>
                  </a:lnTo>
                  <a:lnTo>
                    <a:pt x="304800" y="0"/>
                  </a:lnTo>
                  <a:close/>
                </a:path>
              </a:pathLst>
            </a:custGeom>
            <a:solidFill>
              <a:srgbClr val="5E82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219962" y="6389370"/>
              <a:ext cx="304800" cy="262255"/>
            </a:xfrm>
            <a:custGeom>
              <a:avLst/>
              <a:gdLst/>
              <a:ahLst/>
              <a:cxnLst/>
              <a:rect l="l" t="t" r="r" b="b"/>
              <a:pathLst>
                <a:path w="304800" h="262254">
                  <a:moveTo>
                    <a:pt x="0" y="262127"/>
                  </a:moveTo>
                  <a:lnTo>
                    <a:pt x="304800" y="262127"/>
                  </a:lnTo>
                  <a:lnTo>
                    <a:pt x="304800" y="0"/>
                  </a:lnTo>
                  <a:lnTo>
                    <a:pt x="0" y="0"/>
                  </a:lnTo>
                  <a:lnTo>
                    <a:pt x="0" y="262127"/>
                  </a:lnTo>
                  <a:close/>
                </a:path>
              </a:pathLst>
            </a:custGeom>
            <a:ln w="25400">
              <a:solidFill>
                <a:srgbClr val="5E82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152906" y="8116061"/>
              <a:ext cx="231775" cy="212090"/>
            </a:xfrm>
            <a:custGeom>
              <a:avLst/>
              <a:gdLst/>
              <a:ahLst/>
              <a:cxnLst/>
              <a:rect l="l" t="t" r="r" b="b"/>
              <a:pathLst>
                <a:path w="231775" h="212090">
                  <a:moveTo>
                    <a:pt x="231647" y="0"/>
                  </a:moveTo>
                  <a:lnTo>
                    <a:pt x="0" y="0"/>
                  </a:lnTo>
                  <a:lnTo>
                    <a:pt x="0" y="211836"/>
                  </a:lnTo>
                  <a:lnTo>
                    <a:pt x="231647" y="211836"/>
                  </a:lnTo>
                  <a:lnTo>
                    <a:pt x="231647" y="0"/>
                  </a:lnTo>
                  <a:close/>
                </a:path>
              </a:pathLst>
            </a:custGeom>
            <a:solidFill>
              <a:srgbClr val="5E82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277874" y="4732782"/>
              <a:ext cx="170815" cy="238125"/>
            </a:xfrm>
            <a:custGeom>
              <a:avLst/>
              <a:gdLst/>
              <a:ahLst/>
              <a:cxnLst/>
              <a:rect l="l" t="t" r="r" b="b"/>
              <a:pathLst>
                <a:path w="170815" h="238125">
                  <a:moveTo>
                    <a:pt x="170687" y="0"/>
                  </a:moveTo>
                  <a:lnTo>
                    <a:pt x="0" y="0"/>
                  </a:lnTo>
                  <a:lnTo>
                    <a:pt x="0" y="237744"/>
                  </a:lnTo>
                  <a:lnTo>
                    <a:pt x="170687" y="237744"/>
                  </a:lnTo>
                  <a:lnTo>
                    <a:pt x="170687" y="0"/>
                  </a:lnTo>
                  <a:close/>
                </a:path>
              </a:pathLst>
            </a:custGeom>
            <a:solidFill>
              <a:srgbClr val="5E82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277874" y="4732782"/>
              <a:ext cx="170815" cy="238125"/>
            </a:xfrm>
            <a:custGeom>
              <a:avLst/>
              <a:gdLst/>
              <a:ahLst/>
              <a:cxnLst/>
              <a:rect l="l" t="t" r="r" b="b"/>
              <a:pathLst>
                <a:path w="170815" h="238125">
                  <a:moveTo>
                    <a:pt x="0" y="237744"/>
                  </a:moveTo>
                  <a:lnTo>
                    <a:pt x="170687" y="237744"/>
                  </a:lnTo>
                  <a:lnTo>
                    <a:pt x="170687" y="0"/>
                  </a:lnTo>
                  <a:lnTo>
                    <a:pt x="0" y="0"/>
                  </a:lnTo>
                  <a:lnTo>
                    <a:pt x="0" y="237744"/>
                  </a:lnTo>
                  <a:close/>
                </a:path>
              </a:pathLst>
            </a:custGeom>
            <a:ln w="25399">
              <a:solidFill>
                <a:srgbClr val="5E82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38606" y="8125606"/>
              <a:ext cx="554735" cy="5425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55103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6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2740139"/>
              <a:ext cx="18288000" cy="6553200"/>
            </a:xfrm>
            <a:custGeom>
              <a:avLst/>
              <a:gdLst/>
              <a:ahLst/>
              <a:cxnLst/>
              <a:rect l="l" t="t" r="r" b="b"/>
              <a:pathLst>
                <a:path w="18288000" h="6553200">
                  <a:moveTo>
                    <a:pt x="18288000" y="0"/>
                  </a:moveTo>
                  <a:lnTo>
                    <a:pt x="0" y="0"/>
                  </a:lnTo>
                  <a:lnTo>
                    <a:pt x="0" y="6552692"/>
                  </a:lnTo>
                  <a:lnTo>
                    <a:pt x="18288000" y="6552692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5E8267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58874" y="2875730"/>
            <a:ext cx="1651952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145" dirty="0">
                <a:solidFill>
                  <a:srgbClr val="ADC390"/>
                </a:solidFill>
              </a:rPr>
              <a:t>PUBBLICAZIONE</a:t>
            </a:r>
            <a:r>
              <a:rPr sz="3600" spc="-110" dirty="0">
                <a:solidFill>
                  <a:srgbClr val="ADC390"/>
                </a:solidFill>
              </a:rPr>
              <a:t> </a:t>
            </a:r>
            <a:r>
              <a:rPr sz="3600" spc="160" dirty="0">
                <a:solidFill>
                  <a:srgbClr val="ADC390"/>
                </a:solidFill>
              </a:rPr>
              <a:t>DELLE</a:t>
            </a:r>
            <a:r>
              <a:rPr sz="3600" spc="-105" dirty="0">
                <a:solidFill>
                  <a:srgbClr val="ADC390"/>
                </a:solidFill>
              </a:rPr>
              <a:t> </a:t>
            </a:r>
            <a:r>
              <a:rPr sz="3600" spc="105" dirty="0">
                <a:solidFill>
                  <a:srgbClr val="ADC390"/>
                </a:solidFill>
              </a:rPr>
              <a:t>GRADUATORIE</a:t>
            </a:r>
            <a:r>
              <a:rPr sz="3600" spc="-90" dirty="0">
                <a:solidFill>
                  <a:srgbClr val="ADC390"/>
                </a:solidFill>
              </a:rPr>
              <a:t> </a:t>
            </a:r>
            <a:r>
              <a:rPr lang="it-IT" sz="3600" spc="-90" dirty="0">
                <a:solidFill>
                  <a:srgbClr val="ADC390"/>
                </a:solidFill>
              </a:rPr>
              <a:t>  </a:t>
            </a:r>
            <a:r>
              <a:rPr sz="3200" spc="85" dirty="0">
                <a:solidFill>
                  <a:srgbClr val="B7DEE8"/>
                </a:solidFill>
              </a:rPr>
              <a:t>PUBLICATION</a:t>
            </a:r>
            <a:r>
              <a:rPr sz="3200" spc="-135" dirty="0">
                <a:solidFill>
                  <a:srgbClr val="B7DEE8"/>
                </a:solidFill>
              </a:rPr>
              <a:t> </a:t>
            </a:r>
            <a:r>
              <a:rPr sz="3200" spc="155" dirty="0">
                <a:solidFill>
                  <a:srgbClr val="B7DEE8"/>
                </a:solidFill>
              </a:rPr>
              <a:t>OF</a:t>
            </a:r>
            <a:r>
              <a:rPr sz="3200" spc="-95" dirty="0">
                <a:solidFill>
                  <a:srgbClr val="B7DEE8"/>
                </a:solidFill>
              </a:rPr>
              <a:t> </a:t>
            </a:r>
            <a:r>
              <a:rPr sz="3200" spc="75" dirty="0">
                <a:solidFill>
                  <a:srgbClr val="B7DEE8"/>
                </a:solidFill>
              </a:rPr>
              <a:t>THE</a:t>
            </a:r>
            <a:r>
              <a:rPr sz="3200" spc="-120" dirty="0">
                <a:solidFill>
                  <a:srgbClr val="B7DEE8"/>
                </a:solidFill>
              </a:rPr>
              <a:t> </a:t>
            </a:r>
            <a:r>
              <a:rPr sz="3200" spc="114" dirty="0">
                <a:solidFill>
                  <a:srgbClr val="B7DEE8"/>
                </a:solidFill>
              </a:rPr>
              <a:t>RANKING</a:t>
            </a:r>
            <a:r>
              <a:rPr sz="3200" spc="-114" dirty="0">
                <a:solidFill>
                  <a:srgbClr val="B7DEE8"/>
                </a:solidFill>
              </a:rPr>
              <a:t> </a:t>
            </a:r>
            <a:r>
              <a:rPr sz="3200" spc="55" dirty="0">
                <a:solidFill>
                  <a:srgbClr val="B7DEE8"/>
                </a:solidFill>
              </a:rPr>
              <a:t>LISTS</a:t>
            </a:r>
            <a:endParaRPr sz="3200" dirty="0"/>
          </a:p>
        </p:txBody>
      </p: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xfrm>
            <a:off x="1097280" y="3525144"/>
            <a:ext cx="15970505" cy="5677580"/>
          </a:xfrm>
          <a:prstGeom prst="rect">
            <a:avLst/>
          </a:prstGeom>
        </p:spPr>
        <p:txBody>
          <a:bodyPr vert="horz" wrap="square" lIns="0" tIns="21971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730"/>
              </a:spcBef>
            </a:pPr>
            <a:r>
              <a:rPr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Concorso</a:t>
            </a:r>
            <a:r>
              <a:rPr spc="-185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Sede</a:t>
            </a:r>
            <a:r>
              <a:rPr spc="-200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pc="-10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Generica</a:t>
            </a:r>
          </a:p>
          <a:p>
            <a:pPr marL="446405" marR="440055" indent="3175" algn="ctr">
              <a:lnSpc>
                <a:spcPct val="100899"/>
              </a:lnSpc>
              <a:spcBef>
                <a:spcPts val="1285"/>
              </a:spcBef>
            </a:pPr>
            <a:r>
              <a:rPr sz="3400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sz="3400" spc="-80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3400" spc="-125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partire</a:t>
            </a:r>
            <a:r>
              <a:rPr sz="3400" spc="-55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3400" spc="-80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dal</a:t>
            </a:r>
            <a:r>
              <a:rPr sz="3400" spc="-60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400" spc="-265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 maggio 2025</a:t>
            </a:r>
            <a:r>
              <a:rPr sz="3400" b="0" spc="-24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,</a:t>
            </a:r>
            <a:r>
              <a:rPr sz="3400" b="0" spc="-15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400" b="0" dirty="0" err="1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i</a:t>
            </a:r>
            <a:r>
              <a:rPr lang="it-IT" sz="3400" b="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l</a:t>
            </a:r>
            <a:r>
              <a:rPr sz="3400" b="0" spc="-114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400" b="0" spc="50" dirty="0" err="1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candidat</a:t>
            </a:r>
            <a:r>
              <a:rPr lang="it-IT" sz="3400" b="0" spc="5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@</a:t>
            </a:r>
            <a:r>
              <a:rPr sz="3400" b="0" spc="-9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400" b="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dovrà</a:t>
            </a:r>
            <a:r>
              <a:rPr sz="3400" b="0" spc="-12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400" b="0" u="sng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monitorare</a:t>
            </a:r>
            <a:r>
              <a:rPr sz="3400" b="0" u="sng" spc="-13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400" b="0" u="sng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la</a:t>
            </a:r>
            <a:r>
              <a:rPr sz="3400" b="0" u="sng" spc="-114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400" b="0" u="sng" spc="5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sezione</a:t>
            </a:r>
            <a:r>
              <a:rPr sz="3400" b="0" u="sng" spc="-11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400" b="0" u="sng" spc="-72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«I</a:t>
            </a:r>
            <a:r>
              <a:rPr sz="3400" b="0" u="sng" spc="-5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3400" b="0" u="sng" spc="-2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tuoi </a:t>
            </a:r>
            <a:r>
              <a:rPr sz="3400" b="0" u="sng" spc="-110" dirty="0" err="1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concorsi</a:t>
            </a:r>
            <a:r>
              <a:rPr sz="3400" b="0" u="sng" spc="-11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r>
              <a:rPr lang="it-IT" sz="3400" b="0" spc="-11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all’indirizzo </a:t>
            </a:r>
            <a:r>
              <a:rPr lang="it-IT" sz="3400" b="0" spc="-26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https://ammissioni.unifi.it</a:t>
            </a:r>
            <a:r>
              <a:rPr lang="it-IT" sz="3400" b="0" spc="-26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3400" b="0" spc="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3400" b="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in</a:t>
            </a:r>
            <a:r>
              <a:rPr sz="3400" b="0" spc="-7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400" b="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attesa</a:t>
            </a:r>
            <a:r>
              <a:rPr sz="3400" b="0" spc="-3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400" b="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della</a:t>
            </a:r>
            <a:r>
              <a:rPr sz="3400" b="0" spc="-4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400" b="0" spc="4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pubblicazione</a:t>
            </a:r>
            <a:r>
              <a:rPr sz="3400" b="0" spc="-4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400" b="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della</a:t>
            </a:r>
            <a:r>
              <a:rPr sz="3400" b="0" spc="-3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400" b="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graduatoria</a:t>
            </a:r>
            <a:r>
              <a:rPr sz="3400" b="0" spc="-5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400" b="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della</a:t>
            </a:r>
            <a:r>
              <a:rPr sz="3400" b="0" spc="-4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400" b="0" spc="1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Scuola</a:t>
            </a:r>
            <a:r>
              <a:rPr sz="3400" b="0" spc="-5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400" b="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di</a:t>
            </a:r>
            <a:r>
              <a:rPr sz="3400" b="0" spc="-6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400" b="0" spc="-1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Agraria.</a:t>
            </a:r>
            <a:endParaRPr sz="3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1905" algn="ctr">
              <a:lnSpc>
                <a:spcPct val="100000"/>
              </a:lnSpc>
              <a:spcBef>
                <a:spcPts val="1405"/>
              </a:spcBef>
            </a:pPr>
            <a:r>
              <a:rPr sz="3400" b="0" u="sng" spc="-1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NB:</a:t>
            </a:r>
            <a:r>
              <a:rPr sz="3400" b="0" u="sng" spc="-13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400" b="0" u="sng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</a:t>
            </a:r>
            <a:r>
              <a:rPr lang="it-IT" sz="3400" b="0" u="sng" spc="-18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400" b="0" u="sng" spc="-3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 SARANNO</a:t>
            </a:r>
            <a:r>
              <a:rPr sz="3400" b="0" u="sng" spc="-13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3400" b="0" u="sng" spc="-10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COMUNICAZIONI</a:t>
            </a:r>
            <a:r>
              <a:rPr sz="3400" b="0" u="sng" spc="-12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3400" b="0" u="sng" spc="-1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PERSONALI!</a:t>
            </a:r>
            <a:endParaRPr sz="3400" b="0" u="sng" dirty="0">
              <a:solidFill>
                <a:srgbClr val="EBF0D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00000"/>
              </a:lnSpc>
              <a:spcBef>
                <a:spcPts val="3860"/>
              </a:spcBef>
            </a:pPr>
            <a:r>
              <a:rPr sz="3000" spc="-120" dirty="0">
                <a:solidFill>
                  <a:srgbClr val="B7DEE8"/>
                </a:solidFill>
              </a:rPr>
              <a:t>Starting</a:t>
            </a:r>
            <a:r>
              <a:rPr sz="3000" dirty="0">
                <a:solidFill>
                  <a:srgbClr val="B7DEE8"/>
                </a:solidFill>
              </a:rPr>
              <a:t> </a:t>
            </a:r>
            <a:r>
              <a:rPr sz="3000" spc="-120" dirty="0">
                <a:solidFill>
                  <a:srgbClr val="B7DEE8"/>
                </a:solidFill>
              </a:rPr>
              <a:t>from</a:t>
            </a:r>
            <a:r>
              <a:rPr sz="3000" spc="5" dirty="0">
                <a:solidFill>
                  <a:srgbClr val="B7DEE8"/>
                </a:solidFill>
              </a:rPr>
              <a:t> </a:t>
            </a:r>
            <a:r>
              <a:rPr sz="3000" spc="-20" dirty="0">
                <a:solidFill>
                  <a:srgbClr val="B7DEE8"/>
                </a:solidFill>
              </a:rPr>
              <a:t>May</a:t>
            </a:r>
            <a:r>
              <a:rPr sz="3000" spc="15" dirty="0">
                <a:solidFill>
                  <a:srgbClr val="B7DEE8"/>
                </a:solidFill>
              </a:rPr>
              <a:t> </a:t>
            </a:r>
            <a:r>
              <a:rPr lang="it-IT" sz="3000" spc="-185" dirty="0">
                <a:solidFill>
                  <a:srgbClr val="B7DEE8"/>
                </a:solidFill>
              </a:rPr>
              <a:t>22</a:t>
            </a:r>
            <a:r>
              <a:rPr sz="3000" spc="-185" dirty="0">
                <a:solidFill>
                  <a:srgbClr val="B7DEE8"/>
                </a:solidFill>
              </a:rPr>
              <a:t>,</a:t>
            </a:r>
            <a:r>
              <a:rPr sz="3000" spc="10" dirty="0">
                <a:solidFill>
                  <a:srgbClr val="B7DEE8"/>
                </a:solidFill>
              </a:rPr>
              <a:t> </a:t>
            </a:r>
            <a:r>
              <a:rPr sz="3000" spc="-225" dirty="0">
                <a:solidFill>
                  <a:srgbClr val="B7DEE8"/>
                </a:solidFill>
              </a:rPr>
              <a:t>202</a:t>
            </a:r>
            <a:r>
              <a:rPr lang="it-IT" sz="3000" spc="-225" dirty="0">
                <a:solidFill>
                  <a:srgbClr val="B7DEE8"/>
                </a:solidFill>
              </a:rPr>
              <a:t>5</a:t>
            </a:r>
            <a:r>
              <a:rPr sz="3000" b="0" spc="-225" dirty="0">
                <a:solidFill>
                  <a:srgbClr val="DBEDF4"/>
                </a:solidFill>
                <a:latin typeface="Tahoma"/>
                <a:cs typeface="Tahoma"/>
              </a:rPr>
              <a:t>,</a:t>
            </a:r>
            <a:r>
              <a:rPr sz="3000" b="0" spc="-8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b="0" dirty="0">
                <a:solidFill>
                  <a:srgbClr val="DBEDF4"/>
                </a:solidFill>
                <a:latin typeface="Tahoma"/>
                <a:cs typeface="Tahoma"/>
              </a:rPr>
              <a:t>the</a:t>
            </a:r>
            <a:r>
              <a:rPr sz="3000" b="0" spc="-4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b="0" dirty="0">
                <a:solidFill>
                  <a:srgbClr val="DBEDF4"/>
                </a:solidFill>
                <a:latin typeface="Tahoma"/>
                <a:cs typeface="Tahoma"/>
              </a:rPr>
              <a:t>candidate</a:t>
            </a:r>
            <a:r>
              <a:rPr sz="3000" b="0" spc="-4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b="0" dirty="0">
                <a:solidFill>
                  <a:srgbClr val="DBEDF4"/>
                </a:solidFill>
                <a:latin typeface="Tahoma"/>
                <a:cs typeface="Tahoma"/>
              </a:rPr>
              <a:t>should</a:t>
            </a:r>
            <a:r>
              <a:rPr sz="3000" b="0" spc="-7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b="0" dirty="0">
                <a:solidFill>
                  <a:srgbClr val="DBEDF4"/>
                </a:solidFill>
                <a:latin typeface="Tahoma"/>
                <a:cs typeface="Tahoma"/>
              </a:rPr>
              <a:t>monitor</a:t>
            </a:r>
            <a:r>
              <a:rPr sz="3000" b="0" spc="-5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b="0" dirty="0">
                <a:solidFill>
                  <a:srgbClr val="DBEDF4"/>
                </a:solidFill>
                <a:latin typeface="Tahoma"/>
                <a:cs typeface="Tahoma"/>
              </a:rPr>
              <a:t>the</a:t>
            </a:r>
            <a:r>
              <a:rPr sz="3000" b="0" spc="-5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b="0" spc="-10" dirty="0">
                <a:solidFill>
                  <a:srgbClr val="DBEDF4"/>
                </a:solidFill>
                <a:latin typeface="Tahoma"/>
                <a:cs typeface="Tahoma"/>
              </a:rPr>
              <a:t>«Your</a:t>
            </a:r>
            <a:r>
              <a:rPr sz="3000" b="0" spc="-4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b="0" dirty="0">
                <a:solidFill>
                  <a:srgbClr val="DBEDF4"/>
                </a:solidFill>
                <a:latin typeface="Tahoma"/>
                <a:cs typeface="Tahoma"/>
              </a:rPr>
              <a:t>Competitions»</a:t>
            </a:r>
            <a:r>
              <a:rPr sz="3000" b="0" spc="-8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b="0" spc="35" dirty="0">
                <a:solidFill>
                  <a:srgbClr val="DBEDF4"/>
                </a:solidFill>
                <a:latin typeface="Tahoma"/>
                <a:cs typeface="Tahoma"/>
              </a:rPr>
              <a:t>section</a:t>
            </a:r>
            <a:r>
              <a:rPr lang="it-IT" sz="3000" spc="35" dirty="0"/>
              <a:t> </a:t>
            </a:r>
            <a:r>
              <a:rPr sz="3000" b="0" dirty="0">
                <a:solidFill>
                  <a:srgbClr val="DBEDF4"/>
                </a:solidFill>
                <a:latin typeface="Tahoma"/>
                <a:cs typeface="Tahoma"/>
              </a:rPr>
              <a:t>on</a:t>
            </a:r>
            <a:r>
              <a:rPr sz="3000" b="0" spc="-9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b="0" spc="130" dirty="0">
                <a:solidFill>
                  <a:srgbClr val="DBEDF4"/>
                </a:solidFill>
                <a:latin typeface="Tahoma"/>
                <a:cs typeface="Tahoma"/>
              </a:rPr>
              <a:t>TURUL</a:t>
            </a:r>
            <a:r>
              <a:rPr sz="3000" b="0" spc="-12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b="0" dirty="0">
                <a:solidFill>
                  <a:srgbClr val="DBEDF4"/>
                </a:solidFill>
                <a:latin typeface="Tahoma"/>
                <a:cs typeface="Tahoma"/>
              </a:rPr>
              <a:t>while</a:t>
            </a:r>
            <a:r>
              <a:rPr sz="3000" b="0" spc="-8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b="0" dirty="0">
                <a:solidFill>
                  <a:srgbClr val="DBEDF4"/>
                </a:solidFill>
                <a:latin typeface="Tahoma"/>
                <a:cs typeface="Tahoma"/>
              </a:rPr>
              <a:t>waiting</a:t>
            </a:r>
            <a:r>
              <a:rPr sz="3000" b="0" spc="-9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b="0" dirty="0">
                <a:solidFill>
                  <a:srgbClr val="DBEDF4"/>
                </a:solidFill>
                <a:latin typeface="Tahoma"/>
                <a:cs typeface="Tahoma"/>
              </a:rPr>
              <a:t>for</a:t>
            </a:r>
            <a:r>
              <a:rPr sz="3000" b="0" spc="-8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b="0" dirty="0">
                <a:solidFill>
                  <a:srgbClr val="DBEDF4"/>
                </a:solidFill>
                <a:latin typeface="Tahoma"/>
                <a:cs typeface="Tahoma"/>
              </a:rPr>
              <a:t>the</a:t>
            </a:r>
            <a:r>
              <a:rPr sz="3000" b="0" spc="-8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b="0" dirty="0">
                <a:solidFill>
                  <a:srgbClr val="DBEDF4"/>
                </a:solidFill>
                <a:latin typeface="Tahoma"/>
                <a:cs typeface="Tahoma"/>
              </a:rPr>
              <a:t>publication</a:t>
            </a:r>
            <a:r>
              <a:rPr sz="3000" b="0" spc="-12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b="0" dirty="0">
                <a:solidFill>
                  <a:srgbClr val="DBEDF4"/>
                </a:solidFill>
                <a:latin typeface="Tahoma"/>
                <a:cs typeface="Tahoma"/>
              </a:rPr>
              <a:t>of</a:t>
            </a:r>
            <a:r>
              <a:rPr sz="3000" b="0" spc="-8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b="0" dirty="0">
                <a:solidFill>
                  <a:srgbClr val="DBEDF4"/>
                </a:solidFill>
                <a:latin typeface="Tahoma"/>
                <a:cs typeface="Tahoma"/>
              </a:rPr>
              <a:t>the</a:t>
            </a:r>
            <a:r>
              <a:rPr sz="3000" b="0" spc="-8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b="0" dirty="0">
                <a:solidFill>
                  <a:srgbClr val="DBEDF4"/>
                </a:solidFill>
                <a:latin typeface="Tahoma"/>
                <a:cs typeface="Tahoma"/>
              </a:rPr>
              <a:t>ranking</a:t>
            </a:r>
            <a:r>
              <a:rPr sz="3000" b="0" spc="-8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b="0" dirty="0">
                <a:solidFill>
                  <a:srgbClr val="DBEDF4"/>
                </a:solidFill>
                <a:latin typeface="Tahoma"/>
                <a:cs typeface="Tahoma"/>
              </a:rPr>
              <a:t>list</a:t>
            </a:r>
            <a:r>
              <a:rPr sz="3000" b="0" spc="-10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b="0" dirty="0">
                <a:solidFill>
                  <a:srgbClr val="DBEDF4"/>
                </a:solidFill>
                <a:latin typeface="Tahoma"/>
                <a:cs typeface="Tahoma"/>
              </a:rPr>
              <a:t>of</a:t>
            </a:r>
            <a:r>
              <a:rPr sz="3000" b="0" spc="-8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b="0" dirty="0">
                <a:solidFill>
                  <a:srgbClr val="DBEDF4"/>
                </a:solidFill>
                <a:latin typeface="Tahoma"/>
                <a:cs typeface="Tahoma"/>
              </a:rPr>
              <a:t>the</a:t>
            </a:r>
            <a:r>
              <a:rPr sz="3000" b="0" spc="-9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b="0" spc="100" dirty="0">
                <a:solidFill>
                  <a:srgbClr val="DBEDF4"/>
                </a:solidFill>
                <a:latin typeface="Tahoma"/>
                <a:cs typeface="Tahoma"/>
              </a:rPr>
              <a:t>School</a:t>
            </a:r>
            <a:r>
              <a:rPr sz="3000" b="0" spc="-7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b="0" dirty="0">
                <a:solidFill>
                  <a:srgbClr val="DBEDF4"/>
                </a:solidFill>
                <a:latin typeface="Tahoma"/>
                <a:cs typeface="Tahoma"/>
              </a:rPr>
              <a:t>of</a:t>
            </a:r>
            <a:r>
              <a:rPr sz="3000" b="0" spc="-4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b="0" spc="-10" dirty="0">
                <a:solidFill>
                  <a:srgbClr val="DBEDF4"/>
                </a:solidFill>
                <a:latin typeface="Tahoma"/>
                <a:cs typeface="Tahoma"/>
              </a:rPr>
              <a:t>Agriculture</a:t>
            </a:r>
            <a:endParaRPr lang="it-IT" sz="3000" b="0" spc="-10" dirty="0">
              <a:solidFill>
                <a:srgbClr val="DBEDF4"/>
              </a:solidFill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3860"/>
              </a:spcBef>
            </a:pPr>
            <a:r>
              <a:rPr sz="3000" spc="-95" dirty="0">
                <a:solidFill>
                  <a:srgbClr val="B7DEE8"/>
                </a:solidFill>
              </a:rPr>
              <a:t> </a:t>
            </a:r>
            <a:r>
              <a:rPr lang="it-IT" sz="3000" b="0" spc="-95" dirty="0" err="1">
                <a:solidFill>
                  <a:srgbClr val="B7DEE8"/>
                </a:solidFill>
              </a:rPr>
              <a:t>Please</a:t>
            </a:r>
            <a:r>
              <a:rPr lang="it-IT" sz="3000" b="0" spc="-95" dirty="0">
                <a:solidFill>
                  <a:srgbClr val="B7DEE8"/>
                </a:solidFill>
              </a:rPr>
              <a:t> note: </a:t>
            </a:r>
            <a:r>
              <a:rPr sz="3000" dirty="0">
                <a:solidFill>
                  <a:srgbClr val="B7DEE8"/>
                </a:solidFill>
              </a:rPr>
              <a:t>STUDENTS</a:t>
            </a:r>
            <a:r>
              <a:rPr sz="3000" spc="-120" dirty="0">
                <a:solidFill>
                  <a:srgbClr val="B7DEE8"/>
                </a:solidFill>
              </a:rPr>
              <a:t> </a:t>
            </a:r>
            <a:r>
              <a:rPr sz="3000" spc="-185" dirty="0">
                <a:solidFill>
                  <a:srgbClr val="B7DEE8"/>
                </a:solidFill>
              </a:rPr>
              <a:t>WILL</a:t>
            </a:r>
            <a:r>
              <a:rPr sz="3000" spc="-45" dirty="0">
                <a:solidFill>
                  <a:srgbClr val="B7DEE8"/>
                </a:solidFill>
              </a:rPr>
              <a:t> </a:t>
            </a:r>
            <a:r>
              <a:rPr sz="3000" dirty="0">
                <a:solidFill>
                  <a:srgbClr val="B7DEE8"/>
                </a:solidFill>
              </a:rPr>
              <a:t>NOT</a:t>
            </a:r>
            <a:r>
              <a:rPr sz="3000" spc="-85" dirty="0">
                <a:solidFill>
                  <a:srgbClr val="B7DEE8"/>
                </a:solidFill>
              </a:rPr>
              <a:t> </a:t>
            </a:r>
            <a:r>
              <a:rPr sz="3000" spc="-20" dirty="0">
                <a:solidFill>
                  <a:srgbClr val="B7DEE8"/>
                </a:solidFill>
              </a:rPr>
              <a:t>RECEIVE</a:t>
            </a:r>
            <a:r>
              <a:rPr sz="3000" spc="-75" dirty="0">
                <a:solidFill>
                  <a:srgbClr val="B7DEE8"/>
                </a:solidFill>
              </a:rPr>
              <a:t> </a:t>
            </a:r>
            <a:r>
              <a:rPr sz="3000" dirty="0">
                <a:solidFill>
                  <a:srgbClr val="B7DEE8"/>
                </a:solidFill>
              </a:rPr>
              <a:t>ANY</a:t>
            </a:r>
            <a:r>
              <a:rPr sz="3000" spc="-95" dirty="0">
                <a:solidFill>
                  <a:srgbClr val="B7DEE8"/>
                </a:solidFill>
              </a:rPr>
              <a:t> </a:t>
            </a:r>
            <a:r>
              <a:rPr sz="3000" dirty="0">
                <a:solidFill>
                  <a:srgbClr val="B7DEE8"/>
                </a:solidFill>
              </a:rPr>
              <a:t>PERSONAL</a:t>
            </a:r>
            <a:r>
              <a:rPr sz="3000" spc="-90" dirty="0">
                <a:solidFill>
                  <a:srgbClr val="B7DEE8"/>
                </a:solidFill>
              </a:rPr>
              <a:t> </a:t>
            </a:r>
            <a:r>
              <a:rPr sz="3000" spc="-10" dirty="0">
                <a:solidFill>
                  <a:srgbClr val="B7DEE8"/>
                </a:solidFill>
              </a:rPr>
              <a:t>COMMUNICATION</a:t>
            </a:r>
            <a:endParaRPr sz="3000" dirty="0"/>
          </a:p>
        </p:txBody>
      </p:sp>
      <p:grpSp>
        <p:nvGrpSpPr>
          <p:cNvPr id="7" name="object 7"/>
          <p:cNvGrpSpPr/>
          <p:nvPr/>
        </p:nvGrpSpPr>
        <p:grpSpPr>
          <a:xfrm>
            <a:off x="588397" y="3557010"/>
            <a:ext cx="16171031" cy="4082783"/>
            <a:chOff x="725556" y="3800855"/>
            <a:chExt cx="16171031" cy="4082783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48027" y="3800855"/>
              <a:ext cx="15148560" cy="4572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4805" y="7481303"/>
              <a:ext cx="408431" cy="40233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25556" y="4793732"/>
              <a:ext cx="487680" cy="438912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7697723" y="9886186"/>
            <a:ext cx="4610100" cy="30670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6194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284"/>
              </a:spcBef>
            </a:pPr>
            <a:r>
              <a:rPr sz="1400" dirty="0">
                <a:latin typeface="Arial MT"/>
                <a:cs typeface="Arial MT"/>
              </a:rPr>
              <a:t>An</a:t>
            </a:r>
            <a:r>
              <a:rPr sz="1400" spc="-2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aerial</a:t>
            </a:r>
            <a:r>
              <a:rPr sz="1400" spc="-3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view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of</a:t>
            </a:r>
            <a:r>
              <a:rPr sz="1400" spc="-2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the</a:t>
            </a:r>
            <a:r>
              <a:rPr sz="1400" spc="-3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research</a:t>
            </a:r>
            <a:r>
              <a:rPr sz="1400" spc="-5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station</a:t>
            </a:r>
            <a:r>
              <a:rPr sz="1400" spc="-5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of</a:t>
            </a:r>
            <a:r>
              <a:rPr sz="1400" spc="-2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NIBIO,</a:t>
            </a:r>
            <a:r>
              <a:rPr sz="1400" spc="-35" dirty="0">
                <a:latin typeface="Arial MT"/>
                <a:cs typeface="Arial MT"/>
              </a:rPr>
              <a:t> </a:t>
            </a:r>
            <a:r>
              <a:rPr sz="1400" spc="-10" dirty="0">
                <a:latin typeface="Arial MT"/>
                <a:cs typeface="Arial MT"/>
              </a:rPr>
              <a:t>Norway</a:t>
            </a:r>
            <a:endParaRPr sz="14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9471660"/>
          </a:xfrm>
          <a:custGeom>
            <a:avLst/>
            <a:gdLst/>
            <a:ahLst/>
            <a:cxnLst/>
            <a:rect l="l" t="t" r="r" b="b"/>
            <a:pathLst>
              <a:path w="18288000" h="9471660">
                <a:moveTo>
                  <a:pt x="18288000" y="0"/>
                </a:moveTo>
                <a:lnTo>
                  <a:pt x="0" y="0"/>
                </a:lnTo>
                <a:lnTo>
                  <a:pt x="0" y="9471660"/>
                </a:lnTo>
                <a:lnTo>
                  <a:pt x="18288000" y="9471660"/>
                </a:lnTo>
                <a:lnTo>
                  <a:pt x="18288000" y="0"/>
                </a:lnTo>
                <a:close/>
              </a:path>
            </a:pathLst>
          </a:custGeom>
          <a:solidFill>
            <a:srgbClr val="5E826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8288000" cy="10287252"/>
            <a:chOff x="0" y="0"/>
            <a:chExt cx="18288000" cy="10287252"/>
          </a:xfrm>
        </p:grpSpPr>
        <p:sp>
          <p:nvSpPr>
            <p:cNvPr id="4" name="object 4"/>
            <p:cNvSpPr/>
            <p:nvPr/>
          </p:nvSpPr>
          <p:spPr>
            <a:xfrm>
              <a:off x="0" y="9541762"/>
              <a:ext cx="18288000" cy="745490"/>
            </a:xfrm>
            <a:custGeom>
              <a:avLst/>
              <a:gdLst/>
              <a:ahLst/>
              <a:cxnLst/>
              <a:rect l="l" t="t" r="r" b="b"/>
              <a:pathLst>
                <a:path w="18288000" h="745490">
                  <a:moveTo>
                    <a:pt x="18288000" y="0"/>
                  </a:moveTo>
                  <a:lnTo>
                    <a:pt x="0" y="0"/>
                  </a:lnTo>
                  <a:lnTo>
                    <a:pt x="0" y="744982"/>
                  </a:lnTo>
                  <a:lnTo>
                    <a:pt x="18288000" y="744982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5E82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8" y="0"/>
              <a:ext cx="7315199" cy="10286997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9348978" y="25400"/>
            <a:ext cx="696214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130" dirty="0"/>
              <a:t>ACCETTAZIONE</a:t>
            </a:r>
            <a:r>
              <a:rPr sz="4000" spc="-90" dirty="0"/>
              <a:t> </a:t>
            </a:r>
            <a:r>
              <a:rPr sz="4000" spc="170" dirty="0"/>
              <a:t>DELLA</a:t>
            </a:r>
            <a:r>
              <a:rPr sz="4000" spc="-105" dirty="0"/>
              <a:t> </a:t>
            </a:r>
            <a:r>
              <a:rPr sz="4000" spc="165" dirty="0"/>
              <a:t>SEDE</a:t>
            </a:r>
            <a:endParaRPr sz="4000"/>
          </a:p>
        </p:txBody>
      </p:sp>
      <p:sp>
        <p:nvSpPr>
          <p:cNvPr id="8" name="object 8"/>
          <p:cNvSpPr txBox="1"/>
          <p:nvPr/>
        </p:nvSpPr>
        <p:spPr>
          <a:xfrm>
            <a:off x="8449817" y="1257299"/>
            <a:ext cx="9251315" cy="7919720"/>
          </a:xfrm>
          <a:prstGeom prst="rect">
            <a:avLst/>
          </a:prstGeom>
        </p:spPr>
        <p:txBody>
          <a:bodyPr vert="horz" wrap="square" lIns="0" tIns="169545" rIns="0" bIns="0" rtlCol="0">
            <a:spAutoFit/>
          </a:bodyPr>
          <a:lstStyle/>
          <a:p>
            <a:pPr marL="864235">
              <a:lnSpc>
                <a:spcPct val="100000"/>
              </a:lnSpc>
              <a:spcBef>
                <a:spcPts val="1335"/>
              </a:spcBef>
            </a:pPr>
            <a:r>
              <a:rPr sz="3200" spc="210" dirty="0">
                <a:solidFill>
                  <a:srgbClr val="B7DEE8"/>
                </a:solidFill>
                <a:latin typeface="Tahoma"/>
                <a:cs typeface="Tahoma"/>
              </a:rPr>
              <a:t>ACCEPTANCE</a:t>
            </a:r>
            <a:r>
              <a:rPr sz="3200" spc="-130" dirty="0">
                <a:solidFill>
                  <a:srgbClr val="B7DEE8"/>
                </a:solidFill>
                <a:latin typeface="Tahoma"/>
                <a:cs typeface="Tahoma"/>
              </a:rPr>
              <a:t> </a:t>
            </a:r>
            <a:r>
              <a:rPr sz="3200" spc="155" dirty="0">
                <a:solidFill>
                  <a:srgbClr val="B7DEE8"/>
                </a:solidFill>
                <a:latin typeface="Tahoma"/>
                <a:cs typeface="Tahoma"/>
              </a:rPr>
              <a:t>OF</a:t>
            </a:r>
            <a:r>
              <a:rPr sz="3200" spc="-95" dirty="0">
                <a:solidFill>
                  <a:srgbClr val="B7DEE8"/>
                </a:solidFill>
                <a:latin typeface="Tahoma"/>
                <a:cs typeface="Tahoma"/>
              </a:rPr>
              <a:t> </a:t>
            </a:r>
            <a:r>
              <a:rPr sz="3200" spc="75" dirty="0">
                <a:solidFill>
                  <a:srgbClr val="B7DEE8"/>
                </a:solidFill>
                <a:latin typeface="Tahoma"/>
                <a:cs typeface="Tahoma"/>
              </a:rPr>
              <a:t>THE</a:t>
            </a:r>
            <a:r>
              <a:rPr sz="3200" spc="-114" dirty="0">
                <a:solidFill>
                  <a:srgbClr val="B7DEE8"/>
                </a:solidFill>
                <a:latin typeface="Tahoma"/>
                <a:cs typeface="Tahoma"/>
              </a:rPr>
              <a:t> </a:t>
            </a:r>
            <a:r>
              <a:rPr sz="3200" spc="-10" dirty="0">
                <a:solidFill>
                  <a:srgbClr val="B7DEE8"/>
                </a:solidFill>
                <a:latin typeface="Tahoma"/>
                <a:cs typeface="Tahoma"/>
              </a:rPr>
              <a:t>DESTINATION</a:t>
            </a:r>
            <a:endParaRPr sz="3200" dirty="0">
              <a:latin typeface="Tahoma"/>
              <a:cs typeface="Tahoma"/>
            </a:endParaRPr>
          </a:p>
          <a:p>
            <a:pPr marL="260350" algn="ctr">
              <a:lnSpc>
                <a:spcPct val="100000"/>
              </a:lnSpc>
              <a:spcBef>
                <a:spcPts val="1695"/>
              </a:spcBef>
            </a:pPr>
            <a:r>
              <a:rPr sz="4400" b="1" dirty="0">
                <a:solidFill>
                  <a:srgbClr val="D6E3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Concorso</a:t>
            </a:r>
            <a:r>
              <a:rPr sz="4400" b="1" spc="-204" dirty="0">
                <a:solidFill>
                  <a:srgbClr val="D6E3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4400" b="1" dirty="0">
                <a:solidFill>
                  <a:srgbClr val="D6E3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Sede</a:t>
            </a:r>
            <a:r>
              <a:rPr sz="4400" b="1" spc="-190" dirty="0">
                <a:solidFill>
                  <a:srgbClr val="D6E3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4400" b="1" spc="-10" dirty="0">
                <a:solidFill>
                  <a:srgbClr val="D6E3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generica</a:t>
            </a:r>
            <a:endParaRPr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12700" marR="96520">
              <a:lnSpc>
                <a:spcPct val="99700"/>
              </a:lnSpc>
              <a:spcBef>
                <a:spcPts val="1435"/>
              </a:spcBef>
            </a:pPr>
            <a:r>
              <a:rPr sz="3600" b="1" dirty="0">
                <a:solidFill>
                  <a:srgbClr val="C3D5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Se</a:t>
            </a:r>
            <a:r>
              <a:rPr sz="3600" b="1" spc="-175" dirty="0">
                <a:solidFill>
                  <a:srgbClr val="C3D5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b="1" spc="-150" dirty="0">
                <a:solidFill>
                  <a:srgbClr val="C3D5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VINCITORE</a:t>
            </a:r>
            <a:r>
              <a:rPr sz="3600" b="1" spc="-114" dirty="0">
                <a:solidFill>
                  <a:srgbClr val="C3D5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b="1" spc="-90" dirty="0">
                <a:solidFill>
                  <a:srgbClr val="C3D5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della</a:t>
            </a:r>
            <a:r>
              <a:rPr sz="3600" b="1" spc="-140" dirty="0">
                <a:solidFill>
                  <a:srgbClr val="C3D5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prima</a:t>
            </a:r>
            <a:r>
              <a:rPr sz="3600" b="1" spc="-120" dirty="0">
                <a:solidFill>
                  <a:srgbClr val="C3D5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b="1" dirty="0">
                <a:solidFill>
                  <a:srgbClr val="C3D5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sede</a:t>
            </a:r>
            <a:r>
              <a:rPr sz="3600" b="1" spc="-140" dirty="0">
                <a:solidFill>
                  <a:srgbClr val="C3D5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b="1" spc="-10" dirty="0">
                <a:solidFill>
                  <a:srgbClr val="C3D5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scelta </a:t>
            </a:r>
            <a:r>
              <a:rPr sz="3600" b="1" u="sng" spc="-9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BF0DE"/>
                  </a:solidFill>
                </a:uFill>
                <a:latin typeface="Tahoma"/>
                <a:cs typeface="Tahoma"/>
              </a:rPr>
              <a:t>deve</a:t>
            </a:r>
            <a:r>
              <a:rPr sz="3600" b="1" u="sng" spc="-17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BF0DE"/>
                  </a:solidFill>
                </a:uFill>
                <a:latin typeface="Tahoma"/>
                <a:cs typeface="Tahoma"/>
              </a:rPr>
              <a:t> </a:t>
            </a:r>
            <a:r>
              <a:rPr sz="3600" b="1" u="sng" spc="-7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BF0DE"/>
                  </a:solidFill>
                </a:uFill>
                <a:latin typeface="Tahoma"/>
                <a:cs typeface="Tahoma"/>
              </a:rPr>
              <a:t>accettare</a:t>
            </a:r>
            <a:r>
              <a:rPr sz="3600" b="1" u="sng" spc="-19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BF0DE"/>
                  </a:solidFill>
                </a:uFill>
                <a:latin typeface="Tahoma"/>
                <a:cs typeface="Tahoma"/>
              </a:rPr>
              <a:t> </a:t>
            </a:r>
            <a:r>
              <a:rPr sz="3600" b="1" u="sng" spc="-5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BF0DE"/>
                  </a:solidFill>
                </a:uFill>
                <a:latin typeface="Tahoma"/>
                <a:cs typeface="Tahoma"/>
              </a:rPr>
              <a:t>la</a:t>
            </a:r>
            <a:r>
              <a:rPr sz="3600" b="1" u="sng" spc="-21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BF0DE"/>
                  </a:solidFill>
                </a:uFill>
                <a:latin typeface="Tahoma"/>
                <a:cs typeface="Tahoma"/>
              </a:rPr>
              <a:t> </a:t>
            </a:r>
            <a:r>
              <a:rPr sz="3600" b="1" u="sng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BF0DE"/>
                  </a:solidFill>
                </a:uFill>
                <a:latin typeface="Tahoma"/>
                <a:cs typeface="Tahoma"/>
              </a:rPr>
              <a:t>sede</a:t>
            </a:r>
            <a:r>
              <a:rPr sz="3600" b="1" u="sng" spc="-21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BF0DE"/>
                  </a:solidFill>
                </a:uFill>
                <a:latin typeface="Tahoma"/>
                <a:cs typeface="Tahoma"/>
              </a:rPr>
              <a:t> </a:t>
            </a:r>
            <a:r>
              <a:rPr sz="3600" b="1" u="sng" spc="-7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BF0DE"/>
                  </a:solidFill>
                </a:uFill>
                <a:latin typeface="Tahoma"/>
                <a:cs typeface="Tahoma"/>
              </a:rPr>
              <a:t>assegnata</a:t>
            </a:r>
            <a:r>
              <a:rPr sz="3600" b="1" u="sng" spc="-17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BF0DE"/>
                  </a:solidFill>
                </a:uFill>
                <a:latin typeface="Tahoma"/>
                <a:cs typeface="Tahoma"/>
              </a:rPr>
              <a:t> </a:t>
            </a:r>
            <a:r>
              <a:rPr sz="3600" b="1" u="sng" spc="-13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BF0DE"/>
                  </a:solidFill>
                </a:uFill>
                <a:latin typeface="Tahoma"/>
                <a:cs typeface="Tahoma"/>
              </a:rPr>
              <a:t>entro</a:t>
            </a:r>
            <a:r>
              <a:rPr sz="3600" b="1" u="sng" spc="-12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BF0DE"/>
                  </a:solidFill>
                </a:uFill>
                <a:latin typeface="Tahoma"/>
                <a:cs typeface="Tahoma"/>
              </a:rPr>
              <a:t> </a:t>
            </a:r>
            <a:r>
              <a:rPr sz="3600" b="1" u="sng" spc="-35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BF0DE"/>
                  </a:solidFill>
                </a:uFill>
                <a:latin typeface="Tahoma"/>
                <a:cs typeface="Tahoma"/>
              </a:rPr>
              <a:t>3</a:t>
            </a:r>
            <a:r>
              <a:rPr sz="3600" b="1" spc="-35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b="1" u="sng" spc="-12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BF0DE"/>
                  </a:solidFill>
                </a:uFill>
                <a:latin typeface="Tahoma"/>
                <a:cs typeface="Tahoma"/>
              </a:rPr>
              <a:t>giorni</a:t>
            </a:r>
            <a:r>
              <a:rPr sz="3600" b="1" u="sng" spc="-5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BF0DE"/>
                  </a:solidFill>
                </a:uFill>
                <a:latin typeface="Tahoma"/>
                <a:cs typeface="Tahoma"/>
              </a:rPr>
              <a:t> </a:t>
            </a:r>
            <a:r>
              <a:rPr sz="3600" b="1" u="sng" spc="-16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BF0DE"/>
                  </a:solidFill>
                </a:uFill>
                <a:latin typeface="Tahoma"/>
                <a:cs typeface="Tahoma"/>
              </a:rPr>
              <a:t>lavorativi</a:t>
            </a:r>
            <a:r>
              <a:rPr sz="3600" b="1" u="sng" spc="-8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BF0DE"/>
                  </a:solidFill>
                </a:uFill>
                <a:latin typeface="Tahoma"/>
                <a:cs typeface="Tahoma"/>
              </a:rPr>
              <a:t> </a:t>
            </a:r>
            <a:r>
              <a:rPr sz="3600" spc="-5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(dal</a:t>
            </a:r>
            <a:r>
              <a:rPr sz="3600" spc="-11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momento</a:t>
            </a:r>
            <a:r>
              <a:rPr sz="3600" spc="-12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spc="-1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della </a:t>
            </a:r>
            <a:r>
              <a:rPr sz="3600" spc="6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pubblicazione</a:t>
            </a:r>
            <a:r>
              <a:rPr sz="3600" spc="-10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della</a:t>
            </a:r>
            <a:r>
              <a:rPr sz="3600" spc="-9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spc="-2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graduatoria)</a:t>
            </a:r>
            <a:r>
              <a:rPr sz="3600" spc="-9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spc="6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indicando</a:t>
            </a:r>
            <a:r>
              <a:rPr sz="3600" spc="-10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spc="-2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la </a:t>
            </a:r>
            <a:r>
              <a:rPr sz="36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durata</a:t>
            </a:r>
            <a:r>
              <a:rPr sz="3600" spc="-13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in</a:t>
            </a:r>
            <a:r>
              <a:rPr sz="3600" spc="-14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spc="5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mesi</a:t>
            </a:r>
            <a:r>
              <a:rPr sz="3600" spc="-14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spc="5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di</a:t>
            </a:r>
            <a:r>
              <a:rPr sz="3600" spc="-13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spc="-1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mobilità</a:t>
            </a:r>
            <a:endParaRPr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698500" marR="5080" indent="-457200">
              <a:lnSpc>
                <a:spcPct val="100000"/>
              </a:lnSpc>
              <a:spcBef>
                <a:spcPts val="4085"/>
              </a:spcBef>
              <a:buSzPct val="93750"/>
              <a:buFont typeface="Wingdings"/>
              <a:buChar char=""/>
              <a:tabLst>
                <a:tab pos="698500" algn="l"/>
              </a:tabLst>
            </a:pPr>
            <a:r>
              <a:rPr sz="2800" b="1" dirty="0">
                <a:solidFill>
                  <a:srgbClr val="B7DEE8"/>
                </a:solidFill>
                <a:latin typeface="Tahoma"/>
                <a:cs typeface="Tahoma"/>
              </a:rPr>
              <a:t>If</a:t>
            </a:r>
            <a:r>
              <a:rPr sz="2800" b="1" spc="-30" dirty="0">
                <a:solidFill>
                  <a:srgbClr val="B7DEE8"/>
                </a:solidFill>
                <a:latin typeface="Tahoma"/>
                <a:cs typeface="Tahoma"/>
              </a:rPr>
              <a:t> </a:t>
            </a:r>
            <a:r>
              <a:rPr sz="2800" b="1" dirty="0">
                <a:solidFill>
                  <a:srgbClr val="B7DEE8"/>
                </a:solidFill>
                <a:latin typeface="Tahoma"/>
                <a:cs typeface="Tahoma"/>
              </a:rPr>
              <a:t>you</a:t>
            </a:r>
            <a:r>
              <a:rPr sz="2800" b="1" spc="-25" dirty="0">
                <a:solidFill>
                  <a:srgbClr val="B7DEE8"/>
                </a:solidFill>
                <a:latin typeface="Tahoma"/>
                <a:cs typeface="Tahoma"/>
              </a:rPr>
              <a:t> </a:t>
            </a:r>
            <a:r>
              <a:rPr sz="2800" b="1" dirty="0">
                <a:solidFill>
                  <a:srgbClr val="B7DEE8"/>
                </a:solidFill>
                <a:latin typeface="Tahoma"/>
                <a:cs typeface="Tahoma"/>
              </a:rPr>
              <a:t>are</a:t>
            </a:r>
            <a:r>
              <a:rPr sz="2800" b="1" spc="-20" dirty="0">
                <a:solidFill>
                  <a:srgbClr val="B7DEE8"/>
                </a:solidFill>
                <a:latin typeface="Tahoma"/>
                <a:cs typeface="Tahoma"/>
              </a:rPr>
              <a:t> </a:t>
            </a:r>
            <a:r>
              <a:rPr sz="2800" b="1" dirty="0">
                <a:solidFill>
                  <a:srgbClr val="B7DEE8"/>
                </a:solidFill>
                <a:latin typeface="Tahoma"/>
                <a:cs typeface="Tahoma"/>
              </a:rPr>
              <a:t>a</a:t>
            </a:r>
            <a:r>
              <a:rPr sz="2800" b="1" spc="-30" dirty="0">
                <a:solidFill>
                  <a:srgbClr val="B7DEE8"/>
                </a:solidFill>
                <a:latin typeface="Tahoma"/>
                <a:cs typeface="Tahoma"/>
              </a:rPr>
              <a:t> </a:t>
            </a:r>
            <a:r>
              <a:rPr sz="2800" b="1" dirty="0">
                <a:solidFill>
                  <a:srgbClr val="B7DEE8"/>
                </a:solidFill>
                <a:latin typeface="Tahoma"/>
                <a:cs typeface="Tahoma"/>
              </a:rPr>
              <a:t>"WINNING"</a:t>
            </a:r>
            <a:r>
              <a:rPr sz="2800" b="1" spc="-65" dirty="0">
                <a:solidFill>
                  <a:srgbClr val="B7DEE8"/>
                </a:solidFill>
                <a:latin typeface="Tahoma"/>
                <a:cs typeface="Tahoma"/>
              </a:rPr>
              <a:t> </a:t>
            </a:r>
            <a:r>
              <a:rPr sz="2800" b="1" dirty="0">
                <a:solidFill>
                  <a:srgbClr val="B7DEE8"/>
                </a:solidFill>
                <a:latin typeface="Tahoma"/>
                <a:cs typeface="Tahoma"/>
              </a:rPr>
              <a:t>STUDENT</a:t>
            </a:r>
            <a:r>
              <a:rPr sz="2800" b="1" spc="-25" dirty="0">
                <a:solidFill>
                  <a:srgbClr val="B7DEE8"/>
                </a:solidFill>
                <a:latin typeface="Tahoma"/>
                <a:cs typeface="Tahoma"/>
              </a:rPr>
              <a:t> </a:t>
            </a:r>
            <a:r>
              <a:rPr sz="2800" b="1" dirty="0">
                <a:solidFill>
                  <a:srgbClr val="B7DEE8"/>
                </a:solidFill>
                <a:latin typeface="Tahoma"/>
                <a:cs typeface="Tahoma"/>
              </a:rPr>
              <a:t>of</a:t>
            </a:r>
            <a:r>
              <a:rPr sz="2800" b="1" spc="-10" dirty="0">
                <a:solidFill>
                  <a:srgbClr val="B7DEE8"/>
                </a:solidFill>
                <a:latin typeface="Tahoma"/>
                <a:cs typeface="Tahoma"/>
              </a:rPr>
              <a:t> </a:t>
            </a:r>
            <a:r>
              <a:rPr sz="2800" b="1" spc="-20" dirty="0">
                <a:solidFill>
                  <a:srgbClr val="B7DEE8"/>
                </a:solidFill>
                <a:latin typeface="Tahoma"/>
                <a:cs typeface="Tahoma"/>
              </a:rPr>
              <a:t>your </a:t>
            </a:r>
            <a:r>
              <a:rPr sz="2800" b="1" dirty="0">
                <a:solidFill>
                  <a:srgbClr val="B7DEE8"/>
                </a:solidFill>
                <a:latin typeface="Tahoma"/>
                <a:cs typeface="Tahoma"/>
              </a:rPr>
              <a:t>first</a:t>
            </a:r>
            <a:r>
              <a:rPr sz="2800" b="1" spc="-40" dirty="0">
                <a:solidFill>
                  <a:srgbClr val="B7DEE8"/>
                </a:solidFill>
                <a:latin typeface="Tahoma"/>
                <a:cs typeface="Tahoma"/>
              </a:rPr>
              <a:t> </a:t>
            </a:r>
            <a:r>
              <a:rPr sz="2800" b="1" dirty="0">
                <a:solidFill>
                  <a:srgbClr val="B7DEE8"/>
                </a:solidFill>
                <a:latin typeface="Tahoma"/>
                <a:cs typeface="Tahoma"/>
              </a:rPr>
              <a:t>chosen</a:t>
            </a:r>
            <a:r>
              <a:rPr sz="2800" b="1" spc="-10" dirty="0">
                <a:solidFill>
                  <a:srgbClr val="B7DEE8"/>
                </a:solidFill>
                <a:latin typeface="Tahoma"/>
                <a:cs typeface="Tahoma"/>
              </a:rPr>
              <a:t> destination</a:t>
            </a:r>
            <a:r>
              <a:rPr sz="2800" spc="-10" dirty="0">
                <a:solidFill>
                  <a:srgbClr val="F5F5EB"/>
                </a:solidFill>
                <a:latin typeface="Tahoma"/>
                <a:cs typeface="Tahoma"/>
              </a:rPr>
              <a:t>,</a:t>
            </a:r>
            <a:endParaRPr sz="2800" dirty="0">
              <a:latin typeface="Tahoma"/>
              <a:cs typeface="Tahoma"/>
            </a:endParaRPr>
          </a:p>
          <a:p>
            <a:pPr marL="469900" marR="132715" indent="-228600">
              <a:lnSpc>
                <a:spcPct val="100000"/>
              </a:lnSpc>
            </a:pPr>
            <a:r>
              <a:rPr sz="2800" b="1" u="sng" dirty="0">
                <a:solidFill>
                  <a:srgbClr val="F5F5EB"/>
                </a:solidFill>
                <a:uFill>
                  <a:solidFill>
                    <a:srgbClr val="F5F5EB"/>
                  </a:solidFill>
                </a:uFill>
                <a:latin typeface="Tahoma"/>
                <a:cs typeface="Tahoma"/>
              </a:rPr>
              <a:t>you</a:t>
            </a:r>
            <a:r>
              <a:rPr sz="2800" b="1" u="sng" spc="-15" dirty="0">
                <a:solidFill>
                  <a:srgbClr val="F5F5EB"/>
                </a:solidFill>
                <a:uFill>
                  <a:solidFill>
                    <a:srgbClr val="F5F5EB"/>
                  </a:solidFill>
                </a:uFill>
                <a:latin typeface="Tahoma"/>
                <a:cs typeface="Tahoma"/>
              </a:rPr>
              <a:t> </a:t>
            </a:r>
            <a:r>
              <a:rPr sz="2800" b="1" u="sng" dirty="0">
                <a:solidFill>
                  <a:srgbClr val="F5F5EB"/>
                </a:solidFill>
                <a:uFill>
                  <a:solidFill>
                    <a:srgbClr val="F5F5EB"/>
                  </a:solidFill>
                </a:uFill>
                <a:latin typeface="Tahoma"/>
                <a:cs typeface="Tahoma"/>
              </a:rPr>
              <a:t>must</a:t>
            </a:r>
            <a:r>
              <a:rPr sz="2800" b="1" u="sng" spc="-35" dirty="0">
                <a:solidFill>
                  <a:srgbClr val="F5F5EB"/>
                </a:solidFill>
                <a:uFill>
                  <a:solidFill>
                    <a:srgbClr val="F5F5EB"/>
                  </a:solidFill>
                </a:uFill>
                <a:latin typeface="Tahoma"/>
                <a:cs typeface="Tahoma"/>
              </a:rPr>
              <a:t> </a:t>
            </a:r>
            <a:r>
              <a:rPr sz="2800" b="1" u="sng" dirty="0">
                <a:solidFill>
                  <a:srgbClr val="F5F5EB"/>
                </a:solidFill>
                <a:uFill>
                  <a:solidFill>
                    <a:srgbClr val="F5F5EB"/>
                  </a:solidFill>
                </a:uFill>
                <a:latin typeface="Tahoma"/>
                <a:cs typeface="Tahoma"/>
              </a:rPr>
              <a:t>accept</a:t>
            </a:r>
            <a:r>
              <a:rPr sz="2800" b="1" u="sng" spc="-50" dirty="0">
                <a:solidFill>
                  <a:srgbClr val="F5F5EB"/>
                </a:solidFill>
                <a:uFill>
                  <a:solidFill>
                    <a:srgbClr val="F5F5EB"/>
                  </a:solidFill>
                </a:uFill>
                <a:latin typeface="Tahoma"/>
                <a:cs typeface="Tahoma"/>
              </a:rPr>
              <a:t> </a:t>
            </a:r>
            <a:r>
              <a:rPr sz="2800" b="1" u="sng" dirty="0">
                <a:solidFill>
                  <a:srgbClr val="F5F5EB"/>
                </a:solidFill>
                <a:uFill>
                  <a:solidFill>
                    <a:srgbClr val="F5F5EB"/>
                  </a:solidFill>
                </a:uFill>
                <a:latin typeface="Tahoma"/>
                <a:cs typeface="Tahoma"/>
              </a:rPr>
              <a:t>the</a:t>
            </a:r>
            <a:r>
              <a:rPr sz="2800" b="1" u="sng" spc="-10" dirty="0">
                <a:solidFill>
                  <a:srgbClr val="F5F5EB"/>
                </a:solidFill>
                <a:uFill>
                  <a:solidFill>
                    <a:srgbClr val="F5F5EB"/>
                  </a:solidFill>
                </a:uFill>
                <a:latin typeface="Tahoma"/>
                <a:cs typeface="Tahoma"/>
              </a:rPr>
              <a:t> </a:t>
            </a:r>
            <a:r>
              <a:rPr sz="2800" b="1" u="sng" dirty="0">
                <a:solidFill>
                  <a:srgbClr val="F5F5EB"/>
                </a:solidFill>
                <a:uFill>
                  <a:solidFill>
                    <a:srgbClr val="F5F5EB"/>
                  </a:solidFill>
                </a:uFill>
                <a:latin typeface="Tahoma"/>
                <a:cs typeface="Tahoma"/>
              </a:rPr>
              <a:t>destination</a:t>
            </a:r>
            <a:r>
              <a:rPr sz="2800" b="1" u="sng" spc="-50" dirty="0">
                <a:solidFill>
                  <a:srgbClr val="F5F5EB"/>
                </a:solidFill>
                <a:uFill>
                  <a:solidFill>
                    <a:srgbClr val="F5F5EB"/>
                  </a:solidFill>
                </a:uFill>
                <a:latin typeface="Tahoma"/>
                <a:cs typeface="Tahoma"/>
              </a:rPr>
              <a:t> </a:t>
            </a:r>
            <a:r>
              <a:rPr sz="2800" b="1" u="sng" spc="-10" dirty="0">
                <a:solidFill>
                  <a:srgbClr val="F5F5EB"/>
                </a:solidFill>
                <a:uFill>
                  <a:solidFill>
                    <a:srgbClr val="F5F5EB"/>
                  </a:solidFill>
                </a:uFill>
                <a:latin typeface="Tahoma"/>
                <a:cs typeface="Tahoma"/>
              </a:rPr>
              <a:t>assigned</a:t>
            </a:r>
            <a:r>
              <a:rPr sz="2800" b="1" spc="-10" dirty="0">
                <a:solidFill>
                  <a:srgbClr val="F5F5EB"/>
                </a:solidFill>
                <a:latin typeface="Tahoma"/>
                <a:cs typeface="Tahoma"/>
              </a:rPr>
              <a:t> </a:t>
            </a:r>
            <a:r>
              <a:rPr sz="2800" b="1" u="sng" dirty="0">
                <a:solidFill>
                  <a:srgbClr val="F5F5EB"/>
                </a:solidFill>
                <a:uFill>
                  <a:solidFill>
                    <a:srgbClr val="F5F5EB"/>
                  </a:solidFill>
                </a:uFill>
                <a:latin typeface="Tahoma"/>
                <a:cs typeface="Tahoma"/>
              </a:rPr>
              <a:t>within</a:t>
            </a:r>
            <a:r>
              <a:rPr sz="2800" b="1" u="sng" spc="-60" dirty="0">
                <a:solidFill>
                  <a:srgbClr val="F5F5EB"/>
                </a:solidFill>
                <a:uFill>
                  <a:solidFill>
                    <a:srgbClr val="F5F5EB"/>
                  </a:solidFill>
                </a:uFill>
                <a:latin typeface="Tahoma"/>
                <a:cs typeface="Tahoma"/>
              </a:rPr>
              <a:t> </a:t>
            </a:r>
            <a:r>
              <a:rPr sz="2800" b="1" u="sng" dirty="0">
                <a:solidFill>
                  <a:srgbClr val="F5F5EB"/>
                </a:solidFill>
                <a:uFill>
                  <a:solidFill>
                    <a:srgbClr val="F5F5EB"/>
                  </a:solidFill>
                </a:uFill>
                <a:latin typeface="Tahoma"/>
                <a:cs typeface="Tahoma"/>
              </a:rPr>
              <a:t>3</a:t>
            </a:r>
            <a:r>
              <a:rPr sz="2800" b="1" u="sng" spc="-15" dirty="0">
                <a:solidFill>
                  <a:srgbClr val="F5F5EB"/>
                </a:solidFill>
                <a:uFill>
                  <a:solidFill>
                    <a:srgbClr val="F5F5EB"/>
                  </a:solidFill>
                </a:uFill>
                <a:latin typeface="Tahoma"/>
                <a:cs typeface="Tahoma"/>
              </a:rPr>
              <a:t> </a:t>
            </a:r>
            <a:r>
              <a:rPr sz="2800" b="1" u="sng" dirty="0">
                <a:solidFill>
                  <a:srgbClr val="F5F5EB"/>
                </a:solidFill>
                <a:uFill>
                  <a:solidFill>
                    <a:srgbClr val="F5F5EB"/>
                  </a:solidFill>
                </a:uFill>
                <a:latin typeface="Tahoma"/>
                <a:cs typeface="Tahoma"/>
              </a:rPr>
              <a:t>working</a:t>
            </a:r>
            <a:r>
              <a:rPr sz="2800" b="1" u="sng" spc="-55" dirty="0">
                <a:solidFill>
                  <a:srgbClr val="F5F5EB"/>
                </a:solidFill>
                <a:uFill>
                  <a:solidFill>
                    <a:srgbClr val="F5F5EB"/>
                  </a:solidFill>
                </a:uFill>
                <a:latin typeface="Tahoma"/>
                <a:cs typeface="Tahoma"/>
              </a:rPr>
              <a:t> </a:t>
            </a:r>
            <a:r>
              <a:rPr sz="2800" b="1" u="sng" dirty="0">
                <a:solidFill>
                  <a:srgbClr val="F5F5EB"/>
                </a:solidFill>
                <a:uFill>
                  <a:solidFill>
                    <a:srgbClr val="F5F5EB"/>
                  </a:solidFill>
                </a:uFill>
                <a:latin typeface="Tahoma"/>
                <a:cs typeface="Tahoma"/>
              </a:rPr>
              <a:t>days</a:t>
            </a:r>
            <a:r>
              <a:rPr sz="2800" b="1" u="sng" spc="-35" dirty="0">
                <a:solidFill>
                  <a:srgbClr val="F5F5EB"/>
                </a:solidFill>
                <a:uFill>
                  <a:solidFill>
                    <a:srgbClr val="F5F5EB"/>
                  </a:solidFill>
                </a:u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F5F5EB"/>
                </a:solidFill>
                <a:latin typeface="Tahoma"/>
                <a:cs typeface="Tahoma"/>
              </a:rPr>
              <a:t>(starting</a:t>
            </a:r>
            <a:r>
              <a:rPr sz="2800" spc="-15" dirty="0">
                <a:solidFill>
                  <a:srgbClr val="F5F5EB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F5F5EB"/>
                </a:solidFill>
                <a:latin typeface="Tahoma"/>
                <a:cs typeface="Tahoma"/>
              </a:rPr>
              <a:t>from</a:t>
            </a:r>
            <a:r>
              <a:rPr sz="2800" spc="-20" dirty="0">
                <a:solidFill>
                  <a:srgbClr val="F5F5EB"/>
                </a:solidFill>
                <a:latin typeface="Tahoma"/>
                <a:cs typeface="Tahoma"/>
              </a:rPr>
              <a:t> </a:t>
            </a:r>
            <a:r>
              <a:rPr sz="2800" spc="-25" dirty="0">
                <a:solidFill>
                  <a:srgbClr val="F5F5EB"/>
                </a:solidFill>
                <a:latin typeface="Tahoma"/>
                <a:cs typeface="Tahoma"/>
              </a:rPr>
              <a:t>the </a:t>
            </a:r>
            <a:r>
              <a:rPr sz="2800" dirty="0">
                <a:solidFill>
                  <a:srgbClr val="F5F5EB"/>
                </a:solidFill>
                <a:latin typeface="Tahoma"/>
                <a:cs typeface="Tahoma"/>
              </a:rPr>
              <a:t>publication</a:t>
            </a:r>
            <a:r>
              <a:rPr sz="2800" spc="-50" dirty="0">
                <a:solidFill>
                  <a:srgbClr val="F5F5EB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F5F5EB"/>
                </a:solidFill>
                <a:latin typeface="Tahoma"/>
                <a:cs typeface="Tahoma"/>
              </a:rPr>
              <a:t>of</a:t>
            </a:r>
            <a:r>
              <a:rPr sz="2800" spc="-45" dirty="0">
                <a:solidFill>
                  <a:srgbClr val="F5F5EB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F5F5EB"/>
                </a:solidFill>
                <a:latin typeface="Tahoma"/>
                <a:cs typeface="Tahoma"/>
              </a:rPr>
              <a:t>the</a:t>
            </a:r>
            <a:r>
              <a:rPr sz="2800" spc="-50" dirty="0">
                <a:solidFill>
                  <a:srgbClr val="F5F5EB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F5F5EB"/>
                </a:solidFill>
                <a:latin typeface="Tahoma"/>
                <a:cs typeface="Tahoma"/>
              </a:rPr>
              <a:t>provisional</a:t>
            </a:r>
            <a:r>
              <a:rPr sz="2800" spc="-40" dirty="0">
                <a:solidFill>
                  <a:srgbClr val="F5F5EB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F5F5EB"/>
                </a:solidFill>
                <a:latin typeface="Tahoma"/>
                <a:cs typeface="Tahoma"/>
              </a:rPr>
              <a:t>ranking)</a:t>
            </a:r>
            <a:r>
              <a:rPr sz="2800" spc="-50" dirty="0">
                <a:solidFill>
                  <a:srgbClr val="F5F5EB"/>
                </a:solidFill>
                <a:latin typeface="Tahoma"/>
                <a:cs typeface="Tahoma"/>
              </a:rPr>
              <a:t> </a:t>
            </a:r>
            <a:r>
              <a:rPr sz="2800" spc="-10" dirty="0">
                <a:solidFill>
                  <a:srgbClr val="F5F5EB"/>
                </a:solidFill>
                <a:latin typeface="Tahoma"/>
                <a:cs typeface="Tahoma"/>
              </a:rPr>
              <a:t>indicating </a:t>
            </a:r>
            <a:r>
              <a:rPr sz="2800" dirty="0">
                <a:solidFill>
                  <a:srgbClr val="F5F5EB"/>
                </a:solidFill>
                <a:latin typeface="Tahoma"/>
                <a:cs typeface="Tahoma"/>
              </a:rPr>
              <a:t>the</a:t>
            </a:r>
            <a:r>
              <a:rPr sz="2800" spc="-30" dirty="0">
                <a:solidFill>
                  <a:srgbClr val="F5F5EB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F5F5EB"/>
                </a:solidFill>
                <a:latin typeface="Tahoma"/>
                <a:cs typeface="Tahoma"/>
              </a:rPr>
              <a:t>duration</a:t>
            </a:r>
            <a:r>
              <a:rPr sz="2800" spc="-30" dirty="0">
                <a:solidFill>
                  <a:srgbClr val="F5F5EB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F5F5EB"/>
                </a:solidFill>
                <a:latin typeface="Tahoma"/>
                <a:cs typeface="Tahoma"/>
              </a:rPr>
              <a:t>in</a:t>
            </a:r>
            <a:r>
              <a:rPr sz="2800" spc="-25" dirty="0">
                <a:solidFill>
                  <a:srgbClr val="F5F5EB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F5F5EB"/>
                </a:solidFill>
                <a:latin typeface="Tahoma"/>
                <a:cs typeface="Tahoma"/>
              </a:rPr>
              <a:t>months</a:t>
            </a:r>
            <a:r>
              <a:rPr sz="2800" spc="-30" dirty="0">
                <a:solidFill>
                  <a:srgbClr val="F5F5EB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F5F5EB"/>
                </a:solidFill>
                <a:latin typeface="Tahoma"/>
                <a:cs typeface="Tahoma"/>
              </a:rPr>
              <a:t>of</a:t>
            </a:r>
            <a:r>
              <a:rPr sz="2800" spc="-25" dirty="0">
                <a:solidFill>
                  <a:srgbClr val="F5F5EB"/>
                </a:solidFill>
                <a:latin typeface="Tahoma"/>
                <a:cs typeface="Tahoma"/>
              </a:rPr>
              <a:t> </a:t>
            </a:r>
            <a:r>
              <a:rPr sz="2800" spc="-10" dirty="0">
                <a:solidFill>
                  <a:srgbClr val="F5F5EB"/>
                </a:solidFill>
                <a:latin typeface="Tahoma"/>
                <a:cs typeface="Tahoma"/>
              </a:rPr>
              <a:t>mobility</a:t>
            </a:r>
            <a:endParaRPr sz="2800" dirty="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90600" y="9796271"/>
            <a:ext cx="4937760" cy="40132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1114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44"/>
              </a:spcBef>
            </a:pPr>
            <a:r>
              <a:rPr sz="2000" dirty="0">
                <a:latin typeface="Calibri"/>
                <a:cs typeface="Calibri"/>
              </a:rPr>
              <a:t>Universidad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Santiago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de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Compostela,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Spagna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7455661" y="1234439"/>
            <a:ext cx="9317990" cy="6285230"/>
            <a:chOff x="7455661" y="1234439"/>
            <a:chExt cx="9317990" cy="6285230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020555" y="1234439"/>
              <a:ext cx="7752588" cy="4572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7468361" y="1486661"/>
              <a:ext cx="304800" cy="6019800"/>
            </a:xfrm>
            <a:custGeom>
              <a:avLst/>
              <a:gdLst/>
              <a:ahLst/>
              <a:cxnLst/>
              <a:rect l="l" t="t" r="r" b="b"/>
              <a:pathLst>
                <a:path w="304800" h="6019800">
                  <a:moveTo>
                    <a:pt x="0" y="6019800"/>
                  </a:moveTo>
                  <a:lnTo>
                    <a:pt x="304800" y="6019800"/>
                  </a:lnTo>
                  <a:lnTo>
                    <a:pt x="304800" y="0"/>
                  </a:lnTo>
                  <a:lnTo>
                    <a:pt x="0" y="0"/>
                  </a:lnTo>
                  <a:lnTo>
                    <a:pt x="0" y="6019800"/>
                  </a:lnTo>
                  <a:close/>
                </a:path>
              </a:pathLst>
            </a:custGeom>
            <a:ln w="25400">
              <a:solidFill>
                <a:srgbClr val="5E82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844789" y="2329433"/>
              <a:ext cx="533400" cy="304800"/>
            </a:xfrm>
            <a:custGeom>
              <a:avLst/>
              <a:gdLst/>
              <a:ahLst/>
              <a:cxnLst/>
              <a:rect l="l" t="t" r="r" b="b"/>
              <a:pathLst>
                <a:path w="533400" h="304800">
                  <a:moveTo>
                    <a:pt x="381000" y="0"/>
                  </a:moveTo>
                  <a:lnTo>
                    <a:pt x="381000" y="76200"/>
                  </a:lnTo>
                  <a:lnTo>
                    <a:pt x="0" y="76200"/>
                  </a:lnTo>
                  <a:lnTo>
                    <a:pt x="0" y="228600"/>
                  </a:lnTo>
                  <a:lnTo>
                    <a:pt x="381000" y="228600"/>
                  </a:lnTo>
                  <a:lnTo>
                    <a:pt x="381000" y="304800"/>
                  </a:lnTo>
                  <a:lnTo>
                    <a:pt x="533400" y="152400"/>
                  </a:lnTo>
                  <a:lnTo>
                    <a:pt x="381000" y="0"/>
                  </a:lnTo>
                  <a:close/>
                </a:path>
              </a:pathLst>
            </a:custGeom>
            <a:solidFill>
              <a:srgbClr val="C3D5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844789" y="2329433"/>
              <a:ext cx="533400" cy="304800"/>
            </a:xfrm>
            <a:custGeom>
              <a:avLst/>
              <a:gdLst/>
              <a:ahLst/>
              <a:cxnLst/>
              <a:rect l="l" t="t" r="r" b="b"/>
              <a:pathLst>
                <a:path w="533400" h="304800">
                  <a:moveTo>
                    <a:pt x="0" y="76200"/>
                  </a:moveTo>
                  <a:lnTo>
                    <a:pt x="381000" y="76200"/>
                  </a:lnTo>
                  <a:lnTo>
                    <a:pt x="381000" y="0"/>
                  </a:lnTo>
                  <a:lnTo>
                    <a:pt x="533400" y="152400"/>
                  </a:lnTo>
                  <a:lnTo>
                    <a:pt x="381000" y="304800"/>
                  </a:lnTo>
                  <a:lnTo>
                    <a:pt x="381000" y="228600"/>
                  </a:lnTo>
                  <a:lnTo>
                    <a:pt x="0" y="228600"/>
                  </a:lnTo>
                  <a:lnTo>
                    <a:pt x="0" y="76200"/>
                  </a:lnTo>
                  <a:close/>
                </a:path>
              </a:pathLst>
            </a:custGeom>
            <a:ln w="25400">
              <a:solidFill>
                <a:srgbClr val="EBF0D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535327" y="6286500"/>
            <a:ext cx="408431" cy="402336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9471660"/>
          </a:xfrm>
          <a:custGeom>
            <a:avLst/>
            <a:gdLst/>
            <a:ahLst/>
            <a:cxnLst/>
            <a:rect l="l" t="t" r="r" b="b"/>
            <a:pathLst>
              <a:path w="18288000" h="9471660">
                <a:moveTo>
                  <a:pt x="18288000" y="0"/>
                </a:moveTo>
                <a:lnTo>
                  <a:pt x="0" y="0"/>
                </a:lnTo>
                <a:lnTo>
                  <a:pt x="0" y="9471660"/>
                </a:lnTo>
                <a:lnTo>
                  <a:pt x="18288000" y="9471660"/>
                </a:lnTo>
                <a:lnTo>
                  <a:pt x="18288000" y="0"/>
                </a:lnTo>
                <a:close/>
              </a:path>
            </a:pathLst>
          </a:custGeom>
          <a:solidFill>
            <a:srgbClr val="5E82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9541762"/>
            <a:ext cx="18288000" cy="745490"/>
          </a:xfrm>
          <a:custGeom>
            <a:avLst/>
            <a:gdLst/>
            <a:ahLst/>
            <a:cxnLst/>
            <a:rect l="l" t="t" r="r" b="b"/>
            <a:pathLst>
              <a:path w="18288000" h="745490">
                <a:moveTo>
                  <a:pt x="18288000" y="0"/>
                </a:moveTo>
                <a:lnTo>
                  <a:pt x="0" y="0"/>
                </a:lnTo>
                <a:lnTo>
                  <a:pt x="0" y="744982"/>
                </a:lnTo>
                <a:lnTo>
                  <a:pt x="18288000" y="744982"/>
                </a:lnTo>
                <a:lnTo>
                  <a:pt x="18288000" y="0"/>
                </a:lnTo>
                <a:close/>
              </a:path>
            </a:pathLst>
          </a:custGeom>
          <a:solidFill>
            <a:srgbClr val="5E82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348978" y="25400"/>
            <a:ext cx="696214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130" dirty="0"/>
              <a:t>ACCETTAZIONE</a:t>
            </a:r>
            <a:r>
              <a:rPr sz="4000" spc="-90" dirty="0"/>
              <a:t> </a:t>
            </a:r>
            <a:r>
              <a:rPr sz="4000" spc="170" dirty="0"/>
              <a:t>DELLA</a:t>
            </a:r>
            <a:r>
              <a:rPr sz="4000" spc="-105" dirty="0"/>
              <a:t> </a:t>
            </a:r>
            <a:r>
              <a:rPr sz="4000" spc="165" dirty="0"/>
              <a:t>SEDE</a:t>
            </a:r>
            <a:endParaRPr sz="4000"/>
          </a:p>
        </p:txBody>
      </p:sp>
      <p:sp>
        <p:nvSpPr>
          <p:cNvPr id="6" name="object 6"/>
          <p:cNvSpPr txBox="1"/>
          <p:nvPr/>
        </p:nvSpPr>
        <p:spPr>
          <a:xfrm>
            <a:off x="8367395" y="342900"/>
            <a:ext cx="9058910" cy="7580630"/>
          </a:xfrm>
          <a:prstGeom prst="rect">
            <a:avLst/>
          </a:prstGeom>
        </p:spPr>
        <p:txBody>
          <a:bodyPr vert="horz" wrap="square" lIns="0" tIns="257810" rIns="0" bIns="0" rtlCol="0">
            <a:spAutoFit/>
          </a:bodyPr>
          <a:lstStyle/>
          <a:p>
            <a:pPr marL="785495">
              <a:lnSpc>
                <a:spcPct val="100000"/>
              </a:lnSpc>
              <a:spcBef>
                <a:spcPts val="2030"/>
              </a:spcBef>
            </a:pPr>
            <a:r>
              <a:rPr sz="3200" spc="210" dirty="0">
                <a:solidFill>
                  <a:srgbClr val="B7DEE8"/>
                </a:solidFill>
                <a:latin typeface="Tahoma"/>
                <a:cs typeface="Tahoma"/>
              </a:rPr>
              <a:t>ACCEPTANCE</a:t>
            </a:r>
            <a:r>
              <a:rPr sz="3200" spc="-130" dirty="0">
                <a:solidFill>
                  <a:srgbClr val="B7DEE8"/>
                </a:solidFill>
                <a:latin typeface="Tahoma"/>
                <a:cs typeface="Tahoma"/>
              </a:rPr>
              <a:t> </a:t>
            </a:r>
            <a:r>
              <a:rPr sz="3200" spc="155" dirty="0">
                <a:solidFill>
                  <a:srgbClr val="B7DEE8"/>
                </a:solidFill>
                <a:latin typeface="Tahoma"/>
                <a:cs typeface="Tahoma"/>
              </a:rPr>
              <a:t>OF</a:t>
            </a:r>
            <a:r>
              <a:rPr sz="3200" spc="-95" dirty="0">
                <a:solidFill>
                  <a:srgbClr val="B7DEE8"/>
                </a:solidFill>
                <a:latin typeface="Tahoma"/>
                <a:cs typeface="Tahoma"/>
              </a:rPr>
              <a:t> </a:t>
            </a:r>
            <a:r>
              <a:rPr sz="3200" spc="75" dirty="0">
                <a:solidFill>
                  <a:srgbClr val="B7DEE8"/>
                </a:solidFill>
                <a:latin typeface="Tahoma"/>
                <a:cs typeface="Tahoma"/>
              </a:rPr>
              <a:t>THE</a:t>
            </a:r>
            <a:r>
              <a:rPr sz="3200" spc="-114" dirty="0">
                <a:solidFill>
                  <a:srgbClr val="B7DEE8"/>
                </a:solidFill>
                <a:latin typeface="Tahoma"/>
                <a:cs typeface="Tahoma"/>
              </a:rPr>
              <a:t> </a:t>
            </a:r>
            <a:r>
              <a:rPr sz="3200" spc="-10" dirty="0">
                <a:solidFill>
                  <a:srgbClr val="B7DEE8"/>
                </a:solidFill>
                <a:latin typeface="Tahoma"/>
                <a:cs typeface="Tahoma"/>
              </a:rPr>
              <a:t>DESTINATION</a:t>
            </a:r>
            <a:endParaRPr sz="3200" dirty="0">
              <a:latin typeface="Tahoma"/>
              <a:cs typeface="Tahoma"/>
            </a:endParaRPr>
          </a:p>
          <a:p>
            <a:pPr marR="103505" algn="ctr">
              <a:lnSpc>
                <a:spcPct val="100000"/>
              </a:lnSpc>
              <a:spcBef>
                <a:spcPts val="2650"/>
              </a:spcBef>
            </a:pPr>
            <a:r>
              <a:rPr sz="4400" b="1" dirty="0">
                <a:solidFill>
                  <a:srgbClr val="D6E3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Concorso</a:t>
            </a:r>
            <a:r>
              <a:rPr sz="4400" b="1" spc="-204" dirty="0">
                <a:solidFill>
                  <a:srgbClr val="D6E3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4400" b="1" dirty="0">
                <a:solidFill>
                  <a:srgbClr val="D6E3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Sede</a:t>
            </a:r>
            <a:r>
              <a:rPr sz="4400" b="1" spc="-190" dirty="0">
                <a:solidFill>
                  <a:srgbClr val="D6E3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4400" b="1" spc="-10" dirty="0">
                <a:solidFill>
                  <a:srgbClr val="D6E3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generica</a:t>
            </a:r>
            <a:endParaRPr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12700" marR="116205" algn="ctr">
              <a:lnSpc>
                <a:spcPct val="100000"/>
              </a:lnSpc>
              <a:spcBef>
                <a:spcPts val="1614"/>
              </a:spcBef>
            </a:pPr>
            <a:r>
              <a:rPr sz="3600" dirty="0">
                <a:solidFill>
                  <a:srgbClr val="C3D5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ATTENZIONE</a:t>
            </a:r>
            <a:r>
              <a:rPr sz="36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:</a:t>
            </a:r>
            <a:r>
              <a:rPr sz="3600" spc="-3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b="1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il</a:t>
            </a:r>
            <a:r>
              <a:rPr sz="3600" b="1" spc="-4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b="1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numero</a:t>
            </a:r>
            <a:r>
              <a:rPr sz="3600" b="1" spc="-4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b="1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di</a:t>
            </a:r>
            <a:r>
              <a:rPr sz="3600" b="1" spc="-5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b="1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mesi</a:t>
            </a:r>
            <a:r>
              <a:rPr sz="3600" b="1" spc="-4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b="1" spc="-1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indicato </a:t>
            </a:r>
            <a:r>
              <a:rPr sz="3600" b="1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in</a:t>
            </a:r>
            <a:r>
              <a:rPr sz="3600" b="1" spc="-2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b="1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questa</a:t>
            </a:r>
            <a:r>
              <a:rPr sz="3600" b="1" spc="-4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b="1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fase</a:t>
            </a:r>
            <a:r>
              <a:rPr sz="3600" b="1" spc="4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b="1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è</a:t>
            </a:r>
            <a:r>
              <a:rPr sz="3600" b="1" spc="-3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b="1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vincolante</a:t>
            </a:r>
            <a:r>
              <a:rPr sz="3600" b="1" spc="-4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b="1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ai</a:t>
            </a:r>
            <a:r>
              <a:rPr sz="3600" b="1" spc="-1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b="1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fini</a:t>
            </a:r>
            <a:r>
              <a:rPr sz="3600" b="1" spc="-3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b="1" spc="-2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del </a:t>
            </a:r>
            <a:r>
              <a:rPr sz="3600" b="1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calcolo</a:t>
            </a:r>
            <a:r>
              <a:rPr sz="3600" b="1" spc="-4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b="1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dei</a:t>
            </a:r>
            <a:r>
              <a:rPr sz="3600" b="1" spc="-4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b="1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mesi</a:t>
            </a:r>
            <a:r>
              <a:rPr sz="3600" b="1" spc="-3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b="1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di</a:t>
            </a:r>
            <a:r>
              <a:rPr sz="3600" b="1" spc="-4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b="1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borsa</a:t>
            </a:r>
            <a:r>
              <a:rPr sz="3600" b="1" spc="-5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b="1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assegnati</a:t>
            </a:r>
            <a:r>
              <a:rPr sz="3600" b="1" spc="1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spc="-2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(gli </a:t>
            </a:r>
            <a:r>
              <a:rPr sz="36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stessi</a:t>
            </a:r>
            <a:r>
              <a:rPr sz="3600" spc="-2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riportati</a:t>
            </a:r>
            <a:r>
              <a:rPr sz="3600" spc="-4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sul</a:t>
            </a:r>
            <a:r>
              <a:rPr sz="3600" spc="-3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contratto</a:t>
            </a:r>
            <a:r>
              <a:rPr sz="3600" spc="-3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spc="-1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finanziario)</a:t>
            </a:r>
            <a:endParaRPr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3345"/>
              </a:spcBef>
            </a:pPr>
            <a:endParaRPr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29209" marR="5080">
              <a:lnSpc>
                <a:spcPct val="100000"/>
              </a:lnSpc>
            </a:pPr>
            <a:r>
              <a:rPr sz="3200" b="1" dirty="0">
                <a:solidFill>
                  <a:srgbClr val="B7DEE8"/>
                </a:solidFill>
                <a:latin typeface="Tahoma"/>
                <a:cs typeface="Tahoma"/>
              </a:rPr>
              <a:t>ATTENTION:</a:t>
            </a:r>
            <a:r>
              <a:rPr sz="3200" b="1" spc="-20" dirty="0">
                <a:solidFill>
                  <a:srgbClr val="B7DEE8"/>
                </a:solidFill>
                <a:latin typeface="Tahoma"/>
                <a:cs typeface="Tahoma"/>
              </a:rPr>
              <a:t> </a:t>
            </a:r>
            <a:r>
              <a:rPr sz="3200" b="1" dirty="0">
                <a:solidFill>
                  <a:srgbClr val="DBEDF4"/>
                </a:solidFill>
                <a:latin typeface="Tahoma"/>
                <a:cs typeface="Tahoma"/>
              </a:rPr>
              <a:t>the</a:t>
            </a:r>
            <a:r>
              <a:rPr sz="3200" b="1" spc="-1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b="1" dirty="0">
                <a:solidFill>
                  <a:srgbClr val="DBEDF4"/>
                </a:solidFill>
                <a:latin typeface="Tahoma"/>
                <a:cs typeface="Tahoma"/>
              </a:rPr>
              <a:t>number</a:t>
            </a:r>
            <a:r>
              <a:rPr sz="3200" b="1" spc="-3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b="1" dirty="0">
                <a:solidFill>
                  <a:srgbClr val="DBEDF4"/>
                </a:solidFill>
                <a:latin typeface="Tahoma"/>
                <a:cs typeface="Tahoma"/>
              </a:rPr>
              <a:t>of</a:t>
            </a:r>
            <a:r>
              <a:rPr sz="3200" b="1" spc="-2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b="1" dirty="0">
                <a:solidFill>
                  <a:srgbClr val="DBEDF4"/>
                </a:solidFill>
                <a:latin typeface="Tahoma"/>
                <a:cs typeface="Tahoma"/>
              </a:rPr>
              <a:t>mobility</a:t>
            </a:r>
            <a:r>
              <a:rPr sz="3200" b="1" spc="-5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b="1" spc="-10" dirty="0">
                <a:solidFill>
                  <a:srgbClr val="DBEDF4"/>
                </a:solidFill>
                <a:latin typeface="Tahoma"/>
                <a:cs typeface="Tahoma"/>
              </a:rPr>
              <a:t>months </a:t>
            </a:r>
            <a:r>
              <a:rPr sz="3200" b="1" dirty="0">
                <a:solidFill>
                  <a:srgbClr val="DBEDF4"/>
                </a:solidFill>
                <a:latin typeface="Tahoma"/>
                <a:cs typeface="Tahoma"/>
              </a:rPr>
              <a:t>indicated</a:t>
            </a:r>
            <a:r>
              <a:rPr sz="3200" b="1" spc="-6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by</a:t>
            </a:r>
            <a:r>
              <a:rPr sz="3200" spc="-7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each</a:t>
            </a:r>
            <a:r>
              <a:rPr sz="3200" spc="-5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student</a:t>
            </a:r>
            <a:r>
              <a:rPr sz="3200" spc="-5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when</a:t>
            </a:r>
            <a:r>
              <a:rPr sz="3200" spc="-5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accepting</a:t>
            </a:r>
            <a:r>
              <a:rPr sz="3200" spc="-5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spc="-25" dirty="0">
                <a:solidFill>
                  <a:srgbClr val="DBEDF4"/>
                </a:solidFill>
                <a:latin typeface="Tahoma"/>
                <a:cs typeface="Tahoma"/>
              </a:rPr>
              <a:t>the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destination</a:t>
            </a:r>
            <a:r>
              <a:rPr sz="3200" spc="-4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in</a:t>
            </a:r>
            <a:r>
              <a:rPr sz="3200" spc="-3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Turul</a:t>
            </a:r>
            <a:r>
              <a:rPr sz="3200" spc="-4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b="1" dirty="0">
                <a:solidFill>
                  <a:srgbClr val="DBEDF4"/>
                </a:solidFill>
                <a:latin typeface="Tahoma"/>
                <a:cs typeface="Tahoma"/>
              </a:rPr>
              <a:t>is</a:t>
            </a:r>
            <a:r>
              <a:rPr sz="3200" b="1" spc="-5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b="1" dirty="0">
                <a:solidFill>
                  <a:srgbClr val="DBEDF4"/>
                </a:solidFill>
                <a:latin typeface="Tahoma"/>
                <a:cs typeface="Tahoma"/>
              </a:rPr>
              <a:t>binding</a:t>
            </a:r>
            <a:r>
              <a:rPr sz="3200" b="1" spc="-6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for</a:t>
            </a:r>
            <a:r>
              <a:rPr sz="3200" spc="-4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the</a:t>
            </a:r>
            <a:r>
              <a:rPr sz="3200" spc="-4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spc="-10" dirty="0">
                <a:solidFill>
                  <a:srgbClr val="DBEDF4"/>
                </a:solidFill>
                <a:latin typeface="Tahoma"/>
                <a:cs typeface="Tahoma"/>
              </a:rPr>
              <a:t>calculation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of</a:t>
            </a:r>
            <a:r>
              <a:rPr sz="3200" spc="-5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the</a:t>
            </a:r>
            <a:r>
              <a:rPr sz="3200" spc="-4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assigned</a:t>
            </a:r>
            <a:r>
              <a:rPr sz="3200" spc="-6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scholarship</a:t>
            </a:r>
            <a:r>
              <a:rPr sz="3200" spc="-6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months</a:t>
            </a:r>
            <a:r>
              <a:rPr sz="3200" spc="-6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specified</a:t>
            </a:r>
            <a:r>
              <a:rPr sz="3200" spc="-4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spc="-25" dirty="0">
                <a:solidFill>
                  <a:srgbClr val="DBEDF4"/>
                </a:solidFill>
                <a:latin typeface="Tahoma"/>
                <a:cs typeface="Tahoma"/>
              </a:rPr>
              <a:t>on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the</a:t>
            </a:r>
            <a:r>
              <a:rPr sz="3200" spc="-9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financial</a:t>
            </a:r>
            <a:r>
              <a:rPr sz="3200" spc="-8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spc="-10" dirty="0">
                <a:solidFill>
                  <a:srgbClr val="DBEDF4"/>
                </a:solidFill>
                <a:latin typeface="Tahoma"/>
                <a:cs typeface="Tahoma"/>
              </a:rPr>
              <a:t>contract</a:t>
            </a:r>
            <a:endParaRPr sz="3200" dirty="0">
              <a:latin typeface="Tahoma"/>
              <a:cs typeface="Tahoma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20556" y="1234439"/>
            <a:ext cx="7752588" cy="45720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7327899" y="1422400"/>
            <a:ext cx="876363" cy="6019800"/>
            <a:chOff x="7468361" y="1486661"/>
            <a:chExt cx="876363" cy="6019800"/>
          </a:xfrm>
        </p:grpSpPr>
        <p:sp>
          <p:nvSpPr>
            <p:cNvPr id="9" name="object 9"/>
            <p:cNvSpPr/>
            <p:nvPr/>
          </p:nvSpPr>
          <p:spPr>
            <a:xfrm>
              <a:off x="7468361" y="1486661"/>
              <a:ext cx="304800" cy="6019800"/>
            </a:xfrm>
            <a:custGeom>
              <a:avLst/>
              <a:gdLst/>
              <a:ahLst/>
              <a:cxnLst/>
              <a:rect l="l" t="t" r="r" b="b"/>
              <a:pathLst>
                <a:path w="304800" h="6019800">
                  <a:moveTo>
                    <a:pt x="0" y="6019800"/>
                  </a:moveTo>
                  <a:lnTo>
                    <a:pt x="304800" y="6019800"/>
                  </a:lnTo>
                  <a:lnTo>
                    <a:pt x="304800" y="0"/>
                  </a:lnTo>
                  <a:lnTo>
                    <a:pt x="0" y="0"/>
                  </a:lnTo>
                  <a:lnTo>
                    <a:pt x="0" y="6019800"/>
                  </a:lnTo>
                  <a:close/>
                </a:path>
              </a:pathLst>
            </a:custGeom>
            <a:ln w="25400">
              <a:solidFill>
                <a:srgbClr val="5E82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773161" y="2490977"/>
              <a:ext cx="533400" cy="304800"/>
            </a:xfrm>
            <a:custGeom>
              <a:avLst/>
              <a:gdLst/>
              <a:ahLst/>
              <a:cxnLst/>
              <a:rect l="l" t="t" r="r" b="b"/>
              <a:pathLst>
                <a:path w="533400" h="304800">
                  <a:moveTo>
                    <a:pt x="381000" y="0"/>
                  </a:moveTo>
                  <a:lnTo>
                    <a:pt x="381000" y="76200"/>
                  </a:lnTo>
                  <a:lnTo>
                    <a:pt x="0" y="76200"/>
                  </a:lnTo>
                  <a:lnTo>
                    <a:pt x="0" y="228600"/>
                  </a:lnTo>
                  <a:lnTo>
                    <a:pt x="381000" y="228600"/>
                  </a:lnTo>
                  <a:lnTo>
                    <a:pt x="381000" y="304800"/>
                  </a:lnTo>
                  <a:lnTo>
                    <a:pt x="533400" y="152400"/>
                  </a:lnTo>
                  <a:lnTo>
                    <a:pt x="381000" y="0"/>
                  </a:lnTo>
                  <a:close/>
                </a:path>
              </a:pathLst>
            </a:custGeom>
            <a:solidFill>
              <a:srgbClr val="C3D5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773161" y="2490977"/>
              <a:ext cx="533400" cy="304800"/>
            </a:xfrm>
            <a:custGeom>
              <a:avLst/>
              <a:gdLst/>
              <a:ahLst/>
              <a:cxnLst/>
              <a:rect l="l" t="t" r="r" b="b"/>
              <a:pathLst>
                <a:path w="533400" h="304800">
                  <a:moveTo>
                    <a:pt x="0" y="76200"/>
                  </a:moveTo>
                  <a:lnTo>
                    <a:pt x="381000" y="76200"/>
                  </a:lnTo>
                  <a:lnTo>
                    <a:pt x="381000" y="0"/>
                  </a:lnTo>
                  <a:lnTo>
                    <a:pt x="533400" y="152400"/>
                  </a:lnTo>
                  <a:lnTo>
                    <a:pt x="381000" y="304800"/>
                  </a:lnTo>
                  <a:lnTo>
                    <a:pt x="381000" y="228600"/>
                  </a:lnTo>
                  <a:lnTo>
                    <a:pt x="0" y="228600"/>
                  </a:lnTo>
                  <a:lnTo>
                    <a:pt x="0" y="76200"/>
                  </a:lnTo>
                  <a:close/>
                </a:path>
              </a:pathLst>
            </a:custGeom>
            <a:ln w="25400">
              <a:solidFill>
                <a:srgbClr val="EBF0D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36293" y="5562345"/>
              <a:ext cx="408431" cy="402336"/>
            </a:xfrm>
            <a:prstGeom prst="rect">
              <a:avLst/>
            </a:prstGeom>
          </p:spPr>
        </p:pic>
      </p:grpSp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-1"/>
            <a:ext cx="7315199" cy="10286998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4927091" y="9915143"/>
            <a:ext cx="2225040" cy="30797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619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85"/>
              </a:spcBef>
            </a:pPr>
            <a:r>
              <a:rPr sz="1400" dirty="0">
                <a:latin typeface="Arial MT"/>
                <a:cs typeface="Arial MT"/>
              </a:rPr>
              <a:t>SAS</a:t>
            </a:r>
            <a:r>
              <a:rPr sz="1400" spc="-4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BOUTISSE,</a:t>
            </a:r>
            <a:r>
              <a:rPr sz="1400" spc="-60" dirty="0">
                <a:latin typeface="Arial MT"/>
                <a:cs typeface="Arial MT"/>
              </a:rPr>
              <a:t> </a:t>
            </a:r>
            <a:r>
              <a:rPr sz="1400" spc="-10" dirty="0">
                <a:latin typeface="Arial MT"/>
                <a:cs typeface="Arial MT"/>
              </a:rPr>
              <a:t>Francia</a:t>
            </a:r>
            <a:endParaRPr sz="14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9471660"/>
          </a:xfrm>
          <a:custGeom>
            <a:avLst/>
            <a:gdLst/>
            <a:ahLst/>
            <a:cxnLst/>
            <a:rect l="l" t="t" r="r" b="b"/>
            <a:pathLst>
              <a:path w="18288000" h="9471660">
                <a:moveTo>
                  <a:pt x="18288000" y="0"/>
                </a:moveTo>
                <a:lnTo>
                  <a:pt x="0" y="0"/>
                </a:lnTo>
                <a:lnTo>
                  <a:pt x="0" y="9471660"/>
                </a:lnTo>
                <a:lnTo>
                  <a:pt x="18288000" y="9471660"/>
                </a:lnTo>
                <a:lnTo>
                  <a:pt x="18288000" y="0"/>
                </a:lnTo>
                <a:close/>
              </a:path>
            </a:pathLst>
          </a:custGeom>
          <a:solidFill>
            <a:srgbClr val="5E826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-3"/>
            <a:ext cx="18288000" cy="10287255"/>
            <a:chOff x="0" y="-3"/>
            <a:chExt cx="18288000" cy="10287255"/>
          </a:xfrm>
        </p:grpSpPr>
        <p:sp>
          <p:nvSpPr>
            <p:cNvPr id="4" name="object 4"/>
            <p:cNvSpPr/>
            <p:nvPr/>
          </p:nvSpPr>
          <p:spPr>
            <a:xfrm>
              <a:off x="0" y="9541762"/>
              <a:ext cx="18288000" cy="745490"/>
            </a:xfrm>
            <a:custGeom>
              <a:avLst/>
              <a:gdLst/>
              <a:ahLst/>
              <a:cxnLst/>
              <a:rect l="l" t="t" r="r" b="b"/>
              <a:pathLst>
                <a:path w="18288000" h="745490">
                  <a:moveTo>
                    <a:pt x="18288000" y="0"/>
                  </a:moveTo>
                  <a:lnTo>
                    <a:pt x="0" y="0"/>
                  </a:lnTo>
                  <a:lnTo>
                    <a:pt x="0" y="744982"/>
                  </a:lnTo>
                  <a:lnTo>
                    <a:pt x="18288000" y="744982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5E82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-3"/>
              <a:ext cx="7315072" cy="1028504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9505188"/>
              <a:ext cx="18288000" cy="0"/>
            </a:xfrm>
            <a:custGeom>
              <a:avLst/>
              <a:gdLst/>
              <a:ahLst/>
              <a:cxnLst/>
              <a:rect l="l" t="t" r="r" b="b"/>
              <a:pathLst>
                <a:path w="18288000">
                  <a:moveTo>
                    <a:pt x="0" y="0"/>
                  </a:moveTo>
                  <a:lnTo>
                    <a:pt x="18288000" y="0"/>
                  </a:lnTo>
                </a:path>
              </a:pathLst>
            </a:custGeom>
            <a:ln w="76200">
              <a:solidFill>
                <a:srgbClr val="F5F5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84947" y="2180844"/>
              <a:ext cx="105155" cy="10515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84947" y="4715255"/>
              <a:ext cx="105155" cy="10515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84947" y="6829043"/>
              <a:ext cx="105155" cy="105155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9320910" y="4317"/>
            <a:ext cx="696214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130" dirty="0"/>
              <a:t>ACCETTAZIONE</a:t>
            </a:r>
            <a:r>
              <a:rPr sz="4000" spc="-90" dirty="0"/>
              <a:t> </a:t>
            </a:r>
            <a:r>
              <a:rPr sz="4000" spc="170" dirty="0"/>
              <a:t>DELLA</a:t>
            </a:r>
            <a:r>
              <a:rPr sz="4000" spc="-105" dirty="0"/>
              <a:t> </a:t>
            </a:r>
            <a:r>
              <a:rPr sz="4000" spc="165" dirty="0"/>
              <a:t>SEDE</a:t>
            </a:r>
            <a:endParaRPr sz="4000"/>
          </a:p>
        </p:txBody>
      </p:sp>
      <p:sp>
        <p:nvSpPr>
          <p:cNvPr id="12" name="object 12"/>
          <p:cNvSpPr txBox="1"/>
          <p:nvPr/>
        </p:nvSpPr>
        <p:spPr>
          <a:xfrm>
            <a:off x="8559303" y="381762"/>
            <a:ext cx="9319895" cy="8229600"/>
          </a:xfrm>
          <a:prstGeom prst="rect">
            <a:avLst/>
          </a:prstGeom>
        </p:spPr>
        <p:txBody>
          <a:bodyPr vert="horz" wrap="square" lIns="0" tIns="194310" rIns="0" bIns="0" rtlCol="0">
            <a:spAutoFit/>
          </a:bodyPr>
          <a:lstStyle/>
          <a:p>
            <a:pPr marL="946785">
              <a:lnSpc>
                <a:spcPct val="100000"/>
              </a:lnSpc>
              <a:spcBef>
                <a:spcPts val="1530"/>
              </a:spcBef>
            </a:pPr>
            <a:r>
              <a:rPr sz="3200" spc="204" dirty="0">
                <a:solidFill>
                  <a:srgbClr val="B7DEE8"/>
                </a:solidFill>
                <a:latin typeface="Tahoma"/>
                <a:cs typeface="Tahoma"/>
              </a:rPr>
              <a:t>ACCEPTANCE</a:t>
            </a:r>
            <a:r>
              <a:rPr sz="3200" spc="-120" dirty="0">
                <a:solidFill>
                  <a:srgbClr val="B7DEE8"/>
                </a:solidFill>
                <a:latin typeface="Tahoma"/>
                <a:cs typeface="Tahoma"/>
              </a:rPr>
              <a:t> </a:t>
            </a:r>
            <a:r>
              <a:rPr sz="3200" spc="155" dirty="0">
                <a:solidFill>
                  <a:srgbClr val="B7DEE8"/>
                </a:solidFill>
                <a:latin typeface="Tahoma"/>
                <a:cs typeface="Tahoma"/>
              </a:rPr>
              <a:t>OF</a:t>
            </a:r>
            <a:r>
              <a:rPr sz="3200" spc="-95" dirty="0">
                <a:solidFill>
                  <a:srgbClr val="B7DEE8"/>
                </a:solidFill>
                <a:latin typeface="Tahoma"/>
                <a:cs typeface="Tahoma"/>
              </a:rPr>
              <a:t> </a:t>
            </a:r>
            <a:r>
              <a:rPr sz="3200" spc="75" dirty="0">
                <a:solidFill>
                  <a:srgbClr val="B7DEE8"/>
                </a:solidFill>
                <a:latin typeface="Tahoma"/>
                <a:cs typeface="Tahoma"/>
              </a:rPr>
              <a:t>THE</a:t>
            </a:r>
            <a:r>
              <a:rPr sz="3200" spc="-120" dirty="0">
                <a:solidFill>
                  <a:srgbClr val="B7DEE8"/>
                </a:solidFill>
                <a:latin typeface="Tahoma"/>
                <a:cs typeface="Tahoma"/>
              </a:rPr>
              <a:t> </a:t>
            </a:r>
            <a:r>
              <a:rPr sz="3200" spc="-10" dirty="0">
                <a:solidFill>
                  <a:srgbClr val="B7DEE8"/>
                </a:solidFill>
                <a:latin typeface="Tahoma"/>
                <a:cs typeface="Tahoma"/>
              </a:rPr>
              <a:t>DESTINATION</a:t>
            </a:r>
            <a:endParaRPr sz="3200" dirty="0">
              <a:latin typeface="Tahoma"/>
              <a:cs typeface="Tahoma"/>
            </a:endParaRPr>
          </a:p>
          <a:p>
            <a:pPr marL="1433195">
              <a:lnSpc>
                <a:spcPct val="100000"/>
              </a:lnSpc>
              <a:spcBef>
                <a:spcPts val="1960"/>
              </a:spcBef>
            </a:pPr>
            <a:r>
              <a:rPr sz="4400" b="1" dirty="0">
                <a:solidFill>
                  <a:srgbClr val="D6E3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Concorso</a:t>
            </a:r>
            <a:r>
              <a:rPr sz="4400" b="1" spc="-165" dirty="0">
                <a:solidFill>
                  <a:srgbClr val="D6E3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4400" b="1" spc="-10" dirty="0">
                <a:solidFill>
                  <a:srgbClr val="D6E3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Sede</a:t>
            </a:r>
            <a:r>
              <a:rPr sz="4400" b="1" spc="-195" dirty="0">
                <a:solidFill>
                  <a:srgbClr val="D6E3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4400" b="1" spc="-10" dirty="0">
                <a:solidFill>
                  <a:srgbClr val="D6E3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generica</a:t>
            </a:r>
            <a:endParaRPr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12700" marR="1020444">
              <a:lnSpc>
                <a:spcPct val="100000"/>
              </a:lnSpc>
              <a:spcBef>
                <a:spcPts val="1620"/>
              </a:spcBef>
            </a:pPr>
            <a:r>
              <a:rPr sz="3600" b="1" dirty="0">
                <a:solidFill>
                  <a:srgbClr val="C3D5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Se</a:t>
            </a:r>
            <a:r>
              <a:rPr sz="3600" b="1" spc="-30" dirty="0">
                <a:solidFill>
                  <a:srgbClr val="C3D5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b="1" dirty="0">
                <a:solidFill>
                  <a:srgbClr val="C3D5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VINCITORE</a:t>
            </a:r>
            <a:r>
              <a:rPr sz="3600" b="1" spc="-30" dirty="0">
                <a:solidFill>
                  <a:srgbClr val="C3D5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b="1" dirty="0">
                <a:solidFill>
                  <a:srgbClr val="C3D5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di</a:t>
            </a:r>
            <a:r>
              <a:rPr sz="3600" b="1" spc="-5" dirty="0">
                <a:solidFill>
                  <a:srgbClr val="C3D5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b="1" dirty="0">
                <a:solidFill>
                  <a:srgbClr val="C3D5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una</a:t>
            </a:r>
            <a:r>
              <a:rPr sz="3600" b="1" spc="-35" dirty="0">
                <a:solidFill>
                  <a:srgbClr val="C3D5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b="1" dirty="0">
                <a:solidFill>
                  <a:srgbClr val="C3D5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delle</a:t>
            </a:r>
            <a:r>
              <a:rPr sz="3600" b="1" spc="-15" dirty="0">
                <a:solidFill>
                  <a:srgbClr val="C3D5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b="1" dirty="0">
                <a:solidFill>
                  <a:srgbClr val="C3D5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altri</a:t>
            </a:r>
            <a:r>
              <a:rPr sz="3600" b="1" spc="-30" dirty="0">
                <a:solidFill>
                  <a:srgbClr val="C3D5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b="1" spc="-20" dirty="0">
                <a:solidFill>
                  <a:srgbClr val="C3D5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sedi </a:t>
            </a:r>
            <a:r>
              <a:rPr sz="3600" b="1" spc="-10" dirty="0">
                <a:solidFill>
                  <a:srgbClr val="C3D5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indicate:</a:t>
            </a:r>
            <a:endParaRPr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584200" marR="5080" indent="-571500">
              <a:lnSpc>
                <a:spcPct val="100000"/>
              </a:lnSpc>
              <a:spcBef>
                <a:spcPts val="1260"/>
              </a:spcBef>
              <a:buClr>
                <a:srgbClr val="D6E3BC"/>
              </a:buClr>
              <a:buSzPct val="83333"/>
              <a:buFont typeface="Wingdings"/>
              <a:buChar char=""/>
              <a:tabLst>
                <a:tab pos="584200" algn="l"/>
              </a:tabLst>
            </a:pPr>
            <a:r>
              <a:rPr sz="3600" b="1" u="sng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BF0DE"/>
                  </a:solidFill>
                </a:uFill>
                <a:latin typeface="Tahoma"/>
                <a:cs typeface="Tahoma"/>
              </a:rPr>
              <a:t>può</a:t>
            </a:r>
            <a:r>
              <a:rPr sz="3600" b="1" u="sng" spc="-3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BF0DE"/>
                  </a:solidFill>
                </a:uFill>
                <a:latin typeface="Tahoma"/>
                <a:cs typeface="Tahoma"/>
              </a:rPr>
              <a:t> </a:t>
            </a:r>
            <a:r>
              <a:rPr sz="3600" b="1" u="sng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BF0DE"/>
                  </a:solidFill>
                </a:uFill>
                <a:latin typeface="Tahoma"/>
                <a:cs typeface="Tahoma"/>
              </a:rPr>
              <a:t>accettare</a:t>
            </a:r>
            <a:r>
              <a:rPr sz="3600" b="1" u="sng" spc="-2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BF0DE"/>
                  </a:solidFill>
                </a:uFill>
                <a:latin typeface="Tahoma"/>
                <a:cs typeface="Tahoma"/>
              </a:rPr>
              <a:t> </a:t>
            </a:r>
            <a:r>
              <a:rPr sz="3600" b="1" u="sng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BF0DE"/>
                  </a:solidFill>
                </a:uFill>
                <a:latin typeface="Tahoma"/>
                <a:cs typeface="Tahoma"/>
              </a:rPr>
              <a:t>la</a:t>
            </a:r>
            <a:r>
              <a:rPr sz="3600" b="1" u="sng" spc="-4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BF0DE"/>
                  </a:solidFill>
                </a:uFill>
                <a:latin typeface="Tahoma"/>
                <a:cs typeface="Tahoma"/>
              </a:rPr>
              <a:t> </a:t>
            </a:r>
            <a:r>
              <a:rPr sz="3600" b="1" u="sng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BF0DE"/>
                  </a:solidFill>
                </a:uFill>
                <a:latin typeface="Tahoma"/>
                <a:cs typeface="Tahoma"/>
              </a:rPr>
              <a:t>sede</a:t>
            </a:r>
            <a:r>
              <a:rPr sz="3600" b="1" u="sng" spc="-3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BF0DE"/>
                  </a:solidFill>
                </a:uFill>
                <a:latin typeface="Tahoma"/>
                <a:cs typeface="Tahoma"/>
              </a:rPr>
              <a:t> </a:t>
            </a:r>
            <a:r>
              <a:rPr sz="3600" b="1" u="sng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BF0DE"/>
                  </a:solidFill>
                </a:uFill>
                <a:latin typeface="Tahoma"/>
                <a:cs typeface="Tahoma"/>
              </a:rPr>
              <a:t>assegnata</a:t>
            </a:r>
            <a:r>
              <a:rPr sz="3600" b="1" spc="-12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b="1" spc="-1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entro </a:t>
            </a:r>
            <a:r>
              <a:rPr sz="3600" b="1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3 giorni</a:t>
            </a:r>
            <a:r>
              <a:rPr sz="3600" b="1" spc="-1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b="1" spc="-1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lavorativi</a:t>
            </a:r>
            <a:endParaRPr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583565" indent="-570865">
              <a:lnSpc>
                <a:spcPct val="100000"/>
              </a:lnSpc>
              <a:spcBef>
                <a:spcPts val="1680"/>
              </a:spcBef>
              <a:buClr>
                <a:srgbClr val="D6E3BC"/>
              </a:buClr>
              <a:buSzPct val="83333"/>
              <a:buFont typeface="Wingdings"/>
              <a:buChar char=""/>
              <a:tabLst>
                <a:tab pos="583565" algn="l"/>
              </a:tabLst>
            </a:pPr>
            <a:r>
              <a:rPr sz="3600" b="1" u="sng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BF0DE"/>
                  </a:solidFill>
                </a:uFill>
                <a:latin typeface="Tahoma"/>
                <a:cs typeface="Tahoma"/>
              </a:rPr>
              <a:t>può</a:t>
            </a:r>
            <a:r>
              <a:rPr sz="3600" b="1" u="sng" spc="-4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BF0DE"/>
                  </a:solidFill>
                </a:uFill>
                <a:latin typeface="Tahoma"/>
                <a:cs typeface="Tahoma"/>
              </a:rPr>
              <a:t> </a:t>
            </a:r>
            <a:r>
              <a:rPr sz="3600" b="1" u="sng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BF0DE"/>
                  </a:solidFill>
                </a:uFill>
                <a:latin typeface="Tahoma"/>
                <a:cs typeface="Tahoma"/>
              </a:rPr>
              <a:t>rifiutare</a:t>
            </a:r>
            <a:r>
              <a:rPr sz="3600" b="1" spc="-5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b="1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scegliendo</a:t>
            </a:r>
            <a:r>
              <a:rPr sz="3600" b="1" spc="-2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b="1" spc="-1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l’opzione</a:t>
            </a:r>
            <a:endParaRPr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584200">
              <a:lnSpc>
                <a:spcPct val="100000"/>
              </a:lnSpc>
            </a:pPr>
            <a:r>
              <a:rPr sz="3600" b="1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«voglio</a:t>
            </a:r>
            <a:r>
              <a:rPr sz="3600" b="1" spc="-6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b="1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rimanere</a:t>
            </a:r>
            <a:r>
              <a:rPr sz="3600" b="1" spc="-5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b="1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in</a:t>
            </a:r>
            <a:r>
              <a:rPr sz="3600" b="1" spc="-7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b="1" spc="-1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graduatoria»</a:t>
            </a:r>
            <a:r>
              <a:rPr sz="3600" spc="-1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.</a:t>
            </a:r>
            <a:endParaRPr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12700" marR="479425">
              <a:lnSpc>
                <a:spcPct val="100000"/>
              </a:lnSpc>
              <a:spcBef>
                <a:spcPts val="4320"/>
              </a:spcBef>
            </a:pPr>
            <a:r>
              <a:rPr sz="36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In</a:t>
            </a:r>
            <a:r>
              <a:rPr sz="3600" spc="-8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questo</a:t>
            </a:r>
            <a:r>
              <a:rPr sz="3600" spc="-6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caso,</a:t>
            </a:r>
            <a:r>
              <a:rPr sz="3600" spc="-6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lang="it-IT" sz="36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l@ </a:t>
            </a:r>
            <a:r>
              <a:rPr sz="3600" dirty="0" err="1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studente</a:t>
            </a:r>
            <a:r>
              <a:rPr sz="3600" spc="-5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continua</a:t>
            </a:r>
            <a:r>
              <a:rPr sz="3600" spc="-5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spc="-5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 </a:t>
            </a:r>
            <a:r>
              <a:rPr sz="36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monitorare</a:t>
            </a:r>
            <a:r>
              <a:rPr sz="3600" spc="-6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la</a:t>
            </a:r>
            <a:r>
              <a:rPr sz="3600" spc="-8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graduatoria,</a:t>
            </a:r>
            <a:r>
              <a:rPr sz="3600" spc="-7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nella</a:t>
            </a:r>
            <a:r>
              <a:rPr sz="3600" spc="-6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speranza</a:t>
            </a:r>
            <a:r>
              <a:rPr sz="3600" spc="-5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spc="-2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di </a:t>
            </a:r>
            <a:r>
              <a:rPr sz="36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una</a:t>
            </a:r>
            <a:r>
              <a:rPr sz="3600" spc="-13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nuova</a:t>
            </a:r>
            <a:r>
              <a:rPr sz="3600" spc="-11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u="sng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BF0DE"/>
                  </a:solidFill>
                </a:uFill>
                <a:latin typeface="Tahoma"/>
                <a:cs typeface="Tahoma"/>
              </a:rPr>
              <a:t>eventuale</a:t>
            </a:r>
            <a:r>
              <a:rPr sz="3600" spc="-9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assegnazione</a:t>
            </a:r>
            <a:r>
              <a:rPr sz="3600" spc="-1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spc="-2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per </a:t>
            </a:r>
            <a:r>
              <a:rPr sz="3600" spc="-1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scorrimento</a:t>
            </a:r>
            <a:endParaRPr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990600" y="9796271"/>
            <a:ext cx="5105400" cy="401320"/>
          </a:xfrm>
          <a:custGeom>
            <a:avLst/>
            <a:gdLst/>
            <a:ahLst/>
            <a:cxnLst/>
            <a:rect l="l" t="t" r="r" b="b"/>
            <a:pathLst>
              <a:path w="5105400" h="401320">
                <a:moveTo>
                  <a:pt x="5105400" y="0"/>
                </a:moveTo>
                <a:lnTo>
                  <a:pt x="0" y="0"/>
                </a:lnTo>
                <a:lnTo>
                  <a:pt x="0" y="400811"/>
                </a:lnTo>
                <a:lnTo>
                  <a:pt x="5105400" y="400811"/>
                </a:lnTo>
                <a:lnTo>
                  <a:pt x="51054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069339" y="9813747"/>
            <a:ext cx="494411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Calibri"/>
                <a:cs typeface="Calibri"/>
              </a:rPr>
              <a:t>Swedish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University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of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Agricultural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Science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(SLU)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7455661" y="1194816"/>
            <a:ext cx="8977630" cy="6324600"/>
            <a:chOff x="7455661" y="1194816"/>
            <a:chExt cx="8977630" cy="6324600"/>
          </a:xfrm>
        </p:grpSpPr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291827" y="1194816"/>
              <a:ext cx="7141464" cy="45720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7468361" y="1486662"/>
              <a:ext cx="304800" cy="6019800"/>
            </a:xfrm>
            <a:custGeom>
              <a:avLst/>
              <a:gdLst/>
              <a:ahLst/>
              <a:cxnLst/>
              <a:rect l="l" t="t" r="r" b="b"/>
              <a:pathLst>
                <a:path w="304800" h="6019800">
                  <a:moveTo>
                    <a:pt x="304800" y="0"/>
                  </a:moveTo>
                  <a:lnTo>
                    <a:pt x="0" y="0"/>
                  </a:lnTo>
                  <a:lnTo>
                    <a:pt x="0" y="6019800"/>
                  </a:lnTo>
                  <a:lnTo>
                    <a:pt x="304800" y="6019800"/>
                  </a:lnTo>
                  <a:lnTo>
                    <a:pt x="304800" y="0"/>
                  </a:lnTo>
                  <a:close/>
                </a:path>
              </a:pathLst>
            </a:custGeom>
            <a:solidFill>
              <a:srgbClr val="5E82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468361" y="1486662"/>
              <a:ext cx="304800" cy="6019800"/>
            </a:xfrm>
            <a:custGeom>
              <a:avLst/>
              <a:gdLst/>
              <a:ahLst/>
              <a:cxnLst/>
              <a:rect l="l" t="t" r="r" b="b"/>
              <a:pathLst>
                <a:path w="304800" h="6019800">
                  <a:moveTo>
                    <a:pt x="0" y="6019800"/>
                  </a:moveTo>
                  <a:lnTo>
                    <a:pt x="304800" y="6019800"/>
                  </a:lnTo>
                  <a:lnTo>
                    <a:pt x="304800" y="0"/>
                  </a:lnTo>
                  <a:lnTo>
                    <a:pt x="0" y="0"/>
                  </a:lnTo>
                  <a:lnTo>
                    <a:pt x="0" y="6019800"/>
                  </a:lnTo>
                  <a:close/>
                </a:path>
              </a:pathLst>
            </a:custGeom>
            <a:ln w="25400">
              <a:solidFill>
                <a:srgbClr val="5E82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637525" y="2402586"/>
              <a:ext cx="533400" cy="304800"/>
            </a:xfrm>
            <a:custGeom>
              <a:avLst/>
              <a:gdLst/>
              <a:ahLst/>
              <a:cxnLst/>
              <a:rect l="l" t="t" r="r" b="b"/>
              <a:pathLst>
                <a:path w="533400" h="304800">
                  <a:moveTo>
                    <a:pt x="381000" y="0"/>
                  </a:moveTo>
                  <a:lnTo>
                    <a:pt x="381000" y="76200"/>
                  </a:lnTo>
                  <a:lnTo>
                    <a:pt x="0" y="76200"/>
                  </a:lnTo>
                  <a:lnTo>
                    <a:pt x="0" y="228600"/>
                  </a:lnTo>
                  <a:lnTo>
                    <a:pt x="381000" y="228600"/>
                  </a:lnTo>
                  <a:lnTo>
                    <a:pt x="381000" y="304800"/>
                  </a:lnTo>
                  <a:lnTo>
                    <a:pt x="533400" y="152400"/>
                  </a:lnTo>
                  <a:lnTo>
                    <a:pt x="381000" y="0"/>
                  </a:lnTo>
                  <a:close/>
                </a:path>
              </a:pathLst>
            </a:custGeom>
            <a:solidFill>
              <a:srgbClr val="C3D5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637525" y="2402586"/>
              <a:ext cx="533400" cy="304800"/>
            </a:xfrm>
            <a:custGeom>
              <a:avLst/>
              <a:gdLst/>
              <a:ahLst/>
              <a:cxnLst/>
              <a:rect l="l" t="t" r="r" b="b"/>
              <a:pathLst>
                <a:path w="533400" h="304800">
                  <a:moveTo>
                    <a:pt x="0" y="76200"/>
                  </a:moveTo>
                  <a:lnTo>
                    <a:pt x="381000" y="76200"/>
                  </a:lnTo>
                  <a:lnTo>
                    <a:pt x="381000" y="0"/>
                  </a:lnTo>
                  <a:lnTo>
                    <a:pt x="533400" y="152400"/>
                  </a:lnTo>
                  <a:lnTo>
                    <a:pt x="381000" y="304800"/>
                  </a:lnTo>
                  <a:lnTo>
                    <a:pt x="381000" y="228600"/>
                  </a:lnTo>
                  <a:lnTo>
                    <a:pt x="0" y="228600"/>
                  </a:lnTo>
                  <a:lnTo>
                    <a:pt x="0" y="76200"/>
                  </a:lnTo>
                  <a:close/>
                </a:path>
              </a:pathLst>
            </a:custGeom>
            <a:ln w="25400">
              <a:solidFill>
                <a:srgbClr val="EBF0D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1" name="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-1"/>
            <a:ext cx="7315199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9471660"/>
          </a:xfrm>
          <a:custGeom>
            <a:avLst/>
            <a:gdLst/>
            <a:ahLst/>
            <a:cxnLst/>
            <a:rect l="l" t="t" r="r" b="b"/>
            <a:pathLst>
              <a:path w="18288000" h="9471660">
                <a:moveTo>
                  <a:pt x="18288000" y="0"/>
                </a:moveTo>
                <a:lnTo>
                  <a:pt x="0" y="0"/>
                </a:lnTo>
                <a:lnTo>
                  <a:pt x="0" y="9471660"/>
                </a:lnTo>
                <a:lnTo>
                  <a:pt x="18288000" y="9471660"/>
                </a:lnTo>
                <a:lnTo>
                  <a:pt x="18288000" y="0"/>
                </a:lnTo>
                <a:close/>
              </a:path>
            </a:pathLst>
          </a:custGeom>
          <a:solidFill>
            <a:srgbClr val="5E82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9541762"/>
            <a:ext cx="18288000" cy="745490"/>
          </a:xfrm>
          <a:custGeom>
            <a:avLst/>
            <a:gdLst/>
            <a:ahLst/>
            <a:cxnLst/>
            <a:rect l="l" t="t" r="r" b="b"/>
            <a:pathLst>
              <a:path w="18288000" h="745490">
                <a:moveTo>
                  <a:pt x="18288000" y="0"/>
                </a:moveTo>
                <a:lnTo>
                  <a:pt x="0" y="0"/>
                </a:lnTo>
                <a:lnTo>
                  <a:pt x="0" y="744982"/>
                </a:lnTo>
                <a:lnTo>
                  <a:pt x="18288000" y="744982"/>
                </a:lnTo>
                <a:lnTo>
                  <a:pt x="18288000" y="0"/>
                </a:lnTo>
                <a:close/>
              </a:path>
            </a:pathLst>
          </a:custGeom>
          <a:solidFill>
            <a:srgbClr val="5E82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320910" y="4317"/>
            <a:ext cx="696214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130" dirty="0"/>
              <a:t>ACCETTAZIONE</a:t>
            </a:r>
            <a:r>
              <a:rPr sz="4000" spc="-90" dirty="0"/>
              <a:t> </a:t>
            </a:r>
            <a:r>
              <a:rPr sz="4000" spc="170" dirty="0"/>
              <a:t>DELLA</a:t>
            </a:r>
            <a:r>
              <a:rPr sz="4000" spc="-105" dirty="0"/>
              <a:t> </a:t>
            </a:r>
            <a:r>
              <a:rPr sz="4000" spc="165" dirty="0"/>
              <a:t>SEDE</a:t>
            </a:r>
            <a:endParaRPr sz="4000" dirty="0"/>
          </a:p>
        </p:txBody>
      </p:sp>
      <p:sp>
        <p:nvSpPr>
          <p:cNvPr id="6" name="object 6"/>
          <p:cNvSpPr txBox="1"/>
          <p:nvPr/>
        </p:nvSpPr>
        <p:spPr>
          <a:xfrm>
            <a:off x="8404254" y="419100"/>
            <a:ext cx="9427845" cy="8352155"/>
          </a:xfrm>
          <a:prstGeom prst="rect">
            <a:avLst/>
          </a:prstGeom>
        </p:spPr>
        <p:txBody>
          <a:bodyPr vert="horz" wrap="square" lIns="0" tIns="155575" rIns="0" bIns="0" rtlCol="0">
            <a:spAutoFit/>
          </a:bodyPr>
          <a:lstStyle/>
          <a:p>
            <a:pPr marL="946785">
              <a:lnSpc>
                <a:spcPct val="100000"/>
              </a:lnSpc>
              <a:spcBef>
                <a:spcPts val="1225"/>
              </a:spcBef>
            </a:pPr>
            <a:r>
              <a:rPr sz="3200" spc="204" dirty="0">
                <a:solidFill>
                  <a:srgbClr val="B7DEE8"/>
                </a:solidFill>
                <a:latin typeface="Tahoma"/>
                <a:cs typeface="Tahoma"/>
              </a:rPr>
              <a:t>ACCEPTANCE</a:t>
            </a:r>
            <a:r>
              <a:rPr sz="3200" spc="-120" dirty="0">
                <a:solidFill>
                  <a:srgbClr val="B7DEE8"/>
                </a:solidFill>
                <a:latin typeface="Tahoma"/>
                <a:cs typeface="Tahoma"/>
              </a:rPr>
              <a:t> </a:t>
            </a:r>
            <a:r>
              <a:rPr sz="3200" spc="155" dirty="0">
                <a:solidFill>
                  <a:srgbClr val="B7DEE8"/>
                </a:solidFill>
                <a:latin typeface="Tahoma"/>
                <a:cs typeface="Tahoma"/>
              </a:rPr>
              <a:t>OF</a:t>
            </a:r>
            <a:r>
              <a:rPr sz="3200" spc="-95" dirty="0">
                <a:solidFill>
                  <a:srgbClr val="B7DEE8"/>
                </a:solidFill>
                <a:latin typeface="Tahoma"/>
                <a:cs typeface="Tahoma"/>
              </a:rPr>
              <a:t> </a:t>
            </a:r>
            <a:r>
              <a:rPr sz="3200" spc="75" dirty="0">
                <a:solidFill>
                  <a:srgbClr val="B7DEE8"/>
                </a:solidFill>
                <a:latin typeface="Tahoma"/>
                <a:cs typeface="Tahoma"/>
              </a:rPr>
              <a:t>THE</a:t>
            </a:r>
            <a:r>
              <a:rPr sz="3200" spc="-120" dirty="0">
                <a:solidFill>
                  <a:srgbClr val="B7DEE8"/>
                </a:solidFill>
                <a:latin typeface="Tahoma"/>
                <a:cs typeface="Tahoma"/>
              </a:rPr>
              <a:t> </a:t>
            </a:r>
            <a:r>
              <a:rPr sz="3200" spc="-10" dirty="0">
                <a:solidFill>
                  <a:srgbClr val="B7DEE8"/>
                </a:solidFill>
                <a:latin typeface="Tahoma"/>
                <a:cs typeface="Tahoma"/>
              </a:rPr>
              <a:t>DESTINATION</a:t>
            </a:r>
            <a:endParaRPr sz="3200" dirty="0">
              <a:latin typeface="Tahoma"/>
              <a:cs typeface="Tahoma"/>
            </a:endParaRPr>
          </a:p>
          <a:p>
            <a:pPr marL="165735" algn="ctr">
              <a:lnSpc>
                <a:spcPct val="100000"/>
              </a:lnSpc>
              <a:spcBef>
                <a:spcPts val="1550"/>
              </a:spcBef>
            </a:pPr>
            <a:r>
              <a:rPr sz="4400" b="1" dirty="0">
                <a:solidFill>
                  <a:srgbClr val="D6E3BC"/>
                </a:solidFill>
                <a:latin typeface="Tahoma"/>
                <a:cs typeface="Tahoma"/>
              </a:rPr>
              <a:t>Concorso</a:t>
            </a:r>
            <a:r>
              <a:rPr sz="4400" b="1" spc="-215" dirty="0">
                <a:solidFill>
                  <a:srgbClr val="D6E3BC"/>
                </a:solidFill>
                <a:latin typeface="Tahoma"/>
                <a:cs typeface="Tahoma"/>
              </a:rPr>
              <a:t> </a:t>
            </a:r>
            <a:r>
              <a:rPr sz="4400" b="1" dirty="0">
                <a:solidFill>
                  <a:srgbClr val="D6E3BC"/>
                </a:solidFill>
                <a:latin typeface="Tahoma"/>
                <a:cs typeface="Tahoma"/>
              </a:rPr>
              <a:t>Sede</a:t>
            </a:r>
            <a:r>
              <a:rPr sz="4400" b="1" spc="-204" dirty="0">
                <a:solidFill>
                  <a:srgbClr val="D6E3BC"/>
                </a:solidFill>
                <a:latin typeface="Tahoma"/>
                <a:cs typeface="Tahoma"/>
              </a:rPr>
              <a:t> </a:t>
            </a:r>
            <a:r>
              <a:rPr sz="4400" b="1" spc="-10" dirty="0">
                <a:solidFill>
                  <a:srgbClr val="D6E3BC"/>
                </a:solidFill>
                <a:latin typeface="Tahoma"/>
                <a:cs typeface="Tahoma"/>
              </a:rPr>
              <a:t>generica</a:t>
            </a:r>
            <a:endParaRPr sz="4400" dirty="0">
              <a:latin typeface="Tahoma"/>
              <a:cs typeface="Tahoma"/>
            </a:endParaRPr>
          </a:p>
          <a:p>
            <a:pPr marL="12700" algn="just">
              <a:lnSpc>
                <a:spcPct val="100000"/>
              </a:lnSpc>
              <a:spcBef>
                <a:spcPts val="1620"/>
              </a:spcBef>
            </a:pPr>
            <a:r>
              <a:rPr sz="3600" b="1" dirty="0">
                <a:solidFill>
                  <a:srgbClr val="B7DEE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If</a:t>
            </a:r>
            <a:r>
              <a:rPr sz="3600" b="1" spc="-65" dirty="0">
                <a:solidFill>
                  <a:srgbClr val="B7DEE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b="1" dirty="0">
                <a:solidFill>
                  <a:srgbClr val="B7DEE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you</a:t>
            </a:r>
            <a:r>
              <a:rPr sz="3600" b="1" spc="-60" dirty="0">
                <a:solidFill>
                  <a:srgbClr val="B7DEE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b="1" dirty="0">
                <a:solidFill>
                  <a:srgbClr val="B7DEE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are</a:t>
            </a:r>
            <a:r>
              <a:rPr sz="3600" b="1" spc="-50" dirty="0">
                <a:solidFill>
                  <a:srgbClr val="B7DEE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b="1" dirty="0">
                <a:solidFill>
                  <a:srgbClr val="B7DEE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</a:t>
            </a:r>
            <a:r>
              <a:rPr sz="3600" b="1" spc="-55" dirty="0">
                <a:solidFill>
                  <a:srgbClr val="B7DEE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b="1" dirty="0">
                <a:solidFill>
                  <a:srgbClr val="B7DEE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“WINNING”</a:t>
            </a:r>
            <a:r>
              <a:rPr sz="3600" b="1" spc="-55" dirty="0">
                <a:solidFill>
                  <a:srgbClr val="B7DEE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b="1" dirty="0">
                <a:solidFill>
                  <a:srgbClr val="B7DEE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STUDENT</a:t>
            </a:r>
            <a:r>
              <a:rPr sz="3600" b="1" spc="-80" dirty="0">
                <a:solidFill>
                  <a:srgbClr val="B7DEE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b="1" dirty="0">
                <a:solidFill>
                  <a:srgbClr val="B7DEE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of</a:t>
            </a:r>
            <a:r>
              <a:rPr sz="3600" b="1" spc="-45" dirty="0">
                <a:solidFill>
                  <a:srgbClr val="B7DEE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b="1" spc="-25" dirty="0">
                <a:solidFill>
                  <a:srgbClr val="B7DEE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the</a:t>
            </a:r>
            <a:endParaRPr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12700" algn="just">
              <a:lnSpc>
                <a:spcPct val="100000"/>
              </a:lnSpc>
            </a:pPr>
            <a:r>
              <a:rPr sz="3600" b="1" dirty="0">
                <a:solidFill>
                  <a:srgbClr val="B7DEE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second</a:t>
            </a:r>
            <a:r>
              <a:rPr sz="3600" b="1" spc="-25" dirty="0">
                <a:solidFill>
                  <a:srgbClr val="B7DEE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b="1" spc="-10" dirty="0">
                <a:solidFill>
                  <a:srgbClr val="B7DEE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choice:</a:t>
            </a:r>
            <a:endParaRPr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584200" marR="2056130" indent="-571500">
              <a:lnSpc>
                <a:spcPct val="100000"/>
              </a:lnSpc>
              <a:spcBef>
                <a:spcPts val="1260"/>
              </a:spcBef>
              <a:buClr>
                <a:srgbClr val="B7DEE8"/>
              </a:buClr>
              <a:buSzPct val="83333"/>
              <a:buFont typeface="Wingdings"/>
              <a:buChar char=""/>
              <a:tabLst>
                <a:tab pos="584200" algn="l"/>
              </a:tabLst>
            </a:pPr>
            <a:r>
              <a:rPr sz="3600" b="1" u="sng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DBEDF4"/>
                  </a:solidFill>
                </a:uFill>
                <a:latin typeface="Tahoma"/>
                <a:cs typeface="Tahoma"/>
              </a:rPr>
              <a:t>You</a:t>
            </a:r>
            <a:r>
              <a:rPr sz="3600" b="1" u="sng" spc="-2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DBEDF4"/>
                  </a:solidFill>
                </a:uFill>
                <a:latin typeface="Tahoma"/>
                <a:cs typeface="Tahoma"/>
              </a:rPr>
              <a:t> </a:t>
            </a:r>
            <a:r>
              <a:rPr sz="3600" b="1" u="sng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DBEDF4"/>
                  </a:solidFill>
                </a:uFill>
                <a:latin typeface="Tahoma"/>
                <a:cs typeface="Tahoma"/>
              </a:rPr>
              <a:t>may</a:t>
            </a:r>
            <a:r>
              <a:rPr sz="3600" b="1" u="sng" spc="-1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DBEDF4"/>
                  </a:solidFill>
                </a:uFill>
                <a:latin typeface="Tahoma"/>
                <a:cs typeface="Tahoma"/>
              </a:rPr>
              <a:t> </a:t>
            </a:r>
            <a:r>
              <a:rPr sz="3600" b="1" u="sng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DBEDF4"/>
                  </a:solidFill>
                </a:uFill>
                <a:latin typeface="Tahoma"/>
                <a:cs typeface="Tahoma"/>
              </a:rPr>
              <a:t>accept</a:t>
            </a:r>
            <a:r>
              <a:rPr sz="3600" b="1" u="sng" spc="-3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DBEDF4"/>
                  </a:solidFill>
                </a:uFill>
                <a:latin typeface="Tahoma"/>
                <a:cs typeface="Tahoma"/>
              </a:rPr>
              <a:t> </a:t>
            </a:r>
            <a:r>
              <a:rPr sz="3600" b="1" u="sng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DBEDF4"/>
                  </a:solidFill>
                </a:uFill>
                <a:latin typeface="Tahoma"/>
                <a:cs typeface="Tahoma"/>
              </a:rPr>
              <a:t>the</a:t>
            </a:r>
            <a:r>
              <a:rPr sz="3600" b="1" u="sng" spc="-2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DBEDF4"/>
                  </a:solidFill>
                </a:uFill>
                <a:latin typeface="Tahoma"/>
                <a:cs typeface="Tahoma"/>
              </a:rPr>
              <a:t> </a:t>
            </a:r>
            <a:r>
              <a:rPr sz="3600" b="1" u="sng" spc="-1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DBEDF4"/>
                  </a:solidFill>
                </a:uFill>
                <a:latin typeface="Tahoma"/>
                <a:cs typeface="Tahoma"/>
              </a:rPr>
              <a:t>proposed</a:t>
            </a:r>
            <a:r>
              <a:rPr sz="3600" b="1" spc="-1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b="1" u="sng" spc="-1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DBEDF4"/>
                  </a:solidFill>
                </a:uFill>
                <a:latin typeface="Tahoma"/>
                <a:cs typeface="Tahoma"/>
              </a:rPr>
              <a:t>destination</a:t>
            </a:r>
            <a:endParaRPr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584200" marR="679450" indent="-571500">
              <a:lnSpc>
                <a:spcPct val="100000"/>
              </a:lnSpc>
              <a:spcBef>
                <a:spcPts val="3360"/>
              </a:spcBef>
              <a:buClr>
                <a:srgbClr val="B7DEE8"/>
              </a:buClr>
              <a:buSzPct val="83333"/>
              <a:buFont typeface="Wingdings"/>
              <a:buChar char=""/>
              <a:tabLst>
                <a:tab pos="584200" algn="l"/>
              </a:tabLst>
            </a:pPr>
            <a:r>
              <a:rPr sz="3600" b="1" u="sng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DBEDF4"/>
                  </a:solidFill>
                </a:uFill>
                <a:latin typeface="Tahoma"/>
                <a:cs typeface="Tahoma"/>
              </a:rPr>
              <a:t>You</a:t>
            </a:r>
            <a:r>
              <a:rPr sz="3600" b="1" u="sng" spc="-3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DBEDF4"/>
                  </a:solidFill>
                </a:uFill>
                <a:latin typeface="Tahoma"/>
                <a:cs typeface="Tahoma"/>
              </a:rPr>
              <a:t> </a:t>
            </a:r>
            <a:r>
              <a:rPr sz="3600" b="1" u="sng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DBEDF4"/>
                  </a:solidFill>
                </a:uFill>
                <a:latin typeface="Tahoma"/>
                <a:cs typeface="Tahoma"/>
              </a:rPr>
              <a:t>may</a:t>
            </a:r>
            <a:r>
              <a:rPr sz="3600" b="1" u="sng" spc="-4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DBEDF4"/>
                  </a:solidFill>
                </a:uFill>
                <a:latin typeface="Tahoma"/>
                <a:cs typeface="Tahoma"/>
              </a:rPr>
              <a:t> </a:t>
            </a:r>
            <a:r>
              <a:rPr sz="3600" b="1" u="sng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DBEDF4"/>
                  </a:solidFill>
                </a:uFill>
                <a:latin typeface="Tahoma"/>
                <a:cs typeface="Tahoma"/>
              </a:rPr>
              <a:t>reject</a:t>
            </a:r>
            <a:r>
              <a:rPr sz="3600" b="1" u="sng" spc="-3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DBEDF4"/>
                  </a:solidFill>
                </a:uFill>
                <a:latin typeface="Tahoma"/>
                <a:cs typeface="Tahoma"/>
              </a:rPr>
              <a:t> </a:t>
            </a:r>
            <a:r>
              <a:rPr sz="3600" b="1" u="sng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DBEDF4"/>
                  </a:solidFill>
                </a:uFill>
                <a:latin typeface="Tahoma"/>
                <a:cs typeface="Tahoma"/>
              </a:rPr>
              <a:t>the</a:t>
            </a:r>
            <a:r>
              <a:rPr sz="3600" b="1" u="sng" spc="-2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DBEDF4"/>
                  </a:solidFill>
                </a:uFill>
                <a:latin typeface="Tahoma"/>
                <a:cs typeface="Tahoma"/>
              </a:rPr>
              <a:t> </a:t>
            </a:r>
            <a:r>
              <a:rPr sz="3600" b="1" u="sng" spc="-1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DBEDF4"/>
                  </a:solidFill>
                </a:uFill>
                <a:latin typeface="Tahoma"/>
                <a:cs typeface="Tahoma"/>
              </a:rPr>
              <a:t>proposed</a:t>
            </a:r>
            <a:r>
              <a:rPr sz="3600" b="1" spc="-1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b="1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destination</a:t>
            </a:r>
            <a:r>
              <a:rPr sz="3600" b="1" spc="-6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b="1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selecting</a:t>
            </a:r>
            <a:r>
              <a:rPr sz="3600" b="1" spc="-5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b="1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the</a:t>
            </a:r>
            <a:r>
              <a:rPr sz="3600" b="1" spc="-3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b="1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option</a:t>
            </a:r>
            <a:r>
              <a:rPr sz="3600" b="1" spc="-3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b="1" spc="-2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«I </a:t>
            </a:r>
            <a:r>
              <a:rPr sz="3600" b="1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want</a:t>
            </a:r>
            <a:r>
              <a:rPr sz="3600" b="1" spc="-2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b="1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to</a:t>
            </a:r>
            <a:r>
              <a:rPr sz="3600" b="1" spc="-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b="1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remain</a:t>
            </a:r>
            <a:r>
              <a:rPr sz="3600" b="1" spc="-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b="1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on</a:t>
            </a:r>
            <a:r>
              <a:rPr sz="3600" b="1" spc="-2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b="1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the</a:t>
            </a:r>
            <a:r>
              <a:rPr sz="3600" b="1" spc="-1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b="1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ranking</a:t>
            </a:r>
            <a:r>
              <a:rPr sz="3600" b="1" spc="-3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b="1" spc="-1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list»</a:t>
            </a:r>
            <a:endParaRPr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12700" marR="5080" algn="just">
              <a:lnSpc>
                <a:spcPct val="100000"/>
              </a:lnSpc>
              <a:spcBef>
                <a:spcPts val="4325"/>
              </a:spcBef>
            </a:pPr>
            <a:r>
              <a:rPr sz="36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In</a:t>
            </a:r>
            <a:r>
              <a:rPr sz="3600" spc="-9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this</a:t>
            </a:r>
            <a:r>
              <a:rPr sz="3600" spc="-9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case,</a:t>
            </a:r>
            <a:r>
              <a:rPr sz="3600" spc="-7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the</a:t>
            </a:r>
            <a:r>
              <a:rPr sz="3600" spc="-9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student</a:t>
            </a:r>
            <a:r>
              <a:rPr sz="3600" spc="-8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keeps</a:t>
            </a:r>
            <a:r>
              <a:rPr sz="3600" spc="-8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monitoring</a:t>
            </a:r>
            <a:r>
              <a:rPr sz="3600" spc="-9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spc="-2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the </a:t>
            </a:r>
            <a:r>
              <a:rPr sz="36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ranking,</a:t>
            </a:r>
            <a:r>
              <a:rPr sz="3600" spc="-7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hoping</a:t>
            </a:r>
            <a:r>
              <a:rPr sz="3600" spc="-7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for</a:t>
            </a:r>
            <a:r>
              <a:rPr sz="3600" spc="-7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</a:t>
            </a:r>
            <a:r>
              <a:rPr sz="3600" spc="-7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possible</a:t>
            </a:r>
            <a:r>
              <a:rPr sz="3600" spc="-7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new</a:t>
            </a:r>
            <a:r>
              <a:rPr sz="3600" spc="-7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spc="-1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assignment </a:t>
            </a:r>
            <a:r>
              <a:rPr sz="36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by</a:t>
            </a:r>
            <a:r>
              <a:rPr sz="3600" spc="-2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spc="-1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sliding</a:t>
            </a:r>
            <a:endParaRPr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60535" y="1149096"/>
            <a:ext cx="8069580" cy="45720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0" y="0"/>
            <a:ext cx="8216265" cy="10287000"/>
            <a:chOff x="0" y="0"/>
            <a:chExt cx="8216265" cy="10287000"/>
          </a:xfrm>
        </p:grpSpPr>
        <p:sp>
          <p:nvSpPr>
            <p:cNvPr id="9" name="object 9"/>
            <p:cNvSpPr/>
            <p:nvPr/>
          </p:nvSpPr>
          <p:spPr>
            <a:xfrm>
              <a:off x="7468362" y="1486661"/>
              <a:ext cx="304800" cy="6019800"/>
            </a:xfrm>
            <a:custGeom>
              <a:avLst/>
              <a:gdLst/>
              <a:ahLst/>
              <a:cxnLst/>
              <a:rect l="l" t="t" r="r" b="b"/>
              <a:pathLst>
                <a:path w="304800" h="6019800">
                  <a:moveTo>
                    <a:pt x="0" y="6019800"/>
                  </a:moveTo>
                  <a:lnTo>
                    <a:pt x="304800" y="6019800"/>
                  </a:lnTo>
                  <a:lnTo>
                    <a:pt x="304800" y="0"/>
                  </a:lnTo>
                  <a:lnTo>
                    <a:pt x="0" y="0"/>
                  </a:lnTo>
                  <a:lnTo>
                    <a:pt x="0" y="6019800"/>
                  </a:lnTo>
                  <a:close/>
                </a:path>
              </a:pathLst>
            </a:custGeom>
            <a:ln w="25400">
              <a:solidFill>
                <a:srgbClr val="5E82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07451" y="2286000"/>
              <a:ext cx="408431" cy="40233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7589519" cy="10286999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990600" y="9796271"/>
            <a:ext cx="2280285" cy="30797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683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90"/>
              </a:spcBef>
            </a:pPr>
            <a:r>
              <a:rPr sz="1400" dirty="0">
                <a:latin typeface="Arial MT"/>
                <a:cs typeface="Arial MT"/>
              </a:rPr>
              <a:t>Chateau</a:t>
            </a:r>
            <a:r>
              <a:rPr sz="1400" spc="-4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Boutisse,</a:t>
            </a:r>
            <a:r>
              <a:rPr sz="1400" spc="-55" dirty="0">
                <a:latin typeface="Arial MT"/>
                <a:cs typeface="Arial MT"/>
              </a:rPr>
              <a:t> </a:t>
            </a:r>
            <a:r>
              <a:rPr sz="1400" spc="-10" dirty="0">
                <a:latin typeface="Arial MT"/>
                <a:cs typeface="Arial MT"/>
              </a:rPr>
              <a:t>Francia</a:t>
            </a:r>
            <a:endParaRPr sz="14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9471660"/>
          </a:xfrm>
          <a:custGeom>
            <a:avLst/>
            <a:gdLst/>
            <a:ahLst/>
            <a:cxnLst/>
            <a:rect l="l" t="t" r="r" b="b"/>
            <a:pathLst>
              <a:path w="18288000" h="9471660">
                <a:moveTo>
                  <a:pt x="18288000" y="0"/>
                </a:moveTo>
                <a:lnTo>
                  <a:pt x="0" y="0"/>
                </a:lnTo>
                <a:lnTo>
                  <a:pt x="0" y="9471660"/>
                </a:lnTo>
                <a:lnTo>
                  <a:pt x="18288000" y="9471660"/>
                </a:lnTo>
                <a:lnTo>
                  <a:pt x="18288000" y="0"/>
                </a:lnTo>
                <a:close/>
              </a:path>
            </a:pathLst>
          </a:custGeom>
          <a:solidFill>
            <a:srgbClr val="5E826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-79318"/>
            <a:ext cx="18288000" cy="10287255"/>
            <a:chOff x="0" y="-3"/>
            <a:chExt cx="18288000" cy="10287255"/>
          </a:xfrm>
        </p:grpSpPr>
        <p:sp>
          <p:nvSpPr>
            <p:cNvPr id="4" name="object 4"/>
            <p:cNvSpPr/>
            <p:nvPr/>
          </p:nvSpPr>
          <p:spPr>
            <a:xfrm>
              <a:off x="0" y="9541762"/>
              <a:ext cx="18288000" cy="745490"/>
            </a:xfrm>
            <a:custGeom>
              <a:avLst/>
              <a:gdLst/>
              <a:ahLst/>
              <a:cxnLst/>
              <a:rect l="l" t="t" r="r" b="b"/>
              <a:pathLst>
                <a:path w="18288000" h="745490">
                  <a:moveTo>
                    <a:pt x="18288000" y="0"/>
                  </a:moveTo>
                  <a:lnTo>
                    <a:pt x="0" y="0"/>
                  </a:lnTo>
                  <a:lnTo>
                    <a:pt x="0" y="744982"/>
                  </a:lnTo>
                  <a:lnTo>
                    <a:pt x="18288000" y="744982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5E82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-3"/>
              <a:ext cx="7315072" cy="1028504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9505188"/>
              <a:ext cx="18288000" cy="0"/>
            </a:xfrm>
            <a:custGeom>
              <a:avLst/>
              <a:gdLst/>
              <a:ahLst/>
              <a:cxnLst/>
              <a:rect l="l" t="t" r="r" b="b"/>
              <a:pathLst>
                <a:path w="18288000">
                  <a:moveTo>
                    <a:pt x="0" y="0"/>
                  </a:moveTo>
                  <a:lnTo>
                    <a:pt x="18288000" y="0"/>
                  </a:lnTo>
                </a:path>
              </a:pathLst>
            </a:custGeom>
            <a:ln w="76200">
              <a:solidFill>
                <a:srgbClr val="F5F5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84947" y="2180844"/>
              <a:ext cx="105155" cy="10515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84947" y="4715255"/>
              <a:ext cx="105155" cy="10515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84947" y="6829043"/>
              <a:ext cx="105155" cy="105155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9320910" y="4317"/>
            <a:ext cx="696214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130" dirty="0"/>
              <a:t>ACCETTAZIONE</a:t>
            </a:r>
            <a:r>
              <a:rPr sz="4000" spc="-90" dirty="0"/>
              <a:t> </a:t>
            </a:r>
            <a:r>
              <a:rPr sz="4000" spc="170" dirty="0"/>
              <a:t>DELLA</a:t>
            </a:r>
            <a:r>
              <a:rPr sz="4000" spc="-105" dirty="0"/>
              <a:t> </a:t>
            </a:r>
            <a:r>
              <a:rPr sz="4000" spc="165" dirty="0"/>
              <a:t>SEDE</a:t>
            </a:r>
            <a:endParaRPr sz="4000"/>
          </a:p>
        </p:txBody>
      </p:sp>
      <p:sp>
        <p:nvSpPr>
          <p:cNvPr id="12" name="object 12"/>
          <p:cNvSpPr txBox="1"/>
          <p:nvPr/>
        </p:nvSpPr>
        <p:spPr>
          <a:xfrm>
            <a:off x="8391588" y="639317"/>
            <a:ext cx="9277985" cy="74404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46785">
              <a:lnSpc>
                <a:spcPct val="100000"/>
              </a:lnSpc>
              <a:spcBef>
                <a:spcPts val="100"/>
              </a:spcBef>
            </a:pPr>
            <a:r>
              <a:rPr sz="3200" spc="204" dirty="0">
                <a:solidFill>
                  <a:srgbClr val="B7DEE8"/>
                </a:solidFill>
                <a:latin typeface="Tahoma"/>
                <a:cs typeface="Tahoma"/>
              </a:rPr>
              <a:t>ACCEPTANCE</a:t>
            </a:r>
            <a:r>
              <a:rPr sz="3200" spc="-120" dirty="0">
                <a:solidFill>
                  <a:srgbClr val="B7DEE8"/>
                </a:solidFill>
                <a:latin typeface="Tahoma"/>
                <a:cs typeface="Tahoma"/>
              </a:rPr>
              <a:t> </a:t>
            </a:r>
            <a:r>
              <a:rPr sz="3200" spc="155" dirty="0">
                <a:solidFill>
                  <a:srgbClr val="B7DEE8"/>
                </a:solidFill>
                <a:latin typeface="Tahoma"/>
                <a:cs typeface="Tahoma"/>
              </a:rPr>
              <a:t>OF</a:t>
            </a:r>
            <a:r>
              <a:rPr sz="3200" spc="-95" dirty="0">
                <a:solidFill>
                  <a:srgbClr val="B7DEE8"/>
                </a:solidFill>
                <a:latin typeface="Tahoma"/>
                <a:cs typeface="Tahoma"/>
              </a:rPr>
              <a:t> </a:t>
            </a:r>
            <a:r>
              <a:rPr sz="3200" spc="75" dirty="0">
                <a:solidFill>
                  <a:srgbClr val="B7DEE8"/>
                </a:solidFill>
                <a:latin typeface="Tahoma"/>
                <a:cs typeface="Tahoma"/>
              </a:rPr>
              <a:t>THE</a:t>
            </a:r>
            <a:r>
              <a:rPr sz="3200" spc="-120" dirty="0">
                <a:solidFill>
                  <a:srgbClr val="B7DEE8"/>
                </a:solidFill>
                <a:latin typeface="Tahoma"/>
                <a:cs typeface="Tahoma"/>
              </a:rPr>
              <a:t> </a:t>
            </a:r>
            <a:r>
              <a:rPr sz="3200" spc="-10" dirty="0">
                <a:solidFill>
                  <a:srgbClr val="B7DEE8"/>
                </a:solidFill>
                <a:latin typeface="Tahoma"/>
                <a:cs typeface="Tahoma"/>
              </a:rPr>
              <a:t>DESTINATION</a:t>
            </a:r>
            <a:endParaRPr sz="3200" dirty="0">
              <a:latin typeface="Tahoma"/>
              <a:cs typeface="Tahoma"/>
            </a:endParaRPr>
          </a:p>
          <a:p>
            <a:pPr marL="316230" algn="ctr">
              <a:lnSpc>
                <a:spcPct val="100000"/>
              </a:lnSpc>
              <a:spcBef>
                <a:spcPts val="225"/>
              </a:spcBef>
            </a:pPr>
            <a:r>
              <a:rPr sz="4400" b="1" dirty="0">
                <a:solidFill>
                  <a:srgbClr val="D6E3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Concorso</a:t>
            </a:r>
            <a:r>
              <a:rPr sz="4400" b="1" spc="-215" dirty="0">
                <a:solidFill>
                  <a:srgbClr val="D6E3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4400" b="1" dirty="0">
                <a:solidFill>
                  <a:srgbClr val="D6E3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Sede</a:t>
            </a:r>
            <a:r>
              <a:rPr sz="4400" b="1" spc="-204" dirty="0">
                <a:solidFill>
                  <a:srgbClr val="D6E3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4400" b="1" spc="-10" dirty="0">
                <a:solidFill>
                  <a:srgbClr val="D6E3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generica</a:t>
            </a:r>
            <a:endParaRPr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350"/>
              </a:spcBef>
            </a:pPr>
            <a:r>
              <a:rPr sz="4000" spc="190" dirty="0">
                <a:solidFill>
                  <a:srgbClr val="C3D5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Se</a:t>
            </a:r>
            <a:r>
              <a:rPr sz="4000" spc="-140" dirty="0">
                <a:solidFill>
                  <a:srgbClr val="C3D5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4000" spc="40" dirty="0">
                <a:solidFill>
                  <a:srgbClr val="C3D5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IDONEO</a:t>
            </a:r>
            <a:endParaRPr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12700" marR="1958339">
              <a:lnSpc>
                <a:spcPct val="100000"/>
              </a:lnSpc>
              <a:spcBef>
                <a:spcPts val="30"/>
              </a:spcBef>
            </a:pPr>
            <a:r>
              <a:rPr sz="3600" b="1" u="sng" spc="-9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BF0DE"/>
                  </a:solidFill>
                </a:uFill>
                <a:latin typeface="Tahoma"/>
                <a:cs typeface="Tahoma"/>
              </a:rPr>
              <a:t>deve</a:t>
            </a:r>
            <a:r>
              <a:rPr sz="3600" b="1" u="sng" spc="-11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BF0DE"/>
                  </a:solidFill>
                </a:uFill>
                <a:latin typeface="Tahoma"/>
                <a:cs typeface="Tahoma"/>
              </a:rPr>
              <a:t> </a:t>
            </a:r>
            <a:r>
              <a:rPr sz="3600" b="1" u="sng" spc="-114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BF0DE"/>
                  </a:solidFill>
                </a:uFill>
                <a:latin typeface="Tahoma"/>
                <a:cs typeface="Tahoma"/>
              </a:rPr>
              <a:t>continuare</a:t>
            </a:r>
            <a:r>
              <a:rPr sz="3600" b="1" u="sng" spc="-13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BF0DE"/>
                  </a:solidFill>
                </a:uFill>
                <a:latin typeface="Tahoma"/>
                <a:cs typeface="Tahoma"/>
              </a:rPr>
              <a:t> </a:t>
            </a:r>
            <a:r>
              <a:rPr sz="3600" b="1" u="sng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BF0DE"/>
                  </a:solidFill>
                </a:uFill>
                <a:latin typeface="Tahoma"/>
                <a:cs typeface="Tahoma"/>
              </a:rPr>
              <a:t>a</a:t>
            </a:r>
            <a:r>
              <a:rPr sz="3600" b="1" u="sng" spc="-11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BF0DE"/>
                  </a:solidFill>
                </a:uFill>
                <a:latin typeface="Tahoma"/>
                <a:cs typeface="Tahoma"/>
              </a:rPr>
              <a:t> </a:t>
            </a:r>
            <a:r>
              <a:rPr sz="3600" b="1" u="sng" spc="-14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BF0DE"/>
                  </a:solidFill>
                </a:uFill>
                <a:latin typeface="Tahoma"/>
                <a:cs typeface="Tahoma"/>
              </a:rPr>
              <a:t>monitorare</a:t>
            </a:r>
            <a:r>
              <a:rPr sz="3600" b="1" u="sng" spc="-12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BF0DE"/>
                  </a:solidFill>
                </a:uFill>
                <a:latin typeface="Tahoma"/>
                <a:cs typeface="Tahoma"/>
              </a:rPr>
              <a:t> </a:t>
            </a:r>
            <a:r>
              <a:rPr sz="3600" b="1" u="sng" spc="-2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BF0DE"/>
                  </a:solidFill>
                </a:uFill>
                <a:latin typeface="Tahoma"/>
                <a:cs typeface="Tahoma"/>
              </a:rPr>
              <a:t>la</a:t>
            </a:r>
            <a:r>
              <a:rPr sz="3600" b="1" spc="-2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b="1" u="sng" spc="-14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BF0DE"/>
                  </a:solidFill>
                </a:uFill>
                <a:latin typeface="Tahoma"/>
                <a:cs typeface="Tahoma"/>
              </a:rPr>
              <a:t>graduatoria</a:t>
            </a:r>
            <a:r>
              <a:rPr sz="3600" spc="-14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,</a:t>
            </a:r>
            <a:r>
              <a:rPr sz="3600" spc="3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spc="8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che</a:t>
            </a:r>
            <a:r>
              <a:rPr sz="3600" spc="4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procederà</a:t>
            </a:r>
            <a:r>
              <a:rPr sz="3600" spc="5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spc="-1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tramite</a:t>
            </a:r>
            <a:endParaRPr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</a:pPr>
            <a:r>
              <a:rPr sz="36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scorrimenti</a:t>
            </a:r>
            <a:r>
              <a:rPr sz="3600" spc="-2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fino</a:t>
            </a:r>
            <a:r>
              <a:rPr sz="3600" spc="-3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spc="5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all’assegnazione</a:t>
            </a:r>
            <a:r>
              <a:rPr sz="3600" spc="-1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dei</a:t>
            </a:r>
            <a:r>
              <a:rPr sz="3600" spc="-1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spc="3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posti </a:t>
            </a:r>
            <a:r>
              <a:rPr sz="36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disponibili,</a:t>
            </a:r>
            <a:r>
              <a:rPr sz="3600" spc="1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sulla</a:t>
            </a:r>
            <a:r>
              <a:rPr sz="3600" spc="3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spc="8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base</a:t>
            </a:r>
            <a:r>
              <a:rPr sz="3600" spc="4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delle</a:t>
            </a:r>
            <a:r>
              <a:rPr sz="3600" spc="5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spc="-1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preferenze </a:t>
            </a:r>
            <a:r>
              <a:rPr sz="3600" spc="8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espresse</a:t>
            </a:r>
            <a:r>
              <a:rPr sz="3600" spc="-6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dagli</a:t>
            </a:r>
            <a:r>
              <a:rPr sz="3600" spc="-7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studenti</a:t>
            </a:r>
            <a:r>
              <a:rPr sz="3600" spc="-7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in</a:t>
            </a:r>
            <a:r>
              <a:rPr sz="3600" spc="-7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fase</a:t>
            </a:r>
            <a:r>
              <a:rPr sz="3600" spc="-7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spc="5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di</a:t>
            </a:r>
            <a:r>
              <a:rPr sz="3600" spc="-4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spc="-1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candidatura</a:t>
            </a:r>
            <a:endParaRPr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940"/>
              </a:spcBef>
            </a:pPr>
            <a:r>
              <a:rPr sz="2800" dirty="0">
                <a:solidFill>
                  <a:srgbClr val="8BB3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If</a:t>
            </a:r>
            <a:r>
              <a:rPr sz="2800" spc="-20" dirty="0">
                <a:solidFill>
                  <a:srgbClr val="8BB3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2800" b="1" spc="-10" dirty="0">
                <a:solidFill>
                  <a:srgbClr val="8BB3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ELIGIBLE</a:t>
            </a:r>
            <a:endParaRPr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12700" marR="21590">
              <a:lnSpc>
                <a:spcPct val="100000"/>
              </a:lnSpc>
              <a:spcBef>
                <a:spcPts val="145"/>
              </a:spcBef>
            </a:pPr>
            <a:r>
              <a:rPr sz="2800" b="1" u="sng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5D7F0"/>
                  </a:solidFill>
                </a:uFill>
                <a:latin typeface="Tahoma"/>
                <a:cs typeface="Tahoma"/>
              </a:rPr>
              <a:t>he/she</a:t>
            </a:r>
            <a:r>
              <a:rPr sz="2800" b="1" u="sng" spc="-1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5D7F0"/>
                  </a:solidFill>
                </a:uFill>
                <a:latin typeface="Tahoma"/>
                <a:cs typeface="Tahoma"/>
              </a:rPr>
              <a:t> </a:t>
            </a:r>
            <a:r>
              <a:rPr sz="2800" b="1" u="sng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5D7F0"/>
                  </a:solidFill>
                </a:uFill>
                <a:latin typeface="Tahoma"/>
                <a:cs typeface="Tahoma"/>
              </a:rPr>
              <a:t>must</a:t>
            </a:r>
            <a:r>
              <a:rPr sz="2800" b="1" u="sng" spc="-1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5D7F0"/>
                  </a:solidFill>
                </a:uFill>
                <a:latin typeface="Tahoma"/>
                <a:cs typeface="Tahoma"/>
              </a:rPr>
              <a:t> </a:t>
            </a:r>
            <a:r>
              <a:rPr sz="2800" b="1" u="sng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5D7F0"/>
                  </a:solidFill>
                </a:uFill>
                <a:latin typeface="Tahoma"/>
                <a:cs typeface="Tahoma"/>
              </a:rPr>
              <a:t>continue</a:t>
            </a:r>
            <a:r>
              <a:rPr sz="2800" b="1" u="sng" spc="-3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5D7F0"/>
                  </a:solidFill>
                </a:uFill>
                <a:latin typeface="Tahoma"/>
                <a:cs typeface="Tahoma"/>
              </a:rPr>
              <a:t> </a:t>
            </a:r>
            <a:r>
              <a:rPr sz="2800" b="1" u="sng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5D7F0"/>
                  </a:solidFill>
                </a:uFill>
                <a:latin typeface="Tahoma"/>
                <a:cs typeface="Tahoma"/>
              </a:rPr>
              <a:t>to</a:t>
            </a:r>
            <a:r>
              <a:rPr sz="2800" b="1" u="sng" spc="-1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5D7F0"/>
                  </a:solidFill>
                </a:uFill>
                <a:latin typeface="Tahoma"/>
                <a:cs typeface="Tahoma"/>
              </a:rPr>
              <a:t> </a:t>
            </a:r>
            <a:r>
              <a:rPr sz="2800" b="1" u="sng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5D7F0"/>
                  </a:solidFill>
                </a:uFill>
                <a:latin typeface="Tahoma"/>
                <a:cs typeface="Tahoma"/>
              </a:rPr>
              <a:t>monitor</a:t>
            </a:r>
            <a:r>
              <a:rPr sz="2800" b="1" u="sng" spc="-35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5D7F0"/>
                  </a:solidFill>
                </a:uFill>
                <a:latin typeface="Tahoma"/>
                <a:cs typeface="Tahoma"/>
              </a:rPr>
              <a:t> </a:t>
            </a:r>
            <a:r>
              <a:rPr sz="2800" b="1" u="sng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5D7F0"/>
                  </a:solidFill>
                </a:uFill>
                <a:latin typeface="Tahoma"/>
                <a:cs typeface="Tahoma"/>
              </a:rPr>
              <a:t>the</a:t>
            </a:r>
            <a:r>
              <a:rPr sz="2800" b="1" u="sng" spc="-2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5D7F0"/>
                  </a:solidFill>
                </a:uFill>
                <a:latin typeface="Tahoma"/>
                <a:cs typeface="Tahoma"/>
              </a:rPr>
              <a:t> </a:t>
            </a:r>
            <a:r>
              <a:rPr sz="2800" b="1" u="sng" spc="-1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5D7F0"/>
                  </a:solidFill>
                </a:uFill>
                <a:latin typeface="Tahoma"/>
                <a:cs typeface="Tahoma"/>
              </a:rPr>
              <a:t>ranking</a:t>
            </a:r>
            <a:r>
              <a:rPr sz="2800" b="1" spc="-1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2800" b="1" u="sng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5D7F0"/>
                  </a:solidFill>
                </a:uFill>
                <a:latin typeface="Tahoma"/>
                <a:cs typeface="Tahoma"/>
              </a:rPr>
              <a:t>list</a:t>
            </a:r>
            <a:r>
              <a:rPr sz="280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,</a:t>
            </a:r>
            <a:r>
              <a:rPr sz="2800" spc="-7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which</a:t>
            </a:r>
            <a:r>
              <a:rPr sz="2800" spc="-55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will</a:t>
            </a:r>
            <a:r>
              <a:rPr sz="2800" spc="-45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proceed</a:t>
            </a:r>
            <a:r>
              <a:rPr sz="2800" spc="-55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through</a:t>
            </a:r>
            <a:r>
              <a:rPr sz="2800" spc="-55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shortlist</a:t>
            </a:r>
            <a:r>
              <a:rPr sz="2800" spc="-4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until</a:t>
            </a:r>
            <a:r>
              <a:rPr sz="2800" spc="-35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2800" spc="-25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the </a:t>
            </a:r>
            <a:r>
              <a:rPr sz="280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allocation</a:t>
            </a:r>
            <a:r>
              <a:rPr sz="2800" spc="-5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of</a:t>
            </a:r>
            <a:r>
              <a:rPr sz="2800" spc="-5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available</a:t>
            </a:r>
            <a:r>
              <a:rPr sz="2800" spc="-4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places,</a:t>
            </a:r>
            <a:r>
              <a:rPr sz="2800" spc="-5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in</a:t>
            </a:r>
            <a:r>
              <a:rPr sz="2800" spc="-5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relation</a:t>
            </a:r>
            <a:r>
              <a:rPr sz="2800" spc="-5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to</a:t>
            </a:r>
            <a:r>
              <a:rPr sz="2800" spc="-45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2800" spc="-25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the </a:t>
            </a:r>
            <a:r>
              <a:rPr sz="280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preferences</a:t>
            </a:r>
            <a:r>
              <a:rPr sz="2800" spc="-10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expressed</a:t>
            </a:r>
            <a:r>
              <a:rPr sz="2800" spc="-85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by</a:t>
            </a:r>
            <a:r>
              <a:rPr sz="2800" spc="-7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students</a:t>
            </a:r>
            <a:r>
              <a:rPr sz="2800" spc="-75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when</a:t>
            </a:r>
            <a:r>
              <a:rPr sz="2800" spc="-75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2800" spc="-1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applying </a:t>
            </a:r>
            <a:r>
              <a:rPr sz="280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to</a:t>
            </a:r>
            <a:r>
              <a:rPr sz="2800" spc="-3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the</a:t>
            </a:r>
            <a:r>
              <a:rPr sz="2800" spc="-3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2800" spc="-2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Call</a:t>
            </a:r>
            <a:endParaRPr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990600" y="1155191"/>
            <a:ext cx="16034385" cy="9042400"/>
            <a:chOff x="990600" y="1155191"/>
            <a:chExt cx="16034385" cy="9042400"/>
          </a:xfrm>
        </p:grpSpPr>
        <p:sp>
          <p:nvSpPr>
            <p:cNvPr id="14" name="object 14"/>
            <p:cNvSpPr/>
            <p:nvPr/>
          </p:nvSpPr>
          <p:spPr>
            <a:xfrm>
              <a:off x="990600" y="9796270"/>
              <a:ext cx="5105400" cy="401320"/>
            </a:xfrm>
            <a:custGeom>
              <a:avLst/>
              <a:gdLst/>
              <a:ahLst/>
              <a:cxnLst/>
              <a:rect l="l" t="t" r="r" b="b"/>
              <a:pathLst>
                <a:path w="5105400" h="401320">
                  <a:moveTo>
                    <a:pt x="5105400" y="0"/>
                  </a:moveTo>
                  <a:lnTo>
                    <a:pt x="0" y="0"/>
                  </a:lnTo>
                  <a:lnTo>
                    <a:pt x="0" y="400811"/>
                  </a:lnTo>
                  <a:lnTo>
                    <a:pt x="5105400" y="400811"/>
                  </a:lnTo>
                  <a:lnTo>
                    <a:pt x="5105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578595" y="1155191"/>
              <a:ext cx="8446008" cy="45719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7468361" y="1486661"/>
              <a:ext cx="304800" cy="6019800"/>
            </a:xfrm>
            <a:custGeom>
              <a:avLst/>
              <a:gdLst/>
              <a:ahLst/>
              <a:cxnLst/>
              <a:rect l="l" t="t" r="r" b="b"/>
              <a:pathLst>
                <a:path w="304800" h="6019800">
                  <a:moveTo>
                    <a:pt x="304800" y="0"/>
                  </a:moveTo>
                  <a:lnTo>
                    <a:pt x="0" y="0"/>
                  </a:lnTo>
                  <a:lnTo>
                    <a:pt x="0" y="6019800"/>
                  </a:lnTo>
                  <a:lnTo>
                    <a:pt x="304800" y="6019800"/>
                  </a:lnTo>
                  <a:lnTo>
                    <a:pt x="304800" y="0"/>
                  </a:lnTo>
                  <a:close/>
                </a:path>
              </a:pathLst>
            </a:custGeom>
            <a:solidFill>
              <a:srgbClr val="5E82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468361" y="1486661"/>
              <a:ext cx="304800" cy="6019800"/>
            </a:xfrm>
            <a:custGeom>
              <a:avLst/>
              <a:gdLst/>
              <a:ahLst/>
              <a:cxnLst/>
              <a:rect l="l" t="t" r="r" b="b"/>
              <a:pathLst>
                <a:path w="304800" h="6019800">
                  <a:moveTo>
                    <a:pt x="0" y="6019800"/>
                  </a:moveTo>
                  <a:lnTo>
                    <a:pt x="304800" y="6019800"/>
                  </a:lnTo>
                  <a:lnTo>
                    <a:pt x="304800" y="0"/>
                  </a:lnTo>
                  <a:lnTo>
                    <a:pt x="0" y="0"/>
                  </a:lnTo>
                  <a:lnTo>
                    <a:pt x="0" y="6019800"/>
                  </a:lnTo>
                  <a:close/>
                </a:path>
              </a:pathLst>
            </a:custGeom>
            <a:ln w="25400">
              <a:solidFill>
                <a:srgbClr val="5E82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681721" y="2134361"/>
              <a:ext cx="533400" cy="304800"/>
            </a:xfrm>
            <a:custGeom>
              <a:avLst/>
              <a:gdLst/>
              <a:ahLst/>
              <a:cxnLst/>
              <a:rect l="l" t="t" r="r" b="b"/>
              <a:pathLst>
                <a:path w="533400" h="304800">
                  <a:moveTo>
                    <a:pt x="381000" y="0"/>
                  </a:moveTo>
                  <a:lnTo>
                    <a:pt x="381000" y="76200"/>
                  </a:lnTo>
                  <a:lnTo>
                    <a:pt x="0" y="76200"/>
                  </a:lnTo>
                  <a:lnTo>
                    <a:pt x="0" y="228600"/>
                  </a:lnTo>
                  <a:lnTo>
                    <a:pt x="381000" y="228600"/>
                  </a:lnTo>
                  <a:lnTo>
                    <a:pt x="381000" y="304800"/>
                  </a:lnTo>
                  <a:lnTo>
                    <a:pt x="533400" y="152400"/>
                  </a:lnTo>
                  <a:lnTo>
                    <a:pt x="381000" y="0"/>
                  </a:lnTo>
                  <a:close/>
                </a:path>
              </a:pathLst>
            </a:custGeom>
            <a:solidFill>
              <a:srgbClr val="C3D5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681721" y="2134361"/>
              <a:ext cx="533400" cy="304800"/>
            </a:xfrm>
            <a:custGeom>
              <a:avLst/>
              <a:gdLst/>
              <a:ahLst/>
              <a:cxnLst/>
              <a:rect l="l" t="t" r="r" b="b"/>
              <a:pathLst>
                <a:path w="533400" h="304800">
                  <a:moveTo>
                    <a:pt x="0" y="76200"/>
                  </a:moveTo>
                  <a:lnTo>
                    <a:pt x="381000" y="76200"/>
                  </a:lnTo>
                  <a:lnTo>
                    <a:pt x="381000" y="0"/>
                  </a:lnTo>
                  <a:lnTo>
                    <a:pt x="533400" y="152400"/>
                  </a:lnTo>
                  <a:lnTo>
                    <a:pt x="381000" y="304800"/>
                  </a:lnTo>
                  <a:lnTo>
                    <a:pt x="381000" y="228600"/>
                  </a:lnTo>
                  <a:lnTo>
                    <a:pt x="0" y="228600"/>
                  </a:lnTo>
                  <a:lnTo>
                    <a:pt x="0" y="76200"/>
                  </a:lnTo>
                  <a:close/>
                </a:path>
              </a:pathLst>
            </a:custGeom>
            <a:ln w="25400">
              <a:solidFill>
                <a:srgbClr val="EBF0D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772400" y="5934456"/>
              <a:ext cx="408431" cy="402336"/>
            </a:xfrm>
            <a:prstGeom prst="rect">
              <a:avLst/>
            </a:prstGeom>
          </p:spPr>
        </p:pic>
      </p:grpSp>
      <p:pic>
        <p:nvPicPr>
          <p:cNvPr id="21" name="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-2"/>
            <a:ext cx="7315199" cy="10287000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1069339" y="9877450"/>
            <a:ext cx="4944110" cy="280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05"/>
              </a:lnSpc>
            </a:pPr>
            <a:r>
              <a:rPr sz="2000" dirty="0">
                <a:latin typeface="Calibri"/>
                <a:cs typeface="Calibri"/>
              </a:rPr>
              <a:t>Swedish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University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of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Agricultural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Science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(SLU)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9471660"/>
          </a:xfrm>
          <a:custGeom>
            <a:avLst/>
            <a:gdLst/>
            <a:ahLst/>
            <a:cxnLst/>
            <a:rect l="l" t="t" r="r" b="b"/>
            <a:pathLst>
              <a:path w="18288000" h="9471660">
                <a:moveTo>
                  <a:pt x="18288000" y="0"/>
                </a:moveTo>
                <a:lnTo>
                  <a:pt x="0" y="0"/>
                </a:lnTo>
                <a:lnTo>
                  <a:pt x="0" y="9471660"/>
                </a:lnTo>
                <a:lnTo>
                  <a:pt x="18288000" y="9471660"/>
                </a:lnTo>
                <a:lnTo>
                  <a:pt x="18288000" y="0"/>
                </a:lnTo>
                <a:close/>
              </a:path>
            </a:pathLst>
          </a:custGeom>
          <a:solidFill>
            <a:srgbClr val="5E82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9541762"/>
            <a:ext cx="18288000" cy="745490"/>
          </a:xfrm>
          <a:custGeom>
            <a:avLst/>
            <a:gdLst/>
            <a:ahLst/>
            <a:cxnLst/>
            <a:rect l="l" t="t" r="r" b="b"/>
            <a:pathLst>
              <a:path w="18288000" h="745490">
                <a:moveTo>
                  <a:pt x="18288000" y="0"/>
                </a:moveTo>
                <a:lnTo>
                  <a:pt x="0" y="0"/>
                </a:lnTo>
                <a:lnTo>
                  <a:pt x="0" y="744982"/>
                </a:lnTo>
                <a:lnTo>
                  <a:pt x="18288000" y="744982"/>
                </a:lnTo>
                <a:lnTo>
                  <a:pt x="18288000" y="0"/>
                </a:lnTo>
                <a:close/>
              </a:path>
            </a:pathLst>
          </a:custGeom>
          <a:solidFill>
            <a:srgbClr val="5E82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362315" y="5304535"/>
            <a:ext cx="9421495" cy="19825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4458335" algn="l"/>
              </a:tabLst>
            </a:pPr>
            <a:r>
              <a:rPr sz="3200" dirty="0">
                <a:solidFill>
                  <a:srgbClr val="C5D7F0"/>
                </a:solidFill>
                <a:latin typeface="Tahoma"/>
                <a:cs typeface="Tahoma"/>
              </a:rPr>
              <a:t>NB:</a:t>
            </a:r>
            <a:r>
              <a:rPr sz="3200" spc="-60" dirty="0">
                <a:solidFill>
                  <a:srgbClr val="C5D7F0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C5D7F0"/>
                </a:solidFill>
                <a:latin typeface="Tahoma"/>
                <a:cs typeface="Tahoma"/>
              </a:rPr>
              <a:t>In</a:t>
            </a:r>
            <a:r>
              <a:rPr sz="3200" spc="-60" dirty="0">
                <a:solidFill>
                  <a:srgbClr val="C5D7F0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C5D7F0"/>
                </a:solidFill>
                <a:latin typeface="Tahoma"/>
                <a:cs typeface="Tahoma"/>
              </a:rPr>
              <a:t>the</a:t>
            </a:r>
            <a:r>
              <a:rPr sz="3200" spc="-40" dirty="0">
                <a:solidFill>
                  <a:srgbClr val="C5D7F0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C5D7F0"/>
                </a:solidFill>
                <a:latin typeface="Tahoma"/>
                <a:cs typeface="Tahoma"/>
              </a:rPr>
              <a:t>event</a:t>
            </a:r>
            <a:r>
              <a:rPr sz="3200" spc="-45" dirty="0">
                <a:solidFill>
                  <a:srgbClr val="C5D7F0"/>
                </a:solidFill>
                <a:latin typeface="Tahoma"/>
                <a:cs typeface="Tahoma"/>
              </a:rPr>
              <a:t> </a:t>
            </a:r>
            <a:r>
              <a:rPr sz="3200" spc="-20" dirty="0">
                <a:solidFill>
                  <a:srgbClr val="C5D7F0"/>
                </a:solidFill>
                <a:latin typeface="Tahoma"/>
                <a:cs typeface="Tahoma"/>
              </a:rPr>
              <a:t>that</a:t>
            </a:r>
            <a:r>
              <a:rPr lang="it-IT" sz="3200" spc="-20" dirty="0">
                <a:solidFill>
                  <a:srgbClr val="C5D7F0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C5D7F0"/>
                </a:solidFill>
                <a:latin typeface="Tahoma"/>
                <a:cs typeface="Tahoma"/>
              </a:rPr>
              <a:t>a</a:t>
            </a:r>
            <a:r>
              <a:rPr sz="3200" spc="-55" dirty="0">
                <a:solidFill>
                  <a:srgbClr val="C5D7F0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C5D7F0"/>
                </a:solidFill>
                <a:latin typeface="Tahoma"/>
                <a:cs typeface="Tahoma"/>
              </a:rPr>
              <a:t>destination</a:t>
            </a:r>
            <a:r>
              <a:rPr sz="3200" spc="-55" dirty="0">
                <a:solidFill>
                  <a:srgbClr val="C5D7F0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C5D7F0"/>
                </a:solidFill>
                <a:latin typeface="Tahoma"/>
                <a:cs typeface="Tahoma"/>
              </a:rPr>
              <a:t>is</a:t>
            </a:r>
            <a:r>
              <a:rPr sz="3200" spc="-50" dirty="0">
                <a:solidFill>
                  <a:srgbClr val="C5D7F0"/>
                </a:solidFill>
                <a:latin typeface="Tahoma"/>
                <a:cs typeface="Tahoma"/>
              </a:rPr>
              <a:t> </a:t>
            </a:r>
            <a:r>
              <a:rPr sz="3200" spc="-10" dirty="0">
                <a:solidFill>
                  <a:srgbClr val="C5D7F0"/>
                </a:solidFill>
                <a:latin typeface="Tahoma"/>
                <a:cs typeface="Tahoma"/>
              </a:rPr>
              <a:t>assigned </a:t>
            </a:r>
            <a:r>
              <a:rPr sz="3200" dirty="0">
                <a:solidFill>
                  <a:srgbClr val="C5D7F0"/>
                </a:solidFill>
                <a:latin typeface="Tahoma"/>
                <a:cs typeface="Tahoma"/>
              </a:rPr>
              <a:t>to</a:t>
            </a:r>
            <a:r>
              <a:rPr sz="3200" spc="-85" dirty="0">
                <a:solidFill>
                  <a:srgbClr val="C5D7F0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C5D7F0"/>
                </a:solidFill>
                <a:latin typeface="Tahoma"/>
                <a:cs typeface="Tahoma"/>
              </a:rPr>
              <a:t>the</a:t>
            </a:r>
            <a:r>
              <a:rPr sz="3200" spc="-70" dirty="0">
                <a:solidFill>
                  <a:srgbClr val="C5D7F0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C5D7F0"/>
                </a:solidFill>
                <a:latin typeface="Tahoma"/>
                <a:cs typeface="Tahoma"/>
              </a:rPr>
              <a:t>"eligible"</a:t>
            </a:r>
            <a:r>
              <a:rPr sz="3200" spc="-70" dirty="0">
                <a:solidFill>
                  <a:srgbClr val="C5D7F0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C5D7F0"/>
                </a:solidFill>
                <a:latin typeface="Tahoma"/>
                <a:cs typeface="Tahoma"/>
              </a:rPr>
              <a:t>student,</a:t>
            </a:r>
            <a:r>
              <a:rPr sz="3200" spc="-55" dirty="0">
                <a:solidFill>
                  <a:srgbClr val="C5D7F0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C5D7F0"/>
                </a:solidFill>
                <a:latin typeface="Tahoma"/>
                <a:cs typeface="Tahoma"/>
              </a:rPr>
              <a:t>his/her</a:t>
            </a:r>
            <a:r>
              <a:rPr sz="3200" spc="-70" dirty="0">
                <a:solidFill>
                  <a:srgbClr val="C5D7F0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C5D7F0"/>
                </a:solidFill>
                <a:latin typeface="Tahoma"/>
                <a:cs typeface="Tahoma"/>
              </a:rPr>
              <a:t>status</a:t>
            </a:r>
            <a:r>
              <a:rPr sz="3200" spc="-60" dirty="0">
                <a:solidFill>
                  <a:srgbClr val="C5D7F0"/>
                </a:solidFill>
                <a:latin typeface="Tahoma"/>
                <a:cs typeface="Tahoma"/>
              </a:rPr>
              <a:t> </a:t>
            </a:r>
            <a:r>
              <a:rPr sz="3200" spc="-20" dirty="0">
                <a:solidFill>
                  <a:srgbClr val="C5D7F0"/>
                </a:solidFill>
                <a:latin typeface="Tahoma"/>
                <a:cs typeface="Tahoma"/>
              </a:rPr>
              <a:t>will</a:t>
            </a:r>
            <a:endParaRPr sz="32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3200" dirty="0">
                <a:solidFill>
                  <a:srgbClr val="C5D7F0"/>
                </a:solidFill>
                <a:latin typeface="Tahoma"/>
                <a:cs typeface="Tahoma"/>
              </a:rPr>
              <a:t>change</a:t>
            </a:r>
            <a:r>
              <a:rPr sz="3200" spc="-25" dirty="0">
                <a:solidFill>
                  <a:srgbClr val="C5D7F0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C5D7F0"/>
                </a:solidFill>
                <a:latin typeface="Tahoma"/>
                <a:cs typeface="Tahoma"/>
              </a:rPr>
              <a:t>to</a:t>
            </a:r>
            <a:r>
              <a:rPr sz="3200" spc="-55" dirty="0">
                <a:solidFill>
                  <a:srgbClr val="C5D7F0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C5D7F0"/>
                </a:solidFill>
                <a:latin typeface="Tahoma"/>
                <a:cs typeface="Tahoma"/>
              </a:rPr>
              <a:t>“WINNING”</a:t>
            </a:r>
            <a:r>
              <a:rPr sz="3200" spc="-40" dirty="0">
                <a:solidFill>
                  <a:srgbClr val="C5D7F0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C5D7F0"/>
                </a:solidFill>
                <a:latin typeface="Tahoma"/>
                <a:cs typeface="Tahoma"/>
              </a:rPr>
              <a:t>STUDENT</a:t>
            </a:r>
            <a:r>
              <a:rPr sz="3200" spc="-45" dirty="0">
                <a:solidFill>
                  <a:srgbClr val="C5D7F0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C5D7F0"/>
                </a:solidFill>
                <a:latin typeface="Tahoma"/>
                <a:cs typeface="Tahoma"/>
              </a:rPr>
              <a:t>and</a:t>
            </a:r>
            <a:r>
              <a:rPr sz="3200" spc="-40" dirty="0">
                <a:solidFill>
                  <a:srgbClr val="C5D7F0"/>
                </a:solidFill>
                <a:latin typeface="Tahoma"/>
                <a:cs typeface="Tahoma"/>
              </a:rPr>
              <a:t> </a:t>
            </a:r>
            <a:r>
              <a:rPr sz="3200" spc="-10" dirty="0">
                <a:solidFill>
                  <a:srgbClr val="C5D7F0"/>
                </a:solidFill>
                <a:latin typeface="Tahoma"/>
                <a:cs typeface="Tahoma"/>
              </a:rPr>
              <a:t>he/she</a:t>
            </a:r>
            <a:endParaRPr sz="32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tabLst>
                <a:tab pos="1150620" algn="l"/>
                <a:tab pos="2600325" algn="l"/>
              </a:tabLst>
            </a:pPr>
            <a:r>
              <a:rPr sz="3200" spc="-20" dirty="0">
                <a:solidFill>
                  <a:srgbClr val="C5D7F0"/>
                </a:solidFill>
                <a:latin typeface="Tahoma"/>
                <a:cs typeface="Tahoma"/>
              </a:rPr>
              <a:t>must</a:t>
            </a:r>
            <a:r>
              <a:rPr sz="3200" dirty="0">
                <a:solidFill>
                  <a:srgbClr val="C5D7F0"/>
                </a:solidFill>
                <a:latin typeface="Tahoma"/>
                <a:cs typeface="Tahoma"/>
              </a:rPr>
              <a:t>	</a:t>
            </a:r>
            <a:r>
              <a:rPr sz="3200" spc="-10" dirty="0">
                <a:solidFill>
                  <a:srgbClr val="C5D7F0"/>
                </a:solidFill>
                <a:latin typeface="Tahoma"/>
                <a:cs typeface="Tahoma"/>
              </a:rPr>
              <a:t>accept</a:t>
            </a:r>
            <a:r>
              <a:rPr sz="3200" dirty="0">
                <a:solidFill>
                  <a:srgbClr val="C5D7F0"/>
                </a:solidFill>
                <a:latin typeface="Tahoma"/>
                <a:cs typeface="Tahoma"/>
              </a:rPr>
              <a:t>	</a:t>
            </a:r>
            <a:r>
              <a:rPr sz="3200" u="sng" dirty="0">
                <a:solidFill>
                  <a:srgbClr val="C5D7F0"/>
                </a:solidFill>
                <a:latin typeface="Tahoma"/>
                <a:cs typeface="Tahoma"/>
              </a:rPr>
              <a:t>within</a:t>
            </a:r>
            <a:r>
              <a:rPr sz="3200" u="sng" spc="-70" dirty="0">
                <a:solidFill>
                  <a:srgbClr val="C5D7F0"/>
                </a:solidFill>
                <a:latin typeface="Tahoma"/>
                <a:cs typeface="Tahoma"/>
              </a:rPr>
              <a:t> </a:t>
            </a:r>
            <a:r>
              <a:rPr sz="3200" u="sng" dirty="0">
                <a:solidFill>
                  <a:srgbClr val="C5D7F0"/>
                </a:solidFill>
                <a:latin typeface="Tahoma"/>
                <a:cs typeface="Tahoma"/>
              </a:rPr>
              <a:t>3</a:t>
            </a:r>
            <a:r>
              <a:rPr sz="3200" u="sng" spc="-60" dirty="0">
                <a:solidFill>
                  <a:srgbClr val="C5D7F0"/>
                </a:solidFill>
                <a:latin typeface="Tahoma"/>
                <a:cs typeface="Tahoma"/>
              </a:rPr>
              <a:t> </a:t>
            </a:r>
            <a:r>
              <a:rPr sz="3200" u="sng" dirty="0">
                <a:solidFill>
                  <a:srgbClr val="C5D7F0"/>
                </a:solidFill>
                <a:latin typeface="Tahoma"/>
                <a:cs typeface="Tahoma"/>
              </a:rPr>
              <a:t>working</a:t>
            </a:r>
            <a:r>
              <a:rPr sz="3200" u="sng" spc="-70" dirty="0">
                <a:solidFill>
                  <a:srgbClr val="C5D7F0"/>
                </a:solidFill>
                <a:latin typeface="Tahoma"/>
                <a:cs typeface="Tahoma"/>
              </a:rPr>
              <a:t> </a:t>
            </a:r>
            <a:r>
              <a:rPr sz="3200" u="sng" spc="-20" dirty="0">
                <a:solidFill>
                  <a:srgbClr val="C5D7F0"/>
                </a:solidFill>
                <a:latin typeface="Tahoma"/>
                <a:cs typeface="Tahoma"/>
              </a:rPr>
              <a:t>days</a:t>
            </a:r>
            <a:endParaRPr sz="3200" u="sng" dirty="0">
              <a:latin typeface="Tahoma"/>
              <a:cs typeface="Tahom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320910" y="4317"/>
            <a:ext cx="696214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130" dirty="0"/>
              <a:t>ACCETTAZIONE</a:t>
            </a:r>
            <a:r>
              <a:rPr sz="4000" spc="-90" dirty="0"/>
              <a:t> </a:t>
            </a:r>
            <a:r>
              <a:rPr sz="4000" spc="170" dirty="0"/>
              <a:t>DELLA</a:t>
            </a:r>
            <a:r>
              <a:rPr sz="4000" spc="-105" dirty="0"/>
              <a:t> </a:t>
            </a:r>
            <a:r>
              <a:rPr sz="4000" spc="165" dirty="0"/>
              <a:t>SEDE</a:t>
            </a:r>
            <a:endParaRPr sz="4000"/>
          </a:p>
        </p:txBody>
      </p:sp>
      <p:sp>
        <p:nvSpPr>
          <p:cNvPr id="7" name="object 7"/>
          <p:cNvSpPr txBox="1"/>
          <p:nvPr/>
        </p:nvSpPr>
        <p:spPr>
          <a:xfrm>
            <a:off x="8362315" y="639253"/>
            <a:ext cx="9293225" cy="3923510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867410">
              <a:lnSpc>
                <a:spcPct val="100000"/>
              </a:lnSpc>
              <a:spcBef>
                <a:spcPts val="475"/>
              </a:spcBef>
            </a:pPr>
            <a:r>
              <a:rPr sz="3200" spc="204" dirty="0">
                <a:solidFill>
                  <a:srgbClr val="B7DEE8"/>
                </a:solidFill>
                <a:latin typeface="Tahoma"/>
                <a:cs typeface="Tahoma"/>
              </a:rPr>
              <a:t>ACCEPTANCE</a:t>
            </a:r>
            <a:r>
              <a:rPr sz="3200" spc="-120" dirty="0">
                <a:solidFill>
                  <a:srgbClr val="B7DEE8"/>
                </a:solidFill>
                <a:latin typeface="Tahoma"/>
                <a:cs typeface="Tahoma"/>
              </a:rPr>
              <a:t> </a:t>
            </a:r>
            <a:r>
              <a:rPr sz="3200" spc="155" dirty="0">
                <a:solidFill>
                  <a:srgbClr val="B7DEE8"/>
                </a:solidFill>
                <a:latin typeface="Tahoma"/>
                <a:cs typeface="Tahoma"/>
              </a:rPr>
              <a:t>OF</a:t>
            </a:r>
            <a:r>
              <a:rPr sz="3200" spc="-95" dirty="0">
                <a:solidFill>
                  <a:srgbClr val="B7DEE8"/>
                </a:solidFill>
                <a:latin typeface="Tahoma"/>
                <a:cs typeface="Tahoma"/>
              </a:rPr>
              <a:t> </a:t>
            </a:r>
            <a:r>
              <a:rPr sz="3200" spc="75" dirty="0">
                <a:solidFill>
                  <a:srgbClr val="B7DEE8"/>
                </a:solidFill>
                <a:latin typeface="Tahoma"/>
                <a:cs typeface="Tahoma"/>
              </a:rPr>
              <a:t>THE</a:t>
            </a:r>
            <a:r>
              <a:rPr sz="3200" spc="-120" dirty="0">
                <a:solidFill>
                  <a:srgbClr val="B7DEE8"/>
                </a:solidFill>
                <a:latin typeface="Tahoma"/>
                <a:cs typeface="Tahoma"/>
              </a:rPr>
              <a:t> </a:t>
            </a:r>
            <a:r>
              <a:rPr sz="3200" spc="-10" dirty="0">
                <a:solidFill>
                  <a:srgbClr val="B7DEE8"/>
                </a:solidFill>
                <a:latin typeface="Tahoma"/>
                <a:cs typeface="Tahoma"/>
              </a:rPr>
              <a:t>DESTINATION</a:t>
            </a:r>
            <a:endParaRPr sz="3200" dirty="0">
              <a:latin typeface="Tahoma"/>
              <a:cs typeface="Tahoma"/>
            </a:endParaRPr>
          </a:p>
          <a:p>
            <a:pPr marL="1373505" algn="just">
              <a:lnSpc>
                <a:spcPct val="100000"/>
              </a:lnSpc>
              <a:spcBef>
                <a:spcPts val="520"/>
              </a:spcBef>
            </a:pPr>
            <a:r>
              <a:rPr sz="4400" b="1" dirty="0">
                <a:solidFill>
                  <a:srgbClr val="D6E3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Concorso</a:t>
            </a:r>
            <a:r>
              <a:rPr sz="4400" b="1" spc="-70" dirty="0">
                <a:solidFill>
                  <a:srgbClr val="D6E3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4400" b="1" dirty="0">
                <a:solidFill>
                  <a:srgbClr val="D6E3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Sede</a:t>
            </a:r>
            <a:r>
              <a:rPr sz="4400" b="1" spc="-10" dirty="0">
                <a:solidFill>
                  <a:srgbClr val="D6E3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generica</a:t>
            </a:r>
            <a:endParaRPr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12700" marR="5080" indent="8890" algn="just">
              <a:lnSpc>
                <a:spcPct val="100000"/>
              </a:lnSpc>
              <a:spcBef>
                <a:spcPts val="1330"/>
              </a:spcBef>
            </a:pPr>
            <a:r>
              <a:rPr sz="40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NB:</a:t>
            </a:r>
            <a:r>
              <a:rPr sz="4000" spc="-8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lang="it-IT" sz="40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in caso di assegnazione di una sede</a:t>
            </a:r>
            <a:r>
              <a:rPr sz="4000" spc="-2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una </a:t>
            </a:r>
            <a:r>
              <a:rPr sz="40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sede,</a:t>
            </a:r>
            <a:r>
              <a:rPr sz="4000" spc="-9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40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il</a:t>
            </a:r>
            <a:r>
              <a:rPr sz="4000" spc="-9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40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suo</a:t>
            </a:r>
            <a:r>
              <a:rPr sz="4000" spc="-9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40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stato</a:t>
            </a:r>
            <a:r>
              <a:rPr sz="4000" spc="-9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40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passerà</a:t>
            </a:r>
            <a:r>
              <a:rPr sz="4000" spc="-9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40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</a:t>
            </a:r>
            <a:r>
              <a:rPr sz="4000" spc="-9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40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VINCITORE</a:t>
            </a:r>
            <a:r>
              <a:rPr sz="4000" spc="-7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4000" spc="-5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e </a:t>
            </a:r>
            <a:r>
              <a:rPr sz="40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dovrà</a:t>
            </a:r>
            <a:r>
              <a:rPr sz="4000" spc="-6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40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accettare</a:t>
            </a:r>
            <a:r>
              <a:rPr sz="4000" spc="-6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4000" u="sng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entro</a:t>
            </a:r>
            <a:r>
              <a:rPr sz="4000" u="sng" spc="-5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4000" u="sng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3</a:t>
            </a:r>
            <a:r>
              <a:rPr sz="4000" u="sng" spc="-6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4000" u="sng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giorni</a:t>
            </a:r>
            <a:r>
              <a:rPr sz="4000" u="sng" spc="-6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4000" u="sng" spc="-1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lavorativi</a:t>
            </a:r>
            <a:r>
              <a:rPr sz="4000" spc="-10" dirty="0">
                <a:solidFill>
                  <a:srgbClr val="EBF0DE"/>
                </a:solidFill>
                <a:latin typeface="Tahoma"/>
                <a:cs typeface="Tahoma"/>
              </a:rPr>
              <a:t>.</a:t>
            </a:r>
            <a:endParaRPr sz="4000" dirty="0">
              <a:latin typeface="Tahoma"/>
              <a:cs typeface="Tahom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90600" y="9796271"/>
            <a:ext cx="5105400" cy="401320"/>
          </a:xfrm>
          <a:custGeom>
            <a:avLst/>
            <a:gdLst/>
            <a:ahLst/>
            <a:cxnLst/>
            <a:rect l="l" t="t" r="r" b="b"/>
            <a:pathLst>
              <a:path w="5105400" h="401320">
                <a:moveTo>
                  <a:pt x="5105400" y="0"/>
                </a:moveTo>
                <a:lnTo>
                  <a:pt x="0" y="0"/>
                </a:lnTo>
                <a:lnTo>
                  <a:pt x="0" y="400811"/>
                </a:lnTo>
                <a:lnTo>
                  <a:pt x="5105400" y="400811"/>
                </a:lnTo>
                <a:lnTo>
                  <a:pt x="51054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78595" y="1155191"/>
            <a:ext cx="8446008" cy="45719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7455661" y="1473961"/>
            <a:ext cx="772160" cy="6045200"/>
            <a:chOff x="7455661" y="1473961"/>
            <a:chExt cx="772160" cy="6045200"/>
          </a:xfrm>
        </p:grpSpPr>
        <p:sp>
          <p:nvSpPr>
            <p:cNvPr id="11" name="object 11"/>
            <p:cNvSpPr/>
            <p:nvPr/>
          </p:nvSpPr>
          <p:spPr>
            <a:xfrm>
              <a:off x="7468361" y="1486661"/>
              <a:ext cx="304800" cy="6019800"/>
            </a:xfrm>
            <a:custGeom>
              <a:avLst/>
              <a:gdLst/>
              <a:ahLst/>
              <a:cxnLst/>
              <a:rect l="l" t="t" r="r" b="b"/>
              <a:pathLst>
                <a:path w="304800" h="6019800">
                  <a:moveTo>
                    <a:pt x="0" y="6019800"/>
                  </a:moveTo>
                  <a:lnTo>
                    <a:pt x="304800" y="6019800"/>
                  </a:lnTo>
                  <a:lnTo>
                    <a:pt x="304800" y="0"/>
                  </a:lnTo>
                  <a:lnTo>
                    <a:pt x="0" y="0"/>
                  </a:lnTo>
                  <a:lnTo>
                    <a:pt x="0" y="6019800"/>
                  </a:lnTo>
                  <a:close/>
                </a:path>
              </a:pathLst>
            </a:custGeom>
            <a:ln w="25400">
              <a:solidFill>
                <a:srgbClr val="5E82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681721" y="2134361"/>
              <a:ext cx="533400" cy="304800"/>
            </a:xfrm>
            <a:custGeom>
              <a:avLst/>
              <a:gdLst/>
              <a:ahLst/>
              <a:cxnLst/>
              <a:rect l="l" t="t" r="r" b="b"/>
              <a:pathLst>
                <a:path w="533400" h="304800">
                  <a:moveTo>
                    <a:pt x="381000" y="0"/>
                  </a:moveTo>
                  <a:lnTo>
                    <a:pt x="381000" y="76200"/>
                  </a:lnTo>
                  <a:lnTo>
                    <a:pt x="0" y="76200"/>
                  </a:lnTo>
                  <a:lnTo>
                    <a:pt x="0" y="228600"/>
                  </a:lnTo>
                  <a:lnTo>
                    <a:pt x="381000" y="228600"/>
                  </a:lnTo>
                  <a:lnTo>
                    <a:pt x="381000" y="304800"/>
                  </a:lnTo>
                  <a:lnTo>
                    <a:pt x="533400" y="152400"/>
                  </a:lnTo>
                  <a:lnTo>
                    <a:pt x="381000" y="0"/>
                  </a:lnTo>
                  <a:close/>
                </a:path>
              </a:pathLst>
            </a:custGeom>
            <a:solidFill>
              <a:srgbClr val="C3D5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681721" y="2134361"/>
              <a:ext cx="533400" cy="304800"/>
            </a:xfrm>
            <a:custGeom>
              <a:avLst/>
              <a:gdLst/>
              <a:ahLst/>
              <a:cxnLst/>
              <a:rect l="l" t="t" r="r" b="b"/>
              <a:pathLst>
                <a:path w="533400" h="304800">
                  <a:moveTo>
                    <a:pt x="0" y="76200"/>
                  </a:moveTo>
                  <a:lnTo>
                    <a:pt x="381000" y="76200"/>
                  </a:lnTo>
                  <a:lnTo>
                    <a:pt x="381000" y="0"/>
                  </a:lnTo>
                  <a:lnTo>
                    <a:pt x="533400" y="152400"/>
                  </a:lnTo>
                  <a:lnTo>
                    <a:pt x="381000" y="304800"/>
                  </a:lnTo>
                  <a:lnTo>
                    <a:pt x="381000" y="228600"/>
                  </a:lnTo>
                  <a:lnTo>
                    <a:pt x="0" y="228600"/>
                  </a:lnTo>
                  <a:lnTo>
                    <a:pt x="0" y="76200"/>
                  </a:lnTo>
                  <a:close/>
                </a:path>
              </a:pathLst>
            </a:custGeom>
            <a:ln w="25400">
              <a:solidFill>
                <a:srgbClr val="EBF0D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28203" y="5350764"/>
              <a:ext cx="408431" cy="402336"/>
            </a:xfrm>
            <a:prstGeom prst="rect">
              <a:avLst/>
            </a:prstGeom>
          </p:spPr>
        </p:pic>
      </p:grpSp>
      <p:grpSp>
        <p:nvGrpSpPr>
          <p:cNvPr id="15" name="object 15"/>
          <p:cNvGrpSpPr/>
          <p:nvPr/>
        </p:nvGrpSpPr>
        <p:grpSpPr>
          <a:xfrm>
            <a:off x="0" y="-2"/>
            <a:ext cx="7315200" cy="10287000"/>
            <a:chOff x="0" y="-2"/>
            <a:chExt cx="7315200" cy="10287000"/>
          </a:xfrm>
        </p:grpSpPr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-2"/>
              <a:ext cx="7315199" cy="1028700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20140" y="9750551"/>
              <a:ext cx="4968240" cy="53644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6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2951975"/>
              <a:ext cx="18288000" cy="6553200"/>
            </a:xfrm>
            <a:custGeom>
              <a:avLst/>
              <a:gdLst/>
              <a:ahLst/>
              <a:cxnLst/>
              <a:rect l="l" t="t" r="r" b="b"/>
              <a:pathLst>
                <a:path w="18288000" h="6553200">
                  <a:moveTo>
                    <a:pt x="18288000" y="0"/>
                  </a:moveTo>
                  <a:lnTo>
                    <a:pt x="0" y="0"/>
                  </a:lnTo>
                  <a:lnTo>
                    <a:pt x="0" y="6552692"/>
                  </a:lnTo>
                  <a:lnTo>
                    <a:pt x="18288000" y="6552692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5E82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12316" y="3105657"/>
            <a:ext cx="1597025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145" dirty="0"/>
              <a:t>PUBBLICAZIONE</a:t>
            </a:r>
            <a:r>
              <a:rPr sz="3600" spc="-110" dirty="0"/>
              <a:t> </a:t>
            </a:r>
            <a:r>
              <a:rPr sz="3600" spc="160" dirty="0"/>
              <a:t>DELLE</a:t>
            </a:r>
            <a:r>
              <a:rPr sz="3600" spc="-105" dirty="0"/>
              <a:t> </a:t>
            </a:r>
            <a:r>
              <a:rPr sz="3600" spc="105" dirty="0"/>
              <a:t>GRADUATORIE</a:t>
            </a:r>
            <a:r>
              <a:rPr sz="3600" spc="-90" dirty="0"/>
              <a:t> </a:t>
            </a:r>
            <a:r>
              <a:rPr sz="3200" spc="85" dirty="0">
                <a:solidFill>
                  <a:srgbClr val="B7DEE8"/>
                </a:solidFill>
              </a:rPr>
              <a:t>PUBLICATION</a:t>
            </a:r>
            <a:r>
              <a:rPr sz="3200" spc="-135" dirty="0">
                <a:solidFill>
                  <a:srgbClr val="B7DEE8"/>
                </a:solidFill>
              </a:rPr>
              <a:t> </a:t>
            </a:r>
            <a:r>
              <a:rPr sz="3200" spc="155" dirty="0">
                <a:solidFill>
                  <a:srgbClr val="B7DEE8"/>
                </a:solidFill>
              </a:rPr>
              <a:t>OF</a:t>
            </a:r>
            <a:r>
              <a:rPr sz="3200" spc="-95" dirty="0">
                <a:solidFill>
                  <a:srgbClr val="B7DEE8"/>
                </a:solidFill>
              </a:rPr>
              <a:t> </a:t>
            </a:r>
            <a:r>
              <a:rPr sz="3200" spc="75" dirty="0">
                <a:solidFill>
                  <a:srgbClr val="B7DEE8"/>
                </a:solidFill>
              </a:rPr>
              <a:t>THE</a:t>
            </a:r>
            <a:r>
              <a:rPr sz="3200" spc="-120" dirty="0">
                <a:solidFill>
                  <a:srgbClr val="B7DEE8"/>
                </a:solidFill>
              </a:rPr>
              <a:t> </a:t>
            </a:r>
            <a:r>
              <a:rPr sz="3200" spc="114" dirty="0">
                <a:solidFill>
                  <a:srgbClr val="B7DEE8"/>
                </a:solidFill>
              </a:rPr>
              <a:t>RANKING</a:t>
            </a:r>
            <a:r>
              <a:rPr sz="3200" spc="-114" dirty="0">
                <a:solidFill>
                  <a:srgbClr val="B7DEE8"/>
                </a:solidFill>
              </a:rPr>
              <a:t> </a:t>
            </a:r>
            <a:r>
              <a:rPr sz="3200" spc="55" dirty="0">
                <a:solidFill>
                  <a:srgbClr val="B7DEE8"/>
                </a:solidFill>
              </a:rPr>
              <a:t>LISTS</a:t>
            </a:r>
            <a:endParaRPr sz="3200"/>
          </a:p>
        </p:txBody>
      </p:sp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xfrm>
            <a:off x="1606295" y="3722021"/>
            <a:ext cx="15502255" cy="4975225"/>
          </a:xfrm>
          <a:prstGeom prst="rect">
            <a:avLst/>
          </a:prstGeom>
        </p:spPr>
        <p:txBody>
          <a:bodyPr vert="horz" wrap="square" lIns="0" tIns="219710" rIns="0" bIns="0" rtlCol="0">
            <a:spAutoFit/>
          </a:bodyPr>
          <a:lstStyle/>
          <a:p>
            <a:pPr marL="2540" algn="ctr">
              <a:lnSpc>
                <a:spcPct val="100000"/>
              </a:lnSpc>
              <a:spcBef>
                <a:spcPts val="1730"/>
              </a:spcBef>
            </a:pPr>
            <a:r>
              <a: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Concorso</a:t>
            </a:r>
            <a:r>
              <a:rPr spc="-18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Sede</a:t>
            </a:r>
            <a:r>
              <a:rPr spc="-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pc="-6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Nominativa</a:t>
            </a:r>
          </a:p>
          <a:p>
            <a:pPr marL="1905" algn="ctr">
              <a:lnSpc>
                <a:spcPct val="100000"/>
              </a:lnSpc>
              <a:spcBef>
                <a:spcPts val="1320"/>
              </a:spcBef>
            </a:pPr>
            <a:r>
              <a:rPr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sz="3200" spc="-16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3200" spc="-1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partire</a:t>
            </a:r>
            <a:r>
              <a:rPr sz="3200" spc="-7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3200" spc="-8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dal</a:t>
            </a:r>
            <a:r>
              <a:rPr sz="3200" spc="-8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200" spc="-27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</a:t>
            </a:r>
            <a:r>
              <a:rPr sz="3200" spc="-6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3200" spc="-7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MAGGIO</a:t>
            </a:r>
            <a:r>
              <a:rPr sz="3200" spc="-11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3200" spc="-23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</a:t>
            </a:r>
            <a:r>
              <a:rPr lang="it-IT" sz="3200" spc="-23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sz="3200" b="0" spc="-23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,</a:t>
            </a:r>
            <a:r>
              <a:rPr sz="3200" b="0" spc="-15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b="0" spc="-1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verrà</a:t>
            </a:r>
            <a:r>
              <a:rPr sz="3200" b="0" spc="-13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b="0" spc="5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pubblicato</a:t>
            </a:r>
            <a:r>
              <a:rPr sz="3200" b="0" spc="-11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b="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nella</a:t>
            </a:r>
            <a:r>
              <a:rPr sz="3200" b="0" spc="-13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b="0" spc="5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sezione</a:t>
            </a:r>
            <a:r>
              <a:rPr sz="3200" b="0" spc="-12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spc="-72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«I</a:t>
            </a:r>
            <a:r>
              <a:rPr sz="3200" spc="-5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3200" spc="-12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tuoi</a:t>
            </a:r>
            <a:r>
              <a:rPr sz="3200" spc="-8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3200" spc="-11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concorsi»</a:t>
            </a:r>
            <a:r>
              <a:rPr sz="3200" spc="-7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3200" spc="-2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</a:t>
            </a:r>
            <a:endParaRPr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905" algn="ctr">
              <a:lnSpc>
                <a:spcPct val="100000"/>
              </a:lnSpc>
              <a:spcBef>
                <a:spcPts val="35"/>
              </a:spcBef>
            </a:pPr>
            <a:r>
              <a:rPr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TURUL</a:t>
            </a:r>
            <a:r>
              <a:rPr sz="3200" spc="1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3200" b="0" spc="5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l’elenco</a:t>
            </a:r>
            <a:r>
              <a:rPr sz="3200" b="0" spc="-2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b="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dei</a:t>
            </a:r>
            <a:r>
              <a:rPr sz="3200" b="0" spc="-2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b="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candidati</a:t>
            </a:r>
            <a:r>
              <a:rPr sz="3200" b="0" spc="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b="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vincitori</a:t>
            </a:r>
            <a:r>
              <a:rPr sz="3200" b="0" spc="-3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b="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di</a:t>
            </a:r>
            <a:r>
              <a:rPr sz="3200" b="0" spc="-2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b="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una</a:t>
            </a:r>
            <a:r>
              <a:rPr sz="3200" b="0" spc="-4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b="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mobilità</a:t>
            </a:r>
            <a:r>
              <a:rPr sz="3200" b="0" spc="-1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b="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verso</a:t>
            </a:r>
            <a:r>
              <a:rPr sz="3200" b="0" spc="-2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b="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una</a:t>
            </a:r>
            <a:r>
              <a:rPr sz="3200" b="0" spc="-6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b="0" spc="7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sede</a:t>
            </a:r>
            <a:r>
              <a:rPr sz="3200" b="0" spc="-2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b="0" spc="-1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nominativa.</a:t>
            </a:r>
            <a:endParaRPr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1905" algn="ctr">
              <a:lnSpc>
                <a:spcPct val="100000"/>
              </a:lnSpc>
              <a:spcBef>
                <a:spcPts val="1405"/>
              </a:spcBef>
            </a:pPr>
            <a:r>
              <a:rPr sz="3200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NB:</a:t>
            </a:r>
            <a:r>
              <a:rPr sz="3200" spc="-13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3200" spc="-6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sz="3200" spc="-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3200" spc="-14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CANDIDATI</a:t>
            </a:r>
            <a:r>
              <a:rPr sz="3200" spc="-9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</a:t>
            </a:r>
            <a:r>
              <a:rPr sz="3200" spc="-18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3200" spc="-3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RICEVERANNO</a:t>
            </a:r>
            <a:r>
              <a:rPr sz="3200" spc="-13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3200" spc="-10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COMUNICAZIONI</a:t>
            </a:r>
            <a:r>
              <a:rPr sz="3200" spc="-1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3200" spc="-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PERSONALI!</a:t>
            </a:r>
            <a:endParaRPr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45415" marR="128270" algn="ctr">
              <a:lnSpc>
                <a:spcPct val="100000"/>
              </a:lnSpc>
              <a:spcBef>
                <a:spcPts val="3860"/>
              </a:spcBef>
            </a:pPr>
            <a:r>
              <a:rPr sz="3000" spc="-120" dirty="0">
                <a:solidFill>
                  <a:srgbClr val="B7DEE8"/>
                </a:solidFill>
              </a:rPr>
              <a:t>Starting</a:t>
            </a:r>
            <a:r>
              <a:rPr sz="3000" spc="-40" dirty="0">
                <a:solidFill>
                  <a:srgbClr val="B7DEE8"/>
                </a:solidFill>
              </a:rPr>
              <a:t> </a:t>
            </a:r>
            <a:r>
              <a:rPr sz="3000" spc="-120" dirty="0">
                <a:solidFill>
                  <a:srgbClr val="B7DEE8"/>
                </a:solidFill>
              </a:rPr>
              <a:t>from</a:t>
            </a:r>
            <a:r>
              <a:rPr sz="3000" spc="-35" dirty="0">
                <a:solidFill>
                  <a:srgbClr val="B7DEE8"/>
                </a:solidFill>
              </a:rPr>
              <a:t> </a:t>
            </a:r>
            <a:r>
              <a:rPr sz="3000" spc="-20" dirty="0">
                <a:solidFill>
                  <a:srgbClr val="B7DEE8"/>
                </a:solidFill>
              </a:rPr>
              <a:t>May</a:t>
            </a:r>
            <a:r>
              <a:rPr sz="3000" spc="-25" dirty="0">
                <a:solidFill>
                  <a:srgbClr val="B7DEE8"/>
                </a:solidFill>
              </a:rPr>
              <a:t> </a:t>
            </a:r>
            <a:r>
              <a:rPr lang="it-IT" sz="3000" spc="-210" dirty="0" smtClean="0">
                <a:solidFill>
                  <a:srgbClr val="B7DEE8"/>
                </a:solidFill>
              </a:rPr>
              <a:t>22</a:t>
            </a:r>
            <a:r>
              <a:rPr sz="3000" spc="-210" dirty="0" smtClean="0">
                <a:solidFill>
                  <a:srgbClr val="B7DEE8"/>
                </a:solidFill>
              </a:rPr>
              <a:t>,</a:t>
            </a:r>
            <a:r>
              <a:rPr sz="3000" spc="-45" dirty="0" smtClean="0">
                <a:solidFill>
                  <a:srgbClr val="B7DEE8"/>
                </a:solidFill>
              </a:rPr>
              <a:t> </a:t>
            </a:r>
            <a:r>
              <a:rPr sz="3000" spc="-225" dirty="0" smtClean="0">
                <a:solidFill>
                  <a:srgbClr val="B7DEE8"/>
                </a:solidFill>
              </a:rPr>
              <a:t>202</a:t>
            </a:r>
            <a:r>
              <a:rPr lang="it-IT" sz="3000" spc="-225" dirty="0" smtClean="0">
                <a:solidFill>
                  <a:srgbClr val="B7DEE8"/>
                </a:solidFill>
              </a:rPr>
              <a:t>5</a:t>
            </a:r>
            <a:r>
              <a:rPr sz="3000" b="0" spc="-225" dirty="0" smtClean="0">
                <a:solidFill>
                  <a:srgbClr val="DBEDF4"/>
                </a:solidFill>
                <a:latin typeface="Tahoma"/>
                <a:cs typeface="Tahoma"/>
              </a:rPr>
              <a:t>,</a:t>
            </a:r>
            <a:r>
              <a:rPr sz="3000" b="0" spc="-100" dirty="0" smtClean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b="0" dirty="0">
                <a:solidFill>
                  <a:srgbClr val="DBEDF4"/>
                </a:solidFill>
                <a:latin typeface="Tahoma"/>
                <a:cs typeface="Tahoma"/>
              </a:rPr>
              <a:t>the</a:t>
            </a:r>
            <a:r>
              <a:rPr sz="3000" b="0" spc="-9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b="0" dirty="0">
                <a:solidFill>
                  <a:srgbClr val="DBEDF4"/>
                </a:solidFill>
                <a:latin typeface="Tahoma"/>
                <a:cs typeface="Tahoma"/>
              </a:rPr>
              <a:t>list</a:t>
            </a:r>
            <a:r>
              <a:rPr sz="3000" b="0" spc="-9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b="0" dirty="0">
                <a:solidFill>
                  <a:srgbClr val="DBEDF4"/>
                </a:solidFill>
                <a:latin typeface="Tahoma"/>
                <a:cs typeface="Tahoma"/>
              </a:rPr>
              <a:t>of</a:t>
            </a:r>
            <a:r>
              <a:rPr sz="3000" b="0" spc="-8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b="0" spc="80" dirty="0">
                <a:solidFill>
                  <a:srgbClr val="DBEDF4"/>
                </a:solidFill>
                <a:latin typeface="Tahoma"/>
                <a:cs typeface="Tahoma"/>
              </a:rPr>
              <a:t>successful</a:t>
            </a:r>
            <a:r>
              <a:rPr sz="3000" b="0" spc="-9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b="0" spc="50" dirty="0">
                <a:solidFill>
                  <a:srgbClr val="DBEDF4"/>
                </a:solidFill>
                <a:latin typeface="Tahoma"/>
                <a:cs typeface="Tahoma"/>
              </a:rPr>
              <a:t>candidates</a:t>
            </a:r>
            <a:r>
              <a:rPr sz="3000" b="0" spc="-9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b="0" dirty="0">
                <a:solidFill>
                  <a:srgbClr val="DBEDF4"/>
                </a:solidFill>
                <a:latin typeface="Tahoma"/>
                <a:cs typeface="Tahoma"/>
              </a:rPr>
              <a:t>for</a:t>
            </a:r>
            <a:r>
              <a:rPr sz="3000" b="0" spc="-9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b="0" dirty="0">
                <a:solidFill>
                  <a:srgbClr val="DBEDF4"/>
                </a:solidFill>
                <a:latin typeface="Tahoma"/>
                <a:cs typeface="Tahoma"/>
              </a:rPr>
              <a:t>a</a:t>
            </a:r>
            <a:r>
              <a:rPr sz="3000" b="0" spc="-8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b="0" dirty="0">
                <a:solidFill>
                  <a:srgbClr val="DBEDF4"/>
                </a:solidFill>
                <a:latin typeface="Tahoma"/>
                <a:cs typeface="Tahoma"/>
              </a:rPr>
              <a:t>mobility</a:t>
            </a:r>
            <a:r>
              <a:rPr sz="3000" b="0" spc="-10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b="0" dirty="0">
                <a:solidFill>
                  <a:srgbClr val="DBEDF4"/>
                </a:solidFill>
                <a:latin typeface="Tahoma"/>
                <a:cs typeface="Tahoma"/>
              </a:rPr>
              <a:t>towards</a:t>
            </a:r>
            <a:r>
              <a:rPr sz="3000" b="0" spc="-8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b="0" spc="-25" dirty="0">
                <a:solidFill>
                  <a:srgbClr val="DBEDF4"/>
                </a:solidFill>
                <a:latin typeface="Tahoma"/>
                <a:cs typeface="Tahoma"/>
              </a:rPr>
              <a:t>an </a:t>
            </a:r>
            <a:r>
              <a:rPr sz="3000" b="0" dirty="0">
                <a:solidFill>
                  <a:srgbClr val="DBEDF4"/>
                </a:solidFill>
                <a:latin typeface="Tahoma"/>
                <a:cs typeface="Tahoma"/>
              </a:rPr>
              <a:t>individual</a:t>
            </a:r>
            <a:r>
              <a:rPr sz="3000" b="0" spc="2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b="0" dirty="0">
                <a:solidFill>
                  <a:srgbClr val="DBEDF4"/>
                </a:solidFill>
                <a:latin typeface="Tahoma"/>
                <a:cs typeface="Tahoma"/>
              </a:rPr>
              <a:t>appointed</a:t>
            </a:r>
            <a:r>
              <a:rPr sz="3000" b="0" spc="1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b="0" dirty="0">
                <a:solidFill>
                  <a:srgbClr val="DBEDF4"/>
                </a:solidFill>
                <a:latin typeface="Tahoma"/>
                <a:cs typeface="Tahoma"/>
              </a:rPr>
              <a:t>destination</a:t>
            </a:r>
            <a:r>
              <a:rPr sz="3000" b="0" spc="2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b="0" spc="100" dirty="0">
                <a:solidFill>
                  <a:srgbClr val="DBEDF4"/>
                </a:solidFill>
                <a:latin typeface="Tahoma"/>
                <a:cs typeface="Tahoma"/>
              </a:rPr>
              <a:t>“Sede</a:t>
            </a:r>
            <a:r>
              <a:rPr sz="3000" b="0" spc="5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b="0" dirty="0">
                <a:solidFill>
                  <a:srgbClr val="DBEDF4"/>
                </a:solidFill>
                <a:latin typeface="Tahoma"/>
                <a:cs typeface="Tahoma"/>
              </a:rPr>
              <a:t>Nominativa”</a:t>
            </a:r>
            <a:r>
              <a:rPr sz="3000" b="0" spc="3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b="0" dirty="0">
                <a:solidFill>
                  <a:srgbClr val="DBEDF4"/>
                </a:solidFill>
                <a:latin typeface="Tahoma"/>
                <a:cs typeface="Tahoma"/>
              </a:rPr>
              <a:t>will</a:t>
            </a:r>
            <a:r>
              <a:rPr sz="3000" b="0" spc="3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b="0" spc="60" dirty="0">
                <a:solidFill>
                  <a:srgbClr val="DBEDF4"/>
                </a:solidFill>
                <a:latin typeface="Tahoma"/>
                <a:cs typeface="Tahoma"/>
              </a:rPr>
              <a:t>be</a:t>
            </a:r>
            <a:r>
              <a:rPr sz="3000" b="0" spc="4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b="0" dirty="0">
                <a:solidFill>
                  <a:srgbClr val="DBEDF4"/>
                </a:solidFill>
                <a:latin typeface="Tahoma"/>
                <a:cs typeface="Tahoma"/>
              </a:rPr>
              <a:t>announced</a:t>
            </a:r>
            <a:r>
              <a:rPr sz="3000" b="0" spc="1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b="0" dirty="0">
                <a:solidFill>
                  <a:srgbClr val="DBEDF4"/>
                </a:solidFill>
                <a:latin typeface="Tahoma"/>
                <a:cs typeface="Tahoma"/>
              </a:rPr>
              <a:t>on</a:t>
            </a:r>
            <a:r>
              <a:rPr sz="3000" b="0" spc="4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b="0" spc="120" dirty="0">
                <a:solidFill>
                  <a:srgbClr val="DBEDF4"/>
                </a:solidFill>
                <a:latin typeface="Tahoma"/>
                <a:cs typeface="Tahoma"/>
              </a:rPr>
              <a:t>TURUL</a:t>
            </a:r>
            <a:endParaRPr sz="3000" dirty="0">
              <a:latin typeface="Tahoma"/>
              <a:cs typeface="Tahoma"/>
            </a:endParaRPr>
          </a:p>
          <a:p>
            <a:pPr marL="2540" algn="ctr">
              <a:lnSpc>
                <a:spcPct val="100000"/>
              </a:lnSpc>
              <a:spcBef>
                <a:spcPts val="3600"/>
              </a:spcBef>
            </a:pPr>
            <a:r>
              <a:rPr sz="3000" spc="-125" dirty="0">
                <a:solidFill>
                  <a:srgbClr val="B7DEE8"/>
                </a:solidFill>
              </a:rPr>
              <a:t>Note:</a:t>
            </a:r>
            <a:r>
              <a:rPr sz="3000" spc="-95" dirty="0">
                <a:solidFill>
                  <a:srgbClr val="B7DEE8"/>
                </a:solidFill>
              </a:rPr>
              <a:t> </a:t>
            </a:r>
            <a:r>
              <a:rPr sz="3000" dirty="0">
                <a:solidFill>
                  <a:srgbClr val="B7DEE8"/>
                </a:solidFill>
              </a:rPr>
              <a:t>STUDENTS</a:t>
            </a:r>
            <a:r>
              <a:rPr sz="3000" spc="-120" dirty="0">
                <a:solidFill>
                  <a:srgbClr val="B7DEE8"/>
                </a:solidFill>
              </a:rPr>
              <a:t> </a:t>
            </a:r>
            <a:r>
              <a:rPr sz="3000" spc="-185" dirty="0">
                <a:solidFill>
                  <a:srgbClr val="B7DEE8"/>
                </a:solidFill>
              </a:rPr>
              <a:t>WILL</a:t>
            </a:r>
            <a:r>
              <a:rPr sz="3000" spc="-45" dirty="0">
                <a:solidFill>
                  <a:srgbClr val="B7DEE8"/>
                </a:solidFill>
              </a:rPr>
              <a:t> </a:t>
            </a:r>
            <a:r>
              <a:rPr sz="3000" dirty="0">
                <a:solidFill>
                  <a:srgbClr val="B7DEE8"/>
                </a:solidFill>
              </a:rPr>
              <a:t>NOT</a:t>
            </a:r>
            <a:r>
              <a:rPr sz="3000" spc="-85" dirty="0">
                <a:solidFill>
                  <a:srgbClr val="B7DEE8"/>
                </a:solidFill>
              </a:rPr>
              <a:t> </a:t>
            </a:r>
            <a:r>
              <a:rPr sz="3000" spc="-20" dirty="0">
                <a:solidFill>
                  <a:srgbClr val="B7DEE8"/>
                </a:solidFill>
              </a:rPr>
              <a:t>RECEIVE</a:t>
            </a:r>
            <a:r>
              <a:rPr sz="3000" spc="-75" dirty="0">
                <a:solidFill>
                  <a:srgbClr val="B7DEE8"/>
                </a:solidFill>
              </a:rPr>
              <a:t> </a:t>
            </a:r>
            <a:r>
              <a:rPr sz="3000" dirty="0">
                <a:solidFill>
                  <a:srgbClr val="B7DEE8"/>
                </a:solidFill>
              </a:rPr>
              <a:t>ANY</a:t>
            </a:r>
            <a:r>
              <a:rPr sz="3000" spc="-95" dirty="0">
                <a:solidFill>
                  <a:srgbClr val="B7DEE8"/>
                </a:solidFill>
              </a:rPr>
              <a:t> </a:t>
            </a:r>
            <a:r>
              <a:rPr sz="3000" dirty="0">
                <a:solidFill>
                  <a:srgbClr val="B7DEE8"/>
                </a:solidFill>
              </a:rPr>
              <a:t>PERSONAL</a:t>
            </a:r>
            <a:r>
              <a:rPr sz="3000" spc="-90" dirty="0">
                <a:solidFill>
                  <a:srgbClr val="B7DEE8"/>
                </a:solidFill>
              </a:rPr>
              <a:t> </a:t>
            </a:r>
            <a:r>
              <a:rPr sz="3000" spc="-10" dirty="0">
                <a:solidFill>
                  <a:srgbClr val="B7DEE8"/>
                </a:solidFill>
              </a:rPr>
              <a:t>COMMUNICATION</a:t>
            </a:r>
            <a:endParaRPr sz="3000" dirty="0"/>
          </a:p>
        </p:txBody>
      </p:sp>
      <p:grpSp>
        <p:nvGrpSpPr>
          <p:cNvPr id="8" name="object 8"/>
          <p:cNvGrpSpPr/>
          <p:nvPr/>
        </p:nvGrpSpPr>
        <p:grpSpPr>
          <a:xfrm>
            <a:off x="91439" y="3800855"/>
            <a:ext cx="16805275" cy="6360160"/>
            <a:chOff x="91439" y="3800855"/>
            <a:chExt cx="16805275" cy="636016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48028" y="3800855"/>
              <a:ext cx="15148560" cy="4572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91439" y="9852658"/>
              <a:ext cx="4543425" cy="307975"/>
            </a:xfrm>
            <a:custGeom>
              <a:avLst/>
              <a:gdLst/>
              <a:ahLst/>
              <a:cxnLst/>
              <a:rect l="l" t="t" r="r" b="b"/>
              <a:pathLst>
                <a:path w="4543425" h="307975">
                  <a:moveTo>
                    <a:pt x="4543044" y="0"/>
                  </a:moveTo>
                  <a:lnTo>
                    <a:pt x="0" y="0"/>
                  </a:lnTo>
                  <a:lnTo>
                    <a:pt x="0" y="307848"/>
                  </a:lnTo>
                  <a:lnTo>
                    <a:pt x="4543044" y="307848"/>
                  </a:lnTo>
                  <a:lnTo>
                    <a:pt x="45430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70179" y="9876231"/>
            <a:ext cx="436118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Arial MT"/>
                <a:cs typeface="Arial MT"/>
              </a:rPr>
              <a:t>An</a:t>
            </a:r>
            <a:r>
              <a:rPr sz="1400" spc="-2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aerial</a:t>
            </a:r>
            <a:r>
              <a:rPr sz="1400" spc="-3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view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of</a:t>
            </a:r>
            <a:r>
              <a:rPr sz="1400" spc="-2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the</a:t>
            </a:r>
            <a:r>
              <a:rPr sz="1400" spc="-3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research</a:t>
            </a:r>
            <a:r>
              <a:rPr sz="1400" spc="-4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station</a:t>
            </a:r>
            <a:r>
              <a:rPr sz="1400" spc="-5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of</a:t>
            </a:r>
            <a:r>
              <a:rPr sz="1400" spc="-2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NIBIO,</a:t>
            </a:r>
            <a:r>
              <a:rPr sz="1400" spc="-35" dirty="0">
                <a:latin typeface="Arial MT"/>
                <a:cs typeface="Arial MT"/>
              </a:rPr>
              <a:t> </a:t>
            </a:r>
            <a:r>
              <a:rPr sz="1400" spc="-10" dirty="0">
                <a:latin typeface="Arial MT"/>
                <a:cs typeface="Arial MT"/>
              </a:rPr>
              <a:t>Norway</a:t>
            </a:r>
            <a:endParaRPr sz="1400">
              <a:latin typeface="Arial MT"/>
              <a:cs typeface="Arial MT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954024" y="4774691"/>
            <a:ext cx="652780" cy="2566670"/>
            <a:chOff x="954024" y="4774691"/>
            <a:chExt cx="652780" cy="2566670"/>
          </a:xfrm>
        </p:grpSpPr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97864" y="6938771"/>
              <a:ext cx="408431" cy="40233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54024" y="4774691"/>
              <a:ext cx="487680" cy="43891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9471660"/>
          </a:xfrm>
          <a:custGeom>
            <a:avLst/>
            <a:gdLst/>
            <a:ahLst/>
            <a:cxnLst/>
            <a:rect l="l" t="t" r="r" b="b"/>
            <a:pathLst>
              <a:path w="18288000" h="9471660">
                <a:moveTo>
                  <a:pt x="18288000" y="0"/>
                </a:moveTo>
                <a:lnTo>
                  <a:pt x="0" y="0"/>
                </a:lnTo>
                <a:lnTo>
                  <a:pt x="0" y="9471660"/>
                </a:lnTo>
                <a:lnTo>
                  <a:pt x="18288000" y="9471660"/>
                </a:lnTo>
                <a:lnTo>
                  <a:pt x="18288000" y="0"/>
                </a:lnTo>
                <a:close/>
              </a:path>
            </a:pathLst>
          </a:custGeom>
          <a:solidFill>
            <a:srgbClr val="5E826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-38100" y="-2"/>
            <a:ext cx="18364200" cy="10287000"/>
            <a:chOff x="-38100" y="-2"/>
            <a:chExt cx="18364200" cy="10287000"/>
          </a:xfrm>
        </p:grpSpPr>
        <p:sp>
          <p:nvSpPr>
            <p:cNvPr id="4" name="object 4"/>
            <p:cNvSpPr/>
            <p:nvPr/>
          </p:nvSpPr>
          <p:spPr>
            <a:xfrm>
              <a:off x="0" y="9541762"/>
              <a:ext cx="18288000" cy="745490"/>
            </a:xfrm>
            <a:custGeom>
              <a:avLst/>
              <a:gdLst/>
              <a:ahLst/>
              <a:cxnLst/>
              <a:rect l="l" t="t" r="r" b="b"/>
              <a:pathLst>
                <a:path w="18288000" h="745490">
                  <a:moveTo>
                    <a:pt x="18288000" y="0"/>
                  </a:moveTo>
                  <a:lnTo>
                    <a:pt x="0" y="0"/>
                  </a:lnTo>
                  <a:lnTo>
                    <a:pt x="0" y="744982"/>
                  </a:lnTo>
                  <a:lnTo>
                    <a:pt x="18288000" y="744982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5E82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-2"/>
              <a:ext cx="7566659" cy="102870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9505188"/>
              <a:ext cx="18288000" cy="0"/>
            </a:xfrm>
            <a:custGeom>
              <a:avLst/>
              <a:gdLst/>
              <a:ahLst/>
              <a:cxnLst/>
              <a:rect l="l" t="t" r="r" b="b"/>
              <a:pathLst>
                <a:path w="18288000">
                  <a:moveTo>
                    <a:pt x="0" y="0"/>
                  </a:moveTo>
                  <a:lnTo>
                    <a:pt x="18288000" y="0"/>
                  </a:lnTo>
                </a:path>
              </a:pathLst>
            </a:custGeom>
            <a:ln w="76200">
              <a:solidFill>
                <a:srgbClr val="F5F5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84947" y="2180844"/>
              <a:ext cx="105155" cy="10515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84947" y="4715255"/>
              <a:ext cx="105155" cy="10515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84947" y="6829043"/>
              <a:ext cx="105155" cy="10515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88452" y="1011936"/>
              <a:ext cx="5013198" cy="122910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475464" y="1011936"/>
              <a:ext cx="4117085" cy="1229105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9320910" y="4317"/>
            <a:ext cx="696214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130" dirty="0"/>
              <a:t>ACCETTAZIONE</a:t>
            </a:r>
            <a:r>
              <a:rPr sz="4000" spc="-90" dirty="0"/>
              <a:t> </a:t>
            </a:r>
            <a:r>
              <a:rPr sz="4000" spc="170" dirty="0"/>
              <a:t>DELLA</a:t>
            </a:r>
            <a:r>
              <a:rPr sz="4000" spc="-105" dirty="0"/>
              <a:t> </a:t>
            </a:r>
            <a:r>
              <a:rPr sz="4000" spc="165" dirty="0"/>
              <a:t>SEDE</a:t>
            </a:r>
            <a:endParaRPr sz="4000"/>
          </a:p>
        </p:txBody>
      </p:sp>
      <p:sp>
        <p:nvSpPr>
          <p:cNvPr id="13" name="object 13"/>
          <p:cNvSpPr txBox="1"/>
          <p:nvPr/>
        </p:nvSpPr>
        <p:spPr>
          <a:xfrm>
            <a:off x="8362314" y="572567"/>
            <a:ext cx="9544685" cy="8483733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946785">
              <a:lnSpc>
                <a:spcPct val="100000"/>
              </a:lnSpc>
              <a:spcBef>
                <a:spcPts val="475"/>
              </a:spcBef>
            </a:pPr>
            <a:r>
              <a:rPr sz="3200" spc="204" dirty="0">
                <a:solidFill>
                  <a:srgbClr val="B7DEE8"/>
                </a:solidFill>
                <a:latin typeface="Tahoma"/>
                <a:cs typeface="Tahoma"/>
              </a:rPr>
              <a:t>ACCEPTANCE</a:t>
            </a:r>
            <a:r>
              <a:rPr sz="3200" spc="-120" dirty="0">
                <a:solidFill>
                  <a:srgbClr val="B7DEE8"/>
                </a:solidFill>
                <a:latin typeface="Tahoma"/>
                <a:cs typeface="Tahoma"/>
              </a:rPr>
              <a:t> </a:t>
            </a:r>
            <a:r>
              <a:rPr sz="3200" spc="155" dirty="0">
                <a:solidFill>
                  <a:srgbClr val="B7DEE8"/>
                </a:solidFill>
                <a:latin typeface="Tahoma"/>
                <a:cs typeface="Tahoma"/>
              </a:rPr>
              <a:t>OF</a:t>
            </a:r>
            <a:r>
              <a:rPr sz="3200" spc="-95" dirty="0">
                <a:solidFill>
                  <a:srgbClr val="B7DEE8"/>
                </a:solidFill>
                <a:latin typeface="Tahoma"/>
                <a:cs typeface="Tahoma"/>
              </a:rPr>
              <a:t> </a:t>
            </a:r>
            <a:r>
              <a:rPr sz="3200" spc="75" dirty="0">
                <a:solidFill>
                  <a:srgbClr val="B7DEE8"/>
                </a:solidFill>
                <a:latin typeface="Tahoma"/>
                <a:cs typeface="Tahoma"/>
              </a:rPr>
              <a:t>THE</a:t>
            </a:r>
            <a:r>
              <a:rPr sz="3200" spc="-120" dirty="0">
                <a:solidFill>
                  <a:srgbClr val="B7DEE8"/>
                </a:solidFill>
                <a:latin typeface="Tahoma"/>
                <a:cs typeface="Tahoma"/>
              </a:rPr>
              <a:t> </a:t>
            </a:r>
            <a:r>
              <a:rPr sz="3200" spc="-10" dirty="0">
                <a:solidFill>
                  <a:srgbClr val="B7DEE8"/>
                </a:solidFill>
                <a:latin typeface="Tahoma"/>
                <a:cs typeface="Tahoma"/>
              </a:rPr>
              <a:t>DESTINATION</a:t>
            </a:r>
            <a:endParaRPr sz="3200" dirty="0">
              <a:latin typeface="Tahoma"/>
              <a:cs typeface="Tahoma"/>
            </a:endParaRPr>
          </a:p>
          <a:p>
            <a:pPr marL="170815">
              <a:lnSpc>
                <a:spcPct val="100000"/>
              </a:lnSpc>
              <a:spcBef>
                <a:spcPts val="520"/>
              </a:spcBef>
            </a:pPr>
            <a:r>
              <a:rPr sz="4400" b="1" dirty="0">
                <a:solidFill>
                  <a:srgbClr val="D6E3BC"/>
                </a:solidFill>
                <a:latin typeface="Tahoma"/>
                <a:cs typeface="Tahoma"/>
              </a:rPr>
              <a:t>Concorso</a:t>
            </a:r>
            <a:r>
              <a:rPr sz="4400" b="1" spc="-70" dirty="0">
                <a:solidFill>
                  <a:srgbClr val="D6E3BC"/>
                </a:solidFill>
                <a:latin typeface="Tahoma"/>
                <a:cs typeface="Tahoma"/>
              </a:rPr>
              <a:t> </a:t>
            </a:r>
            <a:r>
              <a:rPr sz="4400" b="1" dirty="0">
                <a:solidFill>
                  <a:srgbClr val="D6E3BC"/>
                </a:solidFill>
                <a:latin typeface="Tahoma"/>
                <a:cs typeface="Tahoma"/>
              </a:rPr>
              <a:t>Sede</a:t>
            </a:r>
            <a:r>
              <a:rPr sz="4400" b="1" spc="-5" dirty="0">
                <a:solidFill>
                  <a:srgbClr val="D6E3BC"/>
                </a:solidFill>
                <a:latin typeface="Tahoma"/>
                <a:cs typeface="Tahoma"/>
              </a:rPr>
              <a:t> </a:t>
            </a:r>
            <a:r>
              <a:rPr sz="4400" b="1" spc="-10" dirty="0">
                <a:solidFill>
                  <a:srgbClr val="D6E3BC"/>
                </a:solidFill>
                <a:latin typeface="Tahoma"/>
                <a:cs typeface="Tahoma"/>
              </a:rPr>
              <a:t>Nominativa</a:t>
            </a:r>
            <a:endParaRPr sz="44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320"/>
              </a:spcBef>
            </a:pPr>
            <a:r>
              <a:rPr sz="3600" b="1" dirty="0">
                <a:solidFill>
                  <a:srgbClr val="C3D5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Se</a:t>
            </a:r>
            <a:r>
              <a:rPr sz="3600" b="1" spc="-10" dirty="0">
                <a:solidFill>
                  <a:srgbClr val="C3D5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VINCITORE</a:t>
            </a:r>
            <a:endParaRPr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</a:pPr>
            <a:r>
              <a:rPr lang="it-IT" sz="36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Lo</a:t>
            </a:r>
            <a:r>
              <a:rPr lang="it-IT" sz="3600" spc="-1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lang="it-IT" sz="36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studente</a:t>
            </a:r>
            <a:r>
              <a:rPr lang="it-IT" sz="3600" spc="-7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lang="it-IT" sz="36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dovrà</a:t>
            </a:r>
            <a:r>
              <a:rPr lang="it-IT" sz="3600" spc="-8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lang="it-IT" sz="36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formalizzare</a:t>
            </a:r>
            <a:r>
              <a:rPr lang="it-IT" sz="3600" spc="-8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lang="it-IT" sz="36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la</a:t>
            </a:r>
            <a:r>
              <a:rPr lang="it-IT" sz="3600" spc="-8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lang="it-IT" sz="3600" spc="-1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propria </a:t>
            </a:r>
            <a:r>
              <a:rPr lang="it-IT" sz="36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accettazione</a:t>
            </a:r>
            <a:r>
              <a:rPr lang="it-IT" sz="3600" spc="-3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lang="it-IT" sz="36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compilando</a:t>
            </a:r>
            <a:r>
              <a:rPr lang="it-IT" sz="3600" spc="-5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lang="it-IT" sz="36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il</a:t>
            </a:r>
            <a:r>
              <a:rPr lang="it-IT" sz="3600" spc="-5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lang="it-IT" sz="3600" b="1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Modulo</a:t>
            </a:r>
            <a:r>
              <a:rPr lang="it-IT" sz="3600" b="1" spc="-60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lang="it-IT" sz="3600" b="1" spc="-25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di </a:t>
            </a:r>
            <a:r>
              <a:rPr lang="it-IT" sz="3600" b="1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Accettazione</a:t>
            </a:r>
            <a:r>
              <a:rPr lang="it-IT" sz="3600" spc="-3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disponibile alla </a:t>
            </a:r>
            <a:r>
              <a:rPr lang="it-IT" sz="3600" spc="-3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  <a:hlinkClick r:id="rId7"/>
              </a:rPr>
              <a:t>pagina di Ateneo </a:t>
            </a:r>
            <a:r>
              <a:rPr lang="it-IT" sz="36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e</a:t>
            </a:r>
            <a:r>
              <a:rPr lang="it-IT" sz="3600" spc="-4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lang="it-IT" sz="36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inviandolo</a:t>
            </a:r>
            <a:r>
              <a:rPr lang="it-IT" sz="3600" spc="-4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lang="it-IT" sz="3600" spc="-1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 </a:t>
            </a:r>
            <a:r>
              <a:rPr lang="it-IT" sz="3400" b="1" dirty="0">
                <a:solidFill>
                  <a:srgbClr val="0070C0"/>
                </a:solidFill>
                <a:highlight>
                  <a:srgbClr val="FFFF00"/>
                </a:highlight>
                <a:uFill>
                  <a:solidFill>
                    <a:srgbClr val="0000FF"/>
                  </a:solidFill>
                </a:uFill>
                <a:latin typeface="Tahoma"/>
                <a:cs typeface="Tahoma"/>
              </a:rPr>
              <a:t>erasmus@agraria.unifi.it </a:t>
            </a:r>
            <a:r>
              <a:rPr lang="it-IT" sz="36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lang="it-IT" sz="3600" u="sng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entro</a:t>
            </a:r>
            <a:r>
              <a:rPr lang="it-IT" sz="3600" u="sng" spc="-5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lang="it-IT" sz="3600" u="sng" spc="-2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le </a:t>
            </a:r>
            <a:r>
              <a:rPr lang="it-IT" sz="3600" u="sng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scadenze</a:t>
            </a:r>
            <a:r>
              <a:rPr lang="it-IT" sz="3600" u="sng" spc="-5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lang="it-IT" sz="3600" u="sng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indicate</a:t>
            </a:r>
            <a:r>
              <a:rPr lang="it-IT" sz="3600" u="sng" spc="-7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lang="it-IT" sz="3600" u="sng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alla</a:t>
            </a:r>
            <a:r>
              <a:rPr lang="it-IT" sz="3600" u="sng" spc="-7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lang="it-IT" sz="3600" u="sng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pagina</a:t>
            </a:r>
            <a:r>
              <a:rPr lang="it-IT" sz="3600" u="sng" spc="-6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lang="it-IT" sz="3600" u="sng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di</a:t>
            </a:r>
            <a:r>
              <a:rPr lang="it-IT" sz="3600" u="sng" spc="-8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lang="it-IT" sz="3600" u="sng" spc="-1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pubblicazione </a:t>
            </a:r>
            <a:r>
              <a:rPr lang="it-IT" sz="3600" u="sng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dell’elenco</a:t>
            </a:r>
            <a:r>
              <a:rPr lang="it-IT" sz="3600" u="sng" spc="-1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lang="it-IT" sz="3600" u="sng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dei</a:t>
            </a:r>
            <a:r>
              <a:rPr lang="it-IT" sz="3600" u="sng" spc="-10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lang="it-IT" sz="3600" u="sng" spc="-1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vincitori </a:t>
            </a:r>
          </a:p>
          <a:p>
            <a:pPr marL="12700" marR="5080">
              <a:lnSpc>
                <a:spcPct val="100000"/>
              </a:lnSpc>
            </a:pPr>
            <a:endParaRPr lang="it-IT" sz="36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175"/>
              </a:spcBef>
            </a:pPr>
            <a:r>
              <a:rPr lang="it-IT" sz="3000" b="1" dirty="0" err="1">
                <a:solidFill>
                  <a:srgbClr val="B7DEE8"/>
                </a:solidFill>
                <a:latin typeface="Tahoma"/>
                <a:cs typeface="Tahoma"/>
              </a:rPr>
              <a:t>If</a:t>
            </a:r>
            <a:r>
              <a:rPr lang="it-IT" sz="3000" b="1" spc="-40" dirty="0">
                <a:solidFill>
                  <a:srgbClr val="B7DEE8"/>
                </a:solidFill>
                <a:latin typeface="Tahoma"/>
                <a:cs typeface="Tahoma"/>
              </a:rPr>
              <a:t> </a:t>
            </a:r>
            <a:r>
              <a:rPr lang="it-IT" sz="3000" b="1" spc="-10" dirty="0">
                <a:solidFill>
                  <a:srgbClr val="B7DEE8"/>
                </a:solidFill>
                <a:latin typeface="Tahoma"/>
                <a:cs typeface="Tahoma"/>
              </a:rPr>
              <a:t>WINNER</a:t>
            </a:r>
            <a:endParaRPr lang="it-IT" sz="3000" dirty="0">
              <a:latin typeface="Tahoma"/>
              <a:cs typeface="Tahoma"/>
            </a:endParaRPr>
          </a:p>
          <a:p>
            <a:pPr marL="12700" marR="10160">
              <a:lnSpc>
                <a:spcPct val="100000"/>
              </a:lnSpc>
            </a:pPr>
            <a:r>
              <a:rPr sz="3000" dirty="0">
                <a:solidFill>
                  <a:srgbClr val="DBEDF4"/>
                </a:solidFill>
                <a:latin typeface="Tahoma"/>
                <a:cs typeface="Tahoma"/>
              </a:rPr>
              <a:t>The</a:t>
            </a:r>
            <a:r>
              <a:rPr sz="3000" spc="-6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DBEDF4"/>
                </a:solidFill>
                <a:latin typeface="Tahoma"/>
                <a:cs typeface="Tahoma"/>
              </a:rPr>
              <a:t>students</a:t>
            </a:r>
            <a:r>
              <a:rPr sz="3000" spc="-8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DBEDF4"/>
                </a:solidFill>
                <a:latin typeface="Tahoma"/>
                <a:cs typeface="Tahoma"/>
              </a:rPr>
              <a:t>must</a:t>
            </a:r>
            <a:r>
              <a:rPr sz="3000" spc="-4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DBEDF4"/>
                </a:solidFill>
                <a:latin typeface="Tahoma"/>
                <a:cs typeface="Tahoma"/>
              </a:rPr>
              <a:t>formalise</a:t>
            </a:r>
            <a:r>
              <a:rPr sz="3000" spc="-6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DBEDF4"/>
                </a:solidFill>
                <a:latin typeface="Tahoma"/>
                <a:cs typeface="Tahoma"/>
              </a:rPr>
              <a:t>their</a:t>
            </a:r>
            <a:r>
              <a:rPr sz="3000" spc="-7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DBEDF4"/>
                </a:solidFill>
                <a:latin typeface="Tahoma"/>
                <a:cs typeface="Tahoma"/>
              </a:rPr>
              <a:t>acceptance</a:t>
            </a:r>
            <a:r>
              <a:rPr sz="3000" spc="-5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spc="-25" dirty="0">
                <a:solidFill>
                  <a:srgbClr val="DBEDF4"/>
                </a:solidFill>
                <a:latin typeface="Tahoma"/>
                <a:cs typeface="Tahoma"/>
              </a:rPr>
              <a:t>by </a:t>
            </a:r>
            <a:r>
              <a:rPr sz="3000" dirty="0">
                <a:solidFill>
                  <a:srgbClr val="DBEDF4"/>
                </a:solidFill>
                <a:latin typeface="Tahoma"/>
                <a:cs typeface="Tahoma"/>
              </a:rPr>
              <a:t>completing</a:t>
            </a:r>
            <a:r>
              <a:rPr sz="3000" spc="-6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ahoma"/>
                <a:cs typeface="Tahoma"/>
                <a:hlinkClick r:id="rId8"/>
              </a:rPr>
              <a:t>the</a:t>
            </a:r>
            <a:r>
              <a:rPr sz="3000" u="sng" spc="-5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ahoma"/>
                <a:cs typeface="Tahoma"/>
                <a:hlinkClick r:id="rId8"/>
              </a:rPr>
              <a:t> </a:t>
            </a:r>
            <a:r>
              <a:rPr sz="30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ahoma"/>
                <a:cs typeface="Tahoma"/>
                <a:hlinkClick r:id="rId8"/>
              </a:rPr>
              <a:t>acceptance</a:t>
            </a:r>
            <a:r>
              <a:rPr sz="3000" u="sng" spc="-5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ahoma"/>
                <a:cs typeface="Tahoma"/>
                <a:hlinkClick r:id="rId8"/>
              </a:rPr>
              <a:t> </a:t>
            </a:r>
            <a:r>
              <a:rPr sz="30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ahoma"/>
                <a:cs typeface="Tahoma"/>
                <a:hlinkClick r:id="rId8"/>
              </a:rPr>
              <a:t>form</a:t>
            </a:r>
            <a:r>
              <a:rPr sz="3000" spc="-75" dirty="0">
                <a:solidFill>
                  <a:srgbClr val="0000FF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DBEDF4"/>
                </a:solidFill>
                <a:latin typeface="Tahoma"/>
                <a:cs typeface="Tahoma"/>
              </a:rPr>
              <a:t>which</a:t>
            </a:r>
            <a:r>
              <a:rPr sz="3000" spc="-5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DBEDF4"/>
                </a:solidFill>
                <a:latin typeface="Tahoma"/>
                <a:cs typeface="Tahoma"/>
              </a:rPr>
              <a:t>must</a:t>
            </a:r>
            <a:r>
              <a:rPr sz="3000" spc="-6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DBEDF4"/>
                </a:solidFill>
                <a:latin typeface="Tahoma"/>
                <a:cs typeface="Tahoma"/>
              </a:rPr>
              <a:t>be</a:t>
            </a:r>
            <a:r>
              <a:rPr sz="3000" spc="-6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DBEDF4"/>
                </a:solidFill>
                <a:latin typeface="Tahoma"/>
                <a:cs typeface="Tahoma"/>
              </a:rPr>
              <a:t>sent</a:t>
            </a:r>
            <a:r>
              <a:rPr sz="3000" spc="-7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spc="-25" dirty="0">
                <a:solidFill>
                  <a:srgbClr val="DBEDF4"/>
                </a:solidFill>
                <a:latin typeface="Tahoma"/>
                <a:cs typeface="Tahoma"/>
              </a:rPr>
              <a:t>to </a:t>
            </a:r>
            <a:r>
              <a:rPr sz="30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ahoma"/>
                <a:cs typeface="Tahoma"/>
                <a:hlinkClick r:id="rId9"/>
              </a:rPr>
              <a:t>erasmus@agraria.unifi.it</a:t>
            </a:r>
            <a:r>
              <a:rPr sz="3000" spc="-65" dirty="0">
                <a:solidFill>
                  <a:srgbClr val="0000FF"/>
                </a:solidFill>
                <a:latin typeface="Tahoma"/>
                <a:cs typeface="Tahoma"/>
              </a:rPr>
              <a:t> </a:t>
            </a:r>
            <a:r>
              <a:rPr sz="3000" spc="-5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DBEDF4"/>
                </a:solidFill>
                <a:latin typeface="Tahoma"/>
                <a:cs typeface="Tahoma"/>
              </a:rPr>
              <a:t>by</a:t>
            </a:r>
            <a:r>
              <a:rPr sz="3000" spc="-5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DBEDF4"/>
                </a:solidFill>
                <a:latin typeface="Tahoma"/>
                <a:cs typeface="Tahoma"/>
              </a:rPr>
              <a:t>the</a:t>
            </a:r>
            <a:r>
              <a:rPr sz="3000" spc="-7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DBEDF4"/>
                </a:solidFill>
                <a:latin typeface="Tahoma"/>
                <a:cs typeface="Tahoma"/>
              </a:rPr>
              <a:t>deadlines</a:t>
            </a:r>
            <a:r>
              <a:rPr sz="3000" spc="-5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spc="-10" dirty="0">
                <a:solidFill>
                  <a:srgbClr val="DBEDF4"/>
                </a:solidFill>
                <a:latin typeface="Tahoma"/>
                <a:cs typeface="Tahoma"/>
              </a:rPr>
              <a:t>indicated </a:t>
            </a:r>
            <a:r>
              <a:rPr sz="3000" dirty="0">
                <a:solidFill>
                  <a:srgbClr val="DBEDF4"/>
                </a:solidFill>
                <a:latin typeface="Tahoma"/>
                <a:cs typeface="Tahoma"/>
              </a:rPr>
              <a:t>on</a:t>
            </a:r>
            <a:r>
              <a:rPr sz="3000" spc="-5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DBEDF4"/>
                </a:solidFill>
                <a:latin typeface="Tahoma"/>
                <a:cs typeface="Tahoma"/>
              </a:rPr>
              <a:t>the</a:t>
            </a:r>
            <a:r>
              <a:rPr sz="3000" spc="-5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DBEDF4"/>
                </a:solidFill>
                <a:latin typeface="Tahoma"/>
                <a:cs typeface="Tahoma"/>
              </a:rPr>
              <a:t>webpage</a:t>
            </a:r>
            <a:r>
              <a:rPr sz="3000" spc="-4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DBEDF4"/>
                </a:solidFill>
                <a:latin typeface="Tahoma"/>
                <a:cs typeface="Tahoma"/>
              </a:rPr>
              <a:t>publishing the</a:t>
            </a:r>
            <a:r>
              <a:rPr sz="3000" spc="-5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DBEDF4"/>
                </a:solidFill>
                <a:latin typeface="Tahoma"/>
                <a:cs typeface="Tahoma"/>
              </a:rPr>
              <a:t>list</a:t>
            </a:r>
            <a:r>
              <a:rPr sz="3000" spc="-3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DBEDF4"/>
                </a:solidFill>
                <a:latin typeface="Tahoma"/>
                <a:cs typeface="Tahoma"/>
              </a:rPr>
              <a:t>of</a:t>
            </a:r>
            <a:r>
              <a:rPr sz="3000" spc="-4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000" spc="-10" dirty="0">
                <a:solidFill>
                  <a:srgbClr val="DBEDF4"/>
                </a:solidFill>
                <a:latin typeface="Tahoma"/>
                <a:cs typeface="Tahoma"/>
              </a:rPr>
              <a:t>winners.</a:t>
            </a:r>
            <a:endParaRPr sz="3000" dirty="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90600" y="9796271"/>
            <a:ext cx="4840605" cy="40132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1114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44"/>
              </a:spcBef>
            </a:pPr>
            <a:r>
              <a:rPr sz="2000" dirty="0">
                <a:latin typeface="Calibri"/>
                <a:cs typeface="Calibri"/>
              </a:rPr>
              <a:t>Universidad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Santiago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de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Compostela,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Spagna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7468361" y="1155191"/>
            <a:ext cx="9556242" cy="6351270"/>
            <a:chOff x="7468361" y="1155191"/>
            <a:chExt cx="9556242" cy="6351270"/>
          </a:xfrm>
        </p:grpSpPr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578595" y="1155191"/>
              <a:ext cx="8446008" cy="45719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7468361" y="1486661"/>
              <a:ext cx="304800" cy="6019800"/>
            </a:xfrm>
            <a:custGeom>
              <a:avLst/>
              <a:gdLst/>
              <a:ahLst/>
              <a:cxnLst/>
              <a:rect l="l" t="t" r="r" b="b"/>
              <a:pathLst>
                <a:path w="304800" h="6019800">
                  <a:moveTo>
                    <a:pt x="304800" y="0"/>
                  </a:moveTo>
                  <a:lnTo>
                    <a:pt x="0" y="0"/>
                  </a:lnTo>
                  <a:lnTo>
                    <a:pt x="0" y="6019800"/>
                  </a:lnTo>
                  <a:lnTo>
                    <a:pt x="304800" y="6019800"/>
                  </a:lnTo>
                  <a:lnTo>
                    <a:pt x="304800" y="0"/>
                  </a:lnTo>
                  <a:close/>
                </a:path>
              </a:pathLst>
            </a:custGeom>
            <a:solidFill>
              <a:srgbClr val="5E82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468361" y="1486661"/>
              <a:ext cx="304800" cy="6019800"/>
            </a:xfrm>
            <a:custGeom>
              <a:avLst/>
              <a:gdLst/>
              <a:ahLst/>
              <a:cxnLst/>
              <a:rect l="l" t="t" r="r" b="b"/>
              <a:pathLst>
                <a:path w="304800" h="6019800">
                  <a:moveTo>
                    <a:pt x="0" y="6019800"/>
                  </a:moveTo>
                  <a:lnTo>
                    <a:pt x="304800" y="6019800"/>
                  </a:lnTo>
                  <a:lnTo>
                    <a:pt x="304800" y="0"/>
                  </a:lnTo>
                  <a:lnTo>
                    <a:pt x="0" y="0"/>
                  </a:lnTo>
                  <a:lnTo>
                    <a:pt x="0" y="6019800"/>
                  </a:lnTo>
                  <a:close/>
                </a:path>
              </a:pathLst>
            </a:custGeom>
            <a:ln w="25400">
              <a:solidFill>
                <a:srgbClr val="5E82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666481" y="2190750"/>
              <a:ext cx="533400" cy="304800"/>
            </a:xfrm>
            <a:custGeom>
              <a:avLst/>
              <a:gdLst/>
              <a:ahLst/>
              <a:cxnLst/>
              <a:rect l="l" t="t" r="r" b="b"/>
              <a:pathLst>
                <a:path w="533400" h="304800">
                  <a:moveTo>
                    <a:pt x="381000" y="0"/>
                  </a:moveTo>
                  <a:lnTo>
                    <a:pt x="381000" y="76200"/>
                  </a:lnTo>
                  <a:lnTo>
                    <a:pt x="0" y="76200"/>
                  </a:lnTo>
                  <a:lnTo>
                    <a:pt x="0" y="228600"/>
                  </a:lnTo>
                  <a:lnTo>
                    <a:pt x="381000" y="228600"/>
                  </a:lnTo>
                  <a:lnTo>
                    <a:pt x="381000" y="304800"/>
                  </a:lnTo>
                  <a:lnTo>
                    <a:pt x="533400" y="152400"/>
                  </a:lnTo>
                  <a:lnTo>
                    <a:pt x="381000" y="0"/>
                  </a:lnTo>
                  <a:close/>
                </a:path>
              </a:pathLst>
            </a:custGeom>
            <a:solidFill>
              <a:srgbClr val="C3D5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666481" y="2190750"/>
              <a:ext cx="533400" cy="304800"/>
            </a:xfrm>
            <a:custGeom>
              <a:avLst/>
              <a:gdLst/>
              <a:ahLst/>
              <a:cxnLst/>
              <a:rect l="l" t="t" r="r" b="b"/>
              <a:pathLst>
                <a:path w="533400" h="304800">
                  <a:moveTo>
                    <a:pt x="0" y="76200"/>
                  </a:moveTo>
                  <a:lnTo>
                    <a:pt x="381000" y="76200"/>
                  </a:lnTo>
                  <a:lnTo>
                    <a:pt x="381000" y="0"/>
                  </a:lnTo>
                  <a:lnTo>
                    <a:pt x="533400" y="152400"/>
                  </a:lnTo>
                  <a:lnTo>
                    <a:pt x="381000" y="304800"/>
                  </a:lnTo>
                  <a:lnTo>
                    <a:pt x="381000" y="228600"/>
                  </a:lnTo>
                  <a:lnTo>
                    <a:pt x="0" y="228600"/>
                  </a:lnTo>
                  <a:lnTo>
                    <a:pt x="0" y="76200"/>
                  </a:lnTo>
                  <a:close/>
                </a:path>
              </a:pathLst>
            </a:custGeom>
            <a:ln w="25400">
              <a:solidFill>
                <a:srgbClr val="EBF0D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831138" y="6733030"/>
              <a:ext cx="408431" cy="40233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8031" rIns="0" bIns="0" rtlCol="0">
            <a:spAutoFit/>
          </a:bodyPr>
          <a:lstStyle/>
          <a:p>
            <a:pPr marL="5273675">
              <a:lnSpc>
                <a:spcPct val="100000"/>
              </a:lnSpc>
              <a:spcBef>
                <a:spcPts val="95"/>
              </a:spcBef>
            </a:pPr>
            <a:r>
              <a:rPr sz="4000" spc="135" dirty="0"/>
              <a:t>ACCETTAZIONE</a:t>
            </a:r>
            <a:r>
              <a:rPr sz="4000" spc="-95" dirty="0"/>
              <a:t> </a:t>
            </a:r>
            <a:r>
              <a:rPr sz="4000" spc="170" dirty="0"/>
              <a:t>DELLA</a:t>
            </a:r>
            <a:r>
              <a:rPr sz="4000" spc="-120" dirty="0"/>
              <a:t> </a:t>
            </a:r>
            <a:r>
              <a:rPr sz="4000" spc="170" dirty="0"/>
              <a:t>SEDE</a:t>
            </a:r>
            <a:endParaRPr sz="4000"/>
          </a:p>
          <a:p>
            <a:pPr marL="5249545">
              <a:lnSpc>
                <a:spcPct val="100000"/>
              </a:lnSpc>
              <a:spcBef>
                <a:spcPts val="60"/>
              </a:spcBef>
            </a:pPr>
            <a:r>
              <a:rPr sz="3200" spc="204" dirty="0">
                <a:solidFill>
                  <a:srgbClr val="B7DEE8"/>
                </a:solidFill>
              </a:rPr>
              <a:t>ACCEPTANCE</a:t>
            </a:r>
            <a:r>
              <a:rPr sz="3200" spc="-120" dirty="0">
                <a:solidFill>
                  <a:srgbClr val="B7DEE8"/>
                </a:solidFill>
              </a:rPr>
              <a:t> </a:t>
            </a:r>
            <a:r>
              <a:rPr sz="3200" spc="155" dirty="0">
                <a:solidFill>
                  <a:srgbClr val="B7DEE8"/>
                </a:solidFill>
              </a:rPr>
              <a:t>OF</a:t>
            </a:r>
            <a:r>
              <a:rPr sz="3200" spc="-95" dirty="0">
                <a:solidFill>
                  <a:srgbClr val="B7DEE8"/>
                </a:solidFill>
              </a:rPr>
              <a:t> </a:t>
            </a:r>
            <a:r>
              <a:rPr sz="3200" spc="75" dirty="0">
                <a:solidFill>
                  <a:srgbClr val="B7DEE8"/>
                </a:solidFill>
              </a:rPr>
              <a:t>THE</a:t>
            </a:r>
            <a:r>
              <a:rPr sz="3200" spc="-120" dirty="0">
                <a:solidFill>
                  <a:srgbClr val="B7DEE8"/>
                </a:solidFill>
              </a:rPr>
              <a:t> </a:t>
            </a:r>
            <a:r>
              <a:rPr sz="3200" spc="-10" dirty="0">
                <a:solidFill>
                  <a:srgbClr val="B7DEE8"/>
                </a:solidFill>
              </a:rPr>
              <a:t>DESTINATION</a:t>
            </a:r>
            <a:endParaRPr sz="32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20996" y="1368552"/>
            <a:ext cx="8446008" cy="45720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632713" y="2095754"/>
            <a:ext cx="947419" cy="391160"/>
            <a:chOff x="632713" y="2095754"/>
            <a:chExt cx="947419" cy="391160"/>
          </a:xfrm>
        </p:grpSpPr>
        <p:sp>
          <p:nvSpPr>
            <p:cNvPr id="5" name="object 5"/>
            <p:cNvSpPr/>
            <p:nvPr/>
          </p:nvSpPr>
          <p:spPr>
            <a:xfrm>
              <a:off x="645413" y="2108454"/>
              <a:ext cx="922019" cy="365760"/>
            </a:xfrm>
            <a:custGeom>
              <a:avLst/>
              <a:gdLst/>
              <a:ahLst/>
              <a:cxnLst/>
              <a:rect l="l" t="t" r="r" b="b"/>
              <a:pathLst>
                <a:path w="922019" h="365760">
                  <a:moveTo>
                    <a:pt x="739140" y="0"/>
                  </a:moveTo>
                  <a:lnTo>
                    <a:pt x="739140" y="91440"/>
                  </a:lnTo>
                  <a:lnTo>
                    <a:pt x="0" y="91440"/>
                  </a:lnTo>
                  <a:lnTo>
                    <a:pt x="0" y="274320"/>
                  </a:lnTo>
                  <a:lnTo>
                    <a:pt x="739140" y="274320"/>
                  </a:lnTo>
                  <a:lnTo>
                    <a:pt x="739140" y="365760"/>
                  </a:lnTo>
                  <a:lnTo>
                    <a:pt x="922019" y="182879"/>
                  </a:lnTo>
                  <a:lnTo>
                    <a:pt x="739140" y="0"/>
                  </a:lnTo>
                  <a:close/>
                </a:path>
              </a:pathLst>
            </a:custGeom>
            <a:solidFill>
              <a:srgbClr val="C3D5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45413" y="2108454"/>
              <a:ext cx="922019" cy="365760"/>
            </a:xfrm>
            <a:custGeom>
              <a:avLst/>
              <a:gdLst/>
              <a:ahLst/>
              <a:cxnLst/>
              <a:rect l="l" t="t" r="r" b="b"/>
              <a:pathLst>
                <a:path w="922019" h="365760">
                  <a:moveTo>
                    <a:pt x="0" y="91440"/>
                  </a:moveTo>
                  <a:lnTo>
                    <a:pt x="739140" y="91440"/>
                  </a:lnTo>
                  <a:lnTo>
                    <a:pt x="739140" y="0"/>
                  </a:lnTo>
                  <a:lnTo>
                    <a:pt x="922019" y="182879"/>
                  </a:lnTo>
                  <a:lnTo>
                    <a:pt x="739140" y="365760"/>
                  </a:lnTo>
                  <a:lnTo>
                    <a:pt x="739140" y="274320"/>
                  </a:lnTo>
                  <a:lnTo>
                    <a:pt x="0" y="274320"/>
                  </a:lnTo>
                  <a:lnTo>
                    <a:pt x="0" y="91440"/>
                  </a:lnTo>
                  <a:close/>
                </a:path>
              </a:pathLst>
            </a:custGeom>
            <a:ln w="25399">
              <a:solidFill>
                <a:srgbClr val="EBF0D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9460" y="5795771"/>
            <a:ext cx="638555" cy="627888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935480" y="1486661"/>
            <a:ext cx="14234160" cy="7728965"/>
            <a:chOff x="1935480" y="1486661"/>
            <a:chExt cx="14234160" cy="7728965"/>
          </a:xfrm>
        </p:grpSpPr>
        <p:sp>
          <p:nvSpPr>
            <p:cNvPr id="9" name="object 9"/>
            <p:cNvSpPr/>
            <p:nvPr/>
          </p:nvSpPr>
          <p:spPr>
            <a:xfrm>
              <a:off x="7468361" y="1486661"/>
              <a:ext cx="304800" cy="6019800"/>
            </a:xfrm>
            <a:custGeom>
              <a:avLst/>
              <a:gdLst/>
              <a:ahLst/>
              <a:cxnLst/>
              <a:rect l="l" t="t" r="r" b="b"/>
              <a:pathLst>
                <a:path w="304800" h="6019800">
                  <a:moveTo>
                    <a:pt x="0" y="6019800"/>
                  </a:moveTo>
                  <a:lnTo>
                    <a:pt x="304800" y="6019800"/>
                  </a:lnTo>
                  <a:lnTo>
                    <a:pt x="304800" y="0"/>
                  </a:lnTo>
                  <a:lnTo>
                    <a:pt x="0" y="0"/>
                  </a:lnTo>
                  <a:lnTo>
                    <a:pt x="0" y="6019800"/>
                  </a:lnTo>
                  <a:close/>
                </a:path>
              </a:pathLst>
            </a:custGeom>
            <a:ln w="25400">
              <a:solidFill>
                <a:srgbClr val="5E82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35480" y="5795771"/>
              <a:ext cx="14234160" cy="3419855"/>
            </a:xfrm>
            <a:prstGeom prst="rect">
              <a:avLst/>
            </a:prstGeom>
          </p:spPr>
        </p:pic>
      </p:grpSp>
      <p:pic>
        <p:nvPicPr>
          <p:cNvPr id="13" name="Immagine 12">
            <a:extLst>
              <a:ext uri="{FF2B5EF4-FFF2-40B4-BE49-F238E27FC236}">
                <a16:creationId xmlns:a16="http://schemas.microsoft.com/office/drawing/2014/main" id="{58990607-14FB-46DB-A41F-98C3104219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0854" y="1664863"/>
            <a:ext cx="14234161" cy="352099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643"/>
            <a:ext cx="18272760" cy="9409430"/>
          </a:xfrm>
          <a:custGeom>
            <a:avLst/>
            <a:gdLst/>
            <a:ahLst/>
            <a:cxnLst/>
            <a:rect l="l" t="t" r="r" b="b"/>
            <a:pathLst>
              <a:path w="18272760" h="9409430">
                <a:moveTo>
                  <a:pt x="0" y="9409176"/>
                </a:moveTo>
                <a:lnTo>
                  <a:pt x="18272760" y="9409176"/>
                </a:lnTo>
                <a:lnTo>
                  <a:pt x="18272760" y="0"/>
                </a:lnTo>
                <a:lnTo>
                  <a:pt x="0" y="0"/>
                </a:lnTo>
                <a:lnTo>
                  <a:pt x="0" y="9409176"/>
                </a:lnTo>
                <a:close/>
              </a:path>
            </a:pathLst>
          </a:custGeom>
          <a:solidFill>
            <a:srgbClr val="5E8267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3" name="object 3"/>
          <p:cNvGrpSpPr/>
          <p:nvPr/>
        </p:nvGrpSpPr>
        <p:grpSpPr>
          <a:xfrm>
            <a:off x="0" y="-1"/>
            <a:ext cx="18288000" cy="10287255"/>
            <a:chOff x="0" y="-1"/>
            <a:chExt cx="18288000" cy="10287255"/>
          </a:xfrm>
        </p:grpSpPr>
        <p:sp>
          <p:nvSpPr>
            <p:cNvPr id="4" name="object 4"/>
            <p:cNvSpPr/>
            <p:nvPr/>
          </p:nvSpPr>
          <p:spPr>
            <a:xfrm>
              <a:off x="0" y="9534144"/>
              <a:ext cx="18288000" cy="753110"/>
            </a:xfrm>
            <a:custGeom>
              <a:avLst/>
              <a:gdLst/>
              <a:ahLst/>
              <a:cxnLst/>
              <a:rect l="l" t="t" r="r" b="b"/>
              <a:pathLst>
                <a:path w="18288000" h="753109">
                  <a:moveTo>
                    <a:pt x="18288000" y="0"/>
                  </a:moveTo>
                  <a:lnTo>
                    <a:pt x="0" y="0"/>
                  </a:lnTo>
                  <a:lnTo>
                    <a:pt x="0" y="752601"/>
                  </a:lnTo>
                  <a:lnTo>
                    <a:pt x="18288000" y="752601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5E82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009376" y="-1"/>
              <a:ext cx="7278624" cy="1028699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1004550" y="758"/>
              <a:ext cx="0" cy="10286365"/>
            </a:xfrm>
            <a:custGeom>
              <a:avLst/>
              <a:gdLst/>
              <a:ahLst/>
              <a:cxnLst/>
              <a:rect l="l" t="t" r="r" b="b"/>
              <a:pathLst>
                <a:path h="10286365">
                  <a:moveTo>
                    <a:pt x="0" y="0"/>
                  </a:moveTo>
                  <a:lnTo>
                    <a:pt x="0" y="10286241"/>
                  </a:lnTo>
                </a:path>
              </a:pathLst>
            </a:custGeom>
            <a:ln w="9525">
              <a:solidFill>
                <a:srgbClr val="EAF0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9409176"/>
              <a:ext cx="18288000" cy="76200"/>
            </a:xfrm>
            <a:custGeom>
              <a:avLst/>
              <a:gdLst/>
              <a:ahLst/>
              <a:cxnLst/>
              <a:rect l="l" t="t" r="r" b="b"/>
              <a:pathLst>
                <a:path w="18288000" h="76200">
                  <a:moveTo>
                    <a:pt x="1828800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18287999" y="76200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EAF0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073341" y="1333500"/>
              <a:ext cx="9008745" cy="0"/>
            </a:xfrm>
            <a:custGeom>
              <a:avLst/>
              <a:gdLst/>
              <a:ahLst/>
              <a:cxnLst/>
              <a:rect l="l" t="t" r="r" b="b"/>
              <a:pathLst>
                <a:path w="9008745">
                  <a:moveTo>
                    <a:pt x="0" y="0"/>
                  </a:moveTo>
                  <a:lnTo>
                    <a:pt x="9008364" y="0"/>
                  </a:lnTo>
                </a:path>
              </a:pathLst>
            </a:custGeom>
            <a:ln w="76200">
              <a:solidFill>
                <a:srgbClr val="EAF0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914400" y="182371"/>
            <a:ext cx="325691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10" dirty="0">
                <a:solidFill>
                  <a:srgbClr val="C2D49B"/>
                </a:solidFill>
              </a:rPr>
              <a:t>FINALITÀ</a:t>
            </a:r>
            <a:endParaRPr sz="6000" dirty="0"/>
          </a:p>
        </p:txBody>
      </p:sp>
      <p:sp>
        <p:nvSpPr>
          <p:cNvPr id="19" name="object 19"/>
          <p:cNvSpPr txBox="1"/>
          <p:nvPr/>
        </p:nvSpPr>
        <p:spPr>
          <a:xfrm>
            <a:off x="7696200" y="182371"/>
            <a:ext cx="266827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295" dirty="0">
                <a:solidFill>
                  <a:srgbClr val="DBEDF4"/>
                </a:solidFill>
                <a:latin typeface="Tahoma"/>
                <a:cs typeface="Tahoma"/>
              </a:rPr>
              <a:t>PURPOSE</a:t>
            </a:r>
            <a:endParaRPr sz="4400" dirty="0"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869845" y="1522924"/>
            <a:ext cx="8412734" cy="740459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it-IT" sz="3600" b="1" u="sng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Il neolaureato deve essere ancora iscritto* al momento della candidatura</a:t>
            </a:r>
            <a:r>
              <a:rPr lang="it-IT" sz="36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al presente Bando di mobilità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endParaRPr lang="it-IT" sz="3600" dirty="0">
              <a:solidFill>
                <a:srgbClr val="EBF0D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12700" marR="5080" algn="l">
              <a:lnSpc>
                <a:spcPct val="100000"/>
              </a:lnSpc>
              <a:spcBef>
                <a:spcPts val="100"/>
              </a:spcBef>
            </a:pPr>
            <a:r>
              <a:rPr lang="it-IT" sz="28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*ossia non aver conseguito il titolo</a:t>
            </a:r>
            <a:endParaRPr lang="it-IT" sz="2800" b="1" dirty="0">
              <a:solidFill>
                <a:srgbClr val="EBF0D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endParaRPr lang="it-IT" sz="3600" dirty="0">
              <a:solidFill>
                <a:srgbClr val="DBEDF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endParaRPr lang="en-US" sz="2800" dirty="0">
              <a:solidFill>
                <a:srgbClr val="DBEDF4"/>
              </a:solidFill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endParaRPr lang="en-US" sz="2800" b="1" dirty="0">
              <a:solidFill>
                <a:srgbClr val="DBEDF4"/>
              </a:solidFill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US" sz="2800" b="1" dirty="0">
                <a:solidFill>
                  <a:srgbClr val="DBEDF4"/>
                </a:solidFill>
                <a:latin typeface="Tahoma"/>
                <a:cs typeface="Tahoma"/>
              </a:rPr>
              <a:t>The graduate must still be enrolled</a:t>
            </a:r>
            <a:r>
              <a:rPr lang="en-US" sz="2800" dirty="0">
                <a:solidFill>
                  <a:srgbClr val="DBEDF4"/>
                </a:solidFill>
                <a:latin typeface="Tahoma"/>
                <a:cs typeface="Tahoma"/>
              </a:rPr>
              <a:t>* </a:t>
            </a:r>
            <a:r>
              <a:rPr lang="en-US" sz="2800" b="1" dirty="0">
                <a:solidFill>
                  <a:srgbClr val="DBEDF4"/>
                </a:solidFill>
                <a:latin typeface="Tahoma"/>
                <a:cs typeface="Tahoma"/>
              </a:rPr>
              <a:t>at the time of applying</a:t>
            </a:r>
            <a:r>
              <a:rPr lang="en-US" sz="2800" dirty="0">
                <a:solidFill>
                  <a:srgbClr val="DBEDF4"/>
                </a:solidFill>
                <a:latin typeface="Tahoma"/>
                <a:cs typeface="Tahoma"/>
              </a:rPr>
              <a:t> for this Call for Mobility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endParaRPr lang="en-US" sz="2800" dirty="0">
              <a:solidFill>
                <a:srgbClr val="DBEDF4"/>
              </a:solidFill>
              <a:latin typeface="Tahoma"/>
              <a:cs typeface="Tahoma"/>
            </a:endParaRPr>
          </a:p>
          <a:p>
            <a:pPr marL="12700" marR="5080" lvl="0" indent="0" algn="l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dirty="0">
                <a:solidFill>
                  <a:srgbClr val="DBEDF4"/>
                </a:solidFill>
                <a:latin typeface="Tahoma"/>
                <a:cs typeface="Tahoma"/>
              </a:rPr>
              <a:t>*</a:t>
            </a:r>
            <a:r>
              <a:rPr lang="it-IT" sz="2400" dirty="0" err="1">
                <a:solidFill>
                  <a:srgbClr val="DBEDF4"/>
                </a:solidFill>
                <a:latin typeface="Tahoma"/>
                <a:cs typeface="Tahoma"/>
              </a:rPr>
              <a:t>that</a:t>
            </a:r>
            <a:r>
              <a:rPr lang="it-IT" sz="240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lang="it-IT" sz="2400" dirty="0" err="1">
                <a:solidFill>
                  <a:srgbClr val="DBEDF4"/>
                </a:solidFill>
                <a:latin typeface="Tahoma"/>
                <a:cs typeface="Tahoma"/>
              </a:rPr>
              <a:t>is</a:t>
            </a:r>
            <a:r>
              <a:rPr lang="it-IT" sz="240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lang="it-IT" sz="2400" dirty="0" err="1">
                <a:solidFill>
                  <a:srgbClr val="DBEDF4"/>
                </a:solidFill>
                <a:latin typeface="Tahoma"/>
                <a:cs typeface="Tahoma"/>
              </a:rPr>
              <a:t>not</a:t>
            </a:r>
            <a:r>
              <a:rPr lang="it-IT" sz="240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lang="it-IT" sz="2400" dirty="0" err="1">
                <a:solidFill>
                  <a:srgbClr val="DBEDF4"/>
                </a:solidFill>
                <a:latin typeface="Tahoma"/>
                <a:cs typeface="Tahoma"/>
              </a:rPr>
              <a:t>having</a:t>
            </a:r>
            <a:r>
              <a:rPr lang="it-IT" sz="240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lang="it-IT" sz="2400" dirty="0" err="1">
                <a:solidFill>
                  <a:srgbClr val="DBEDF4"/>
                </a:solidFill>
                <a:latin typeface="Tahoma"/>
                <a:cs typeface="Tahoma"/>
              </a:rPr>
              <a:t>obtained</a:t>
            </a:r>
            <a:r>
              <a:rPr lang="it-IT" sz="2400" dirty="0">
                <a:solidFill>
                  <a:srgbClr val="DBEDF4"/>
                </a:solidFill>
                <a:latin typeface="Tahoma"/>
                <a:cs typeface="Tahoma"/>
              </a:rPr>
              <a:t> a degree </a:t>
            </a:r>
          </a:p>
          <a:p>
            <a:pPr marL="12700" marR="508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600" b="0" i="0" u="none" strike="noStrike" kern="0" cap="none" spc="0" normalizeH="0" baseline="0" noProof="0" dirty="0">
              <a:ln>
                <a:noFill/>
              </a:ln>
              <a:solidFill>
                <a:srgbClr val="DBEDF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endParaRPr lang="it-IT" sz="2800" dirty="0"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2691871" y="9671304"/>
            <a:ext cx="4754880" cy="320040"/>
          </a:xfrm>
          <a:prstGeom prst="rect">
            <a:avLst/>
          </a:prstGeom>
          <a:solidFill>
            <a:srgbClr val="EAF0DD"/>
          </a:solidFill>
        </p:spPr>
        <p:txBody>
          <a:bodyPr vert="horz" wrap="square" lIns="0" tIns="0" rIns="0" bIns="0" rtlCol="0">
            <a:spAutoFit/>
          </a:bodyPr>
          <a:lstStyle/>
          <a:p>
            <a:pPr marL="13970">
              <a:lnSpc>
                <a:spcPts val="2355"/>
              </a:lnSpc>
            </a:pPr>
            <a:r>
              <a:rPr sz="2000" spc="95" dirty="0">
                <a:latin typeface="Tahoma"/>
                <a:cs typeface="Tahoma"/>
              </a:rPr>
              <a:t>Czech</a:t>
            </a:r>
            <a:r>
              <a:rPr sz="2000" spc="-50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University</a:t>
            </a:r>
            <a:r>
              <a:rPr sz="2000" spc="-75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of</a:t>
            </a:r>
            <a:r>
              <a:rPr sz="2000" spc="-40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Life</a:t>
            </a:r>
            <a:r>
              <a:rPr sz="2000" spc="-35" dirty="0">
                <a:latin typeface="Tahoma"/>
                <a:cs typeface="Tahoma"/>
              </a:rPr>
              <a:t> </a:t>
            </a:r>
            <a:r>
              <a:rPr sz="2000" spc="55" dirty="0">
                <a:latin typeface="Tahoma"/>
                <a:cs typeface="Tahoma"/>
              </a:rPr>
              <a:t>Sciences,</a:t>
            </a:r>
            <a:r>
              <a:rPr sz="2000" spc="-65" dirty="0">
                <a:latin typeface="Tahoma"/>
                <a:cs typeface="Tahoma"/>
              </a:rPr>
              <a:t> </a:t>
            </a:r>
            <a:r>
              <a:rPr sz="2000" spc="-10" dirty="0">
                <a:latin typeface="Tahoma"/>
                <a:cs typeface="Tahoma"/>
              </a:rPr>
              <a:t>Praga</a:t>
            </a:r>
            <a:endParaRPr sz="2000">
              <a:latin typeface="Tahoma"/>
              <a:cs typeface="Tahoma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1131246" y="1607764"/>
            <a:ext cx="554735" cy="5393690"/>
            <a:chOff x="1070898" y="2934461"/>
            <a:chExt cx="554735" cy="5393690"/>
          </a:xfrm>
        </p:grpSpPr>
        <p:sp>
          <p:nvSpPr>
            <p:cNvPr id="23" name="object 23"/>
            <p:cNvSpPr/>
            <p:nvPr/>
          </p:nvSpPr>
          <p:spPr>
            <a:xfrm>
              <a:off x="1087374" y="2934461"/>
              <a:ext cx="457200" cy="381000"/>
            </a:xfrm>
            <a:custGeom>
              <a:avLst/>
              <a:gdLst/>
              <a:ahLst/>
              <a:cxnLst/>
              <a:rect l="l" t="t" r="r" b="b"/>
              <a:pathLst>
                <a:path w="457200" h="381000">
                  <a:moveTo>
                    <a:pt x="266700" y="0"/>
                  </a:moveTo>
                  <a:lnTo>
                    <a:pt x="266700" y="95250"/>
                  </a:lnTo>
                  <a:lnTo>
                    <a:pt x="0" y="95250"/>
                  </a:lnTo>
                  <a:lnTo>
                    <a:pt x="0" y="285750"/>
                  </a:lnTo>
                  <a:lnTo>
                    <a:pt x="266700" y="285750"/>
                  </a:lnTo>
                  <a:lnTo>
                    <a:pt x="266700" y="381000"/>
                  </a:lnTo>
                  <a:lnTo>
                    <a:pt x="457200" y="190500"/>
                  </a:lnTo>
                  <a:lnTo>
                    <a:pt x="266700" y="0"/>
                  </a:lnTo>
                  <a:close/>
                </a:path>
              </a:pathLst>
            </a:custGeom>
            <a:solidFill>
              <a:srgbClr val="C2D4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087374" y="2934461"/>
              <a:ext cx="457200" cy="381000"/>
            </a:xfrm>
            <a:custGeom>
              <a:avLst/>
              <a:gdLst/>
              <a:ahLst/>
              <a:cxnLst/>
              <a:rect l="l" t="t" r="r" b="b"/>
              <a:pathLst>
                <a:path w="457200" h="381000">
                  <a:moveTo>
                    <a:pt x="0" y="95250"/>
                  </a:moveTo>
                  <a:lnTo>
                    <a:pt x="266700" y="95250"/>
                  </a:lnTo>
                  <a:lnTo>
                    <a:pt x="266700" y="0"/>
                  </a:lnTo>
                  <a:lnTo>
                    <a:pt x="457200" y="190500"/>
                  </a:lnTo>
                  <a:lnTo>
                    <a:pt x="266700" y="381000"/>
                  </a:lnTo>
                  <a:lnTo>
                    <a:pt x="266700" y="285750"/>
                  </a:lnTo>
                  <a:lnTo>
                    <a:pt x="0" y="285750"/>
                  </a:lnTo>
                  <a:lnTo>
                    <a:pt x="0" y="95250"/>
                  </a:lnTo>
                  <a:close/>
                </a:path>
              </a:pathLst>
            </a:custGeom>
            <a:ln w="25400">
              <a:solidFill>
                <a:srgbClr val="EAF0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207770" y="3870197"/>
              <a:ext cx="181610" cy="276225"/>
            </a:xfrm>
            <a:custGeom>
              <a:avLst/>
              <a:gdLst/>
              <a:ahLst/>
              <a:cxnLst/>
              <a:rect l="l" t="t" r="r" b="b"/>
              <a:pathLst>
                <a:path w="181609" h="276225">
                  <a:moveTo>
                    <a:pt x="181356" y="0"/>
                  </a:moveTo>
                  <a:lnTo>
                    <a:pt x="0" y="0"/>
                  </a:lnTo>
                  <a:lnTo>
                    <a:pt x="0" y="275843"/>
                  </a:lnTo>
                  <a:lnTo>
                    <a:pt x="181356" y="275843"/>
                  </a:lnTo>
                  <a:lnTo>
                    <a:pt x="181356" y="0"/>
                  </a:lnTo>
                  <a:close/>
                </a:path>
              </a:pathLst>
            </a:custGeom>
            <a:solidFill>
              <a:srgbClr val="5E82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207770" y="3870197"/>
              <a:ext cx="181610" cy="276225"/>
            </a:xfrm>
            <a:custGeom>
              <a:avLst/>
              <a:gdLst/>
              <a:ahLst/>
              <a:cxnLst/>
              <a:rect l="l" t="t" r="r" b="b"/>
              <a:pathLst>
                <a:path w="181609" h="276225">
                  <a:moveTo>
                    <a:pt x="0" y="275843"/>
                  </a:moveTo>
                  <a:lnTo>
                    <a:pt x="181356" y="275843"/>
                  </a:lnTo>
                  <a:lnTo>
                    <a:pt x="181356" y="0"/>
                  </a:lnTo>
                  <a:lnTo>
                    <a:pt x="0" y="0"/>
                  </a:lnTo>
                  <a:lnTo>
                    <a:pt x="0" y="275843"/>
                  </a:lnTo>
                  <a:close/>
                </a:path>
              </a:pathLst>
            </a:custGeom>
            <a:ln w="25399">
              <a:solidFill>
                <a:srgbClr val="5E82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219962" y="6389370"/>
              <a:ext cx="304800" cy="262255"/>
            </a:xfrm>
            <a:custGeom>
              <a:avLst/>
              <a:gdLst/>
              <a:ahLst/>
              <a:cxnLst/>
              <a:rect l="l" t="t" r="r" b="b"/>
              <a:pathLst>
                <a:path w="304800" h="262254">
                  <a:moveTo>
                    <a:pt x="304800" y="0"/>
                  </a:moveTo>
                  <a:lnTo>
                    <a:pt x="0" y="0"/>
                  </a:lnTo>
                  <a:lnTo>
                    <a:pt x="0" y="262127"/>
                  </a:lnTo>
                  <a:lnTo>
                    <a:pt x="304800" y="262127"/>
                  </a:lnTo>
                  <a:lnTo>
                    <a:pt x="304800" y="0"/>
                  </a:lnTo>
                  <a:close/>
                </a:path>
              </a:pathLst>
            </a:custGeom>
            <a:solidFill>
              <a:srgbClr val="5E82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219962" y="6389370"/>
              <a:ext cx="304800" cy="262255"/>
            </a:xfrm>
            <a:custGeom>
              <a:avLst/>
              <a:gdLst/>
              <a:ahLst/>
              <a:cxnLst/>
              <a:rect l="l" t="t" r="r" b="b"/>
              <a:pathLst>
                <a:path w="304800" h="262254">
                  <a:moveTo>
                    <a:pt x="0" y="262127"/>
                  </a:moveTo>
                  <a:lnTo>
                    <a:pt x="304800" y="262127"/>
                  </a:lnTo>
                  <a:lnTo>
                    <a:pt x="304800" y="0"/>
                  </a:lnTo>
                  <a:lnTo>
                    <a:pt x="0" y="0"/>
                  </a:lnTo>
                  <a:lnTo>
                    <a:pt x="0" y="262127"/>
                  </a:lnTo>
                  <a:close/>
                </a:path>
              </a:pathLst>
            </a:custGeom>
            <a:ln w="25400">
              <a:solidFill>
                <a:srgbClr val="5E82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152906" y="8116061"/>
              <a:ext cx="231775" cy="212090"/>
            </a:xfrm>
            <a:custGeom>
              <a:avLst/>
              <a:gdLst/>
              <a:ahLst/>
              <a:cxnLst/>
              <a:rect l="l" t="t" r="r" b="b"/>
              <a:pathLst>
                <a:path w="231775" h="212090">
                  <a:moveTo>
                    <a:pt x="231647" y="0"/>
                  </a:moveTo>
                  <a:lnTo>
                    <a:pt x="0" y="0"/>
                  </a:lnTo>
                  <a:lnTo>
                    <a:pt x="0" y="211836"/>
                  </a:lnTo>
                  <a:lnTo>
                    <a:pt x="231647" y="211836"/>
                  </a:lnTo>
                  <a:lnTo>
                    <a:pt x="231647" y="0"/>
                  </a:lnTo>
                  <a:close/>
                </a:path>
              </a:pathLst>
            </a:custGeom>
            <a:solidFill>
              <a:srgbClr val="5E82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277874" y="4732782"/>
              <a:ext cx="170815" cy="238125"/>
            </a:xfrm>
            <a:custGeom>
              <a:avLst/>
              <a:gdLst/>
              <a:ahLst/>
              <a:cxnLst/>
              <a:rect l="l" t="t" r="r" b="b"/>
              <a:pathLst>
                <a:path w="170815" h="238125">
                  <a:moveTo>
                    <a:pt x="170687" y="0"/>
                  </a:moveTo>
                  <a:lnTo>
                    <a:pt x="0" y="0"/>
                  </a:lnTo>
                  <a:lnTo>
                    <a:pt x="0" y="237744"/>
                  </a:lnTo>
                  <a:lnTo>
                    <a:pt x="170687" y="237744"/>
                  </a:lnTo>
                  <a:lnTo>
                    <a:pt x="170687" y="0"/>
                  </a:lnTo>
                  <a:close/>
                </a:path>
              </a:pathLst>
            </a:custGeom>
            <a:solidFill>
              <a:srgbClr val="5E82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277874" y="4732782"/>
              <a:ext cx="170815" cy="238125"/>
            </a:xfrm>
            <a:custGeom>
              <a:avLst/>
              <a:gdLst/>
              <a:ahLst/>
              <a:cxnLst/>
              <a:rect l="l" t="t" r="r" b="b"/>
              <a:pathLst>
                <a:path w="170815" h="238125">
                  <a:moveTo>
                    <a:pt x="0" y="237744"/>
                  </a:moveTo>
                  <a:lnTo>
                    <a:pt x="170687" y="237744"/>
                  </a:lnTo>
                  <a:lnTo>
                    <a:pt x="170687" y="0"/>
                  </a:lnTo>
                  <a:lnTo>
                    <a:pt x="0" y="0"/>
                  </a:lnTo>
                  <a:lnTo>
                    <a:pt x="0" y="237744"/>
                  </a:lnTo>
                  <a:close/>
                </a:path>
              </a:pathLst>
            </a:custGeom>
            <a:ln w="25399">
              <a:solidFill>
                <a:srgbClr val="5E82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70898" y="7493327"/>
              <a:ext cx="554735" cy="542543"/>
            </a:xfrm>
            <a:prstGeom prst="rect">
              <a:avLst/>
            </a:prstGeom>
          </p:spPr>
        </p:pic>
      </p:grpSp>
      <p:pic>
        <p:nvPicPr>
          <p:cNvPr id="9" name="Immagine 8">
            <a:extLst>
              <a:ext uri="{FF2B5EF4-FFF2-40B4-BE49-F238E27FC236}">
                <a16:creationId xmlns:a16="http://schemas.microsoft.com/office/drawing/2014/main" id="{822326C0-565A-4A2F-ACDB-71437E0581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8194" r="89985">
                        <a14:foregroundMark x1="10167" y1="32333" x2="3187" y2="36167"/>
                        <a14:foregroundMark x1="3187" y1="36167" x2="13505" y2="81667"/>
                        <a14:foregroundMark x1="13505" y1="81667" x2="23217" y2="83167"/>
                        <a14:foregroundMark x1="23217" y1="83167" x2="90440" y2="68500"/>
                        <a14:foregroundMark x1="90440" y1="68500" x2="98027" y2="62833"/>
                        <a14:foregroundMark x1="98027" y1="62833" x2="89074" y2="32000"/>
                        <a14:foregroundMark x1="89074" y1="32000" x2="94992" y2="45000"/>
                        <a14:foregroundMark x1="94992" y1="45000" x2="95903" y2="54333"/>
                        <a14:foregroundMark x1="95903" y1="54333" x2="88164" y2="17833"/>
                        <a14:foregroundMark x1="88164" y1="17833" x2="76328" y2="16500"/>
                        <a14:foregroundMark x1="76328" y1="16500" x2="8194" y2="318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02269">
            <a:off x="7679132" y="2843512"/>
            <a:ext cx="2929737" cy="2667439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D6083C62-A654-4A17-AB71-8333CC6E56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48600" y="6718804"/>
            <a:ext cx="3450334" cy="300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1085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6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3366554"/>
              <a:ext cx="18288000" cy="5946140"/>
            </a:xfrm>
            <a:custGeom>
              <a:avLst/>
              <a:gdLst/>
              <a:ahLst/>
              <a:cxnLst/>
              <a:rect l="l" t="t" r="r" b="b"/>
              <a:pathLst>
                <a:path w="18288000" h="5946140">
                  <a:moveTo>
                    <a:pt x="18288000" y="0"/>
                  </a:moveTo>
                  <a:lnTo>
                    <a:pt x="0" y="0"/>
                  </a:lnTo>
                  <a:lnTo>
                    <a:pt x="0" y="5946140"/>
                  </a:lnTo>
                  <a:lnTo>
                    <a:pt x="18288000" y="5946140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5E82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931411" y="3438368"/>
            <a:ext cx="11584305" cy="1122102"/>
          </a:xfrm>
          <a:prstGeom prst="rect">
            <a:avLst/>
          </a:prstGeom>
        </p:spPr>
        <p:txBody>
          <a:bodyPr vert="horz" wrap="square" lIns="0" tIns="7239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70"/>
              </a:spcBef>
            </a:pPr>
            <a:r>
              <a:rPr sz="3600" b="1" spc="-60" dirty="0">
                <a:solidFill>
                  <a:srgbClr val="ADC390"/>
                </a:solidFill>
                <a:latin typeface="Tahoma"/>
                <a:cs typeface="Tahoma"/>
              </a:rPr>
              <a:t>PUBBLICAZIONE</a:t>
            </a:r>
            <a:r>
              <a:rPr sz="3600" b="1" spc="-65" dirty="0">
                <a:solidFill>
                  <a:srgbClr val="ADC390"/>
                </a:solidFill>
                <a:latin typeface="Tahoma"/>
                <a:cs typeface="Tahoma"/>
              </a:rPr>
              <a:t> </a:t>
            </a:r>
            <a:r>
              <a:rPr sz="3600" b="1" dirty="0">
                <a:solidFill>
                  <a:srgbClr val="ADC390"/>
                </a:solidFill>
                <a:latin typeface="Tahoma"/>
                <a:cs typeface="Tahoma"/>
              </a:rPr>
              <a:t>DELLA</a:t>
            </a:r>
            <a:r>
              <a:rPr sz="3600" b="1" spc="-85" dirty="0">
                <a:solidFill>
                  <a:srgbClr val="ADC390"/>
                </a:solidFill>
                <a:latin typeface="Tahoma"/>
                <a:cs typeface="Tahoma"/>
              </a:rPr>
              <a:t> </a:t>
            </a:r>
            <a:r>
              <a:rPr sz="3600" b="1" spc="-70" dirty="0">
                <a:solidFill>
                  <a:srgbClr val="ADC390"/>
                </a:solidFill>
                <a:latin typeface="Tahoma"/>
                <a:cs typeface="Tahoma"/>
              </a:rPr>
              <a:t>GRADUATORIA</a:t>
            </a:r>
            <a:r>
              <a:rPr sz="3600" b="1" spc="-110" dirty="0">
                <a:solidFill>
                  <a:srgbClr val="ADC390"/>
                </a:solidFill>
                <a:latin typeface="Tahoma"/>
                <a:cs typeface="Tahoma"/>
              </a:rPr>
              <a:t> </a:t>
            </a:r>
            <a:r>
              <a:rPr sz="3600" b="1" spc="-165" dirty="0">
                <a:solidFill>
                  <a:srgbClr val="ADC390"/>
                </a:solidFill>
                <a:latin typeface="Tahoma"/>
                <a:cs typeface="Tahoma"/>
              </a:rPr>
              <a:t>DEFINITIVA</a:t>
            </a:r>
            <a:endParaRPr sz="3600" dirty="0">
              <a:solidFill>
                <a:srgbClr val="ADC390"/>
              </a:solidFill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470"/>
              </a:spcBef>
              <a:tabLst>
                <a:tab pos="4142740" algn="l"/>
              </a:tabLst>
            </a:pPr>
            <a:r>
              <a:rPr sz="2800" b="1" dirty="0">
                <a:solidFill>
                  <a:srgbClr val="C5D7F0"/>
                </a:solidFill>
                <a:latin typeface="Tahoma"/>
                <a:cs typeface="Tahoma"/>
              </a:rPr>
              <a:t>PUBLICATION</a:t>
            </a:r>
            <a:r>
              <a:rPr sz="2800" b="1" spc="-145" dirty="0">
                <a:solidFill>
                  <a:srgbClr val="C5D7F0"/>
                </a:solidFill>
                <a:latin typeface="Tahoma"/>
                <a:cs typeface="Tahoma"/>
              </a:rPr>
              <a:t> </a:t>
            </a:r>
            <a:r>
              <a:rPr sz="2800" b="1" spc="-25" dirty="0">
                <a:solidFill>
                  <a:srgbClr val="C5D7F0"/>
                </a:solidFill>
                <a:latin typeface="Tahoma"/>
                <a:cs typeface="Tahoma"/>
              </a:rPr>
              <a:t>OF</a:t>
            </a:r>
            <a:r>
              <a:rPr lang="it-IT" sz="2800" b="1" spc="-25" dirty="0">
                <a:solidFill>
                  <a:srgbClr val="C5D7F0"/>
                </a:solidFill>
              </a:rPr>
              <a:t> </a:t>
            </a:r>
            <a:r>
              <a:rPr sz="2800" b="1" dirty="0">
                <a:solidFill>
                  <a:srgbClr val="C5D7F0"/>
                </a:solidFill>
                <a:latin typeface="Tahoma"/>
                <a:cs typeface="Tahoma"/>
              </a:rPr>
              <a:t>THE</a:t>
            </a:r>
            <a:r>
              <a:rPr sz="2800" b="1" spc="-105" dirty="0">
                <a:solidFill>
                  <a:srgbClr val="C5D7F0"/>
                </a:solidFill>
                <a:latin typeface="Tahoma"/>
                <a:cs typeface="Tahoma"/>
              </a:rPr>
              <a:t> </a:t>
            </a:r>
            <a:r>
              <a:rPr sz="2800" b="1" dirty="0">
                <a:solidFill>
                  <a:srgbClr val="C5D7F0"/>
                </a:solidFill>
                <a:latin typeface="Tahoma"/>
                <a:cs typeface="Tahoma"/>
              </a:rPr>
              <a:t>FINAL</a:t>
            </a:r>
            <a:r>
              <a:rPr sz="2800" b="1" spc="-85" dirty="0">
                <a:solidFill>
                  <a:srgbClr val="C5D7F0"/>
                </a:solidFill>
                <a:latin typeface="Tahoma"/>
                <a:cs typeface="Tahoma"/>
              </a:rPr>
              <a:t> </a:t>
            </a:r>
            <a:r>
              <a:rPr sz="2800" b="1" dirty="0">
                <a:solidFill>
                  <a:srgbClr val="C5D7F0"/>
                </a:solidFill>
                <a:latin typeface="Tahoma"/>
                <a:cs typeface="Tahoma"/>
              </a:rPr>
              <a:t>RANKING</a:t>
            </a:r>
            <a:r>
              <a:rPr sz="2800" b="1" spc="-90" dirty="0">
                <a:solidFill>
                  <a:srgbClr val="C5D7F0"/>
                </a:solidFill>
                <a:latin typeface="Tahoma"/>
                <a:cs typeface="Tahoma"/>
              </a:rPr>
              <a:t> </a:t>
            </a:r>
            <a:r>
              <a:rPr sz="2800" b="1" spc="-20" dirty="0">
                <a:solidFill>
                  <a:srgbClr val="C5D7F0"/>
                </a:solidFill>
                <a:latin typeface="Tahoma"/>
                <a:cs typeface="Tahoma"/>
              </a:rPr>
              <a:t>LIST</a:t>
            </a:r>
            <a:endParaRPr sz="2800" dirty="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89710" y="4921961"/>
            <a:ext cx="16005175" cy="39658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7325" marR="179070" indent="-3810" algn="ctr">
              <a:lnSpc>
                <a:spcPct val="100000"/>
              </a:lnSpc>
              <a:spcBef>
                <a:spcPts val="105"/>
              </a:spcBef>
            </a:pPr>
            <a:r>
              <a:rPr sz="3600" b="1" dirty="0">
                <a:solidFill>
                  <a:srgbClr val="ADC390"/>
                </a:solidFill>
                <a:latin typeface="Tahoma"/>
                <a:cs typeface="Tahoma"/>
              </a:rPr>
              <a:t>A</a:t>
            </a:r>
            <a:r>
              <a:rPr sz="3600" b="1" spc="-5" dirty="0">
                <a:solidFill>
                  <a:srgbClr val="ADC390"/>
                </a:solidFill>
                <a:latin typeface="Tahoma"/>
                <a:cs typeface="Tahoma"/>
              </a:rPr>
              <a:t> </a:t>
            </a:r>
            <a:r>
              <a:rPr sz="3600" b="1" spc="-125" dirty="0">
                <a:solidFill>
                  <a:srgbClr val="ADC390"/>
                </a:solidFill>
                <a:latin typeface="Tahoma"/>
                <a:cs typeface="Tahoma"/>
              </a:rPr>
              <a:t>partire</a:t>
            </a:r>
            <a:r>
              <a:rPr sz="3600" b="1" spc="5" dirty="0">
                <a:solidFill>
                  <a:srgbClr val="ADC390"/>
                </a:solidFill>
                <a:latin typeface="Tahoma"/>
                <a:cs typeface="Tahoma"/>
              </a:rPr>
              <a:t> </a:t>
            </a:r>
            <a:r>
              <a:rPr sz="3600" b="1" dirty="0">
                <a:solidFill>
                  <a:srgbClr val="ADC390"/>
                </a:solidFill>
                <a:latin typeface="Tahoma"/>
                <a:cs typeface="Tahoma"/>
              </a:rPr>
              <a:t>da</a:t>
            </a:r>
            <a:r>
              <a:rPr sz="3600" b="1" spc="-5" dirty="0">
                <a:solidFill>
                  <a:srgbClr val="ADC390"/>
                </a:solidFill>
                <a:latin typeface="Tahoma"/>
                <a:cs typeface="Tahoma"/>
              </a:rPr>
              <a:t> </a:t>
            </a:r>
            <a:r>
              <a:rPr lang="it-IT" sz="3600" b="1" spc="-5" dirty="0">
                <a:solidFill>
                  <a:srgbClr val="ADC390"/>
                </a:solidFill>
                <a:latin typeface="Tahoma"/>
                <a:cs typeface="Tahoma"/>
              </a:rPr>
              <a:t>metà </a:t>
            </a:r>
            <a:r>
              <a:rPr sz="3600" b="1" spc="-110" dirty="0">
                <a:solidFill>
                  <a:srgbClr val="ADC390"/>
                </a:solidFill>
                <a:latin typeface="Tahoma"/>
                <a:cs typeface="Tahoma"/>
              </a:rPr>
              <a:t>GIUGNO</a:t>
            </a:r>
            <a:r>
              <a:rPr sz="3600" b="1" spc="-10" dirty="0">
                <a:solidFill>
                  <a:srgbClr val="ADC390"/>
                </a:solidFill>
                <a:latin typeface="Tahoma"/>
                <a:cs typeface="Tahoma"/>
              </a:rPr>
              <a:t> </a:t>
            </a:r>
            <a:r>
              <a:rPr sz="3600" b="1" spc="-240" dirty="0">
                <a:solidFill>
                  <a:srgbClr val="ADC390"/>
                </a:solidFill>
                <a:latin typeface="Tahoma"/>
                <a:cs typeface="Tahoma"/>
              </a:rPr>
              <a:t>202</a:t>
            </a:r>
            <a:r>
              <a:rPr lang="it-IT" sz="3600" b="1" spc="-240" dirty="0">
                <a:solidFill>
                  <a:srgbClr val="ADC390"/>
                </a:solidFill>
                <a:latin typeface="Tahoma"/>
                <a:cs typeface="Tahoma"/>
              </a:rPr>
              <a:t>5</a:t>
            </a:r>
            <a:r>
              <a:rPr sz="3600" spc="-240" dirty="0">
                <a:solidFill>
                  <a:srgbClr val="EBF0DE"/>
                </a:solidFill>
                <a:latin typeface="Tahoma"/>
                <a:cs typeface="Tahoma"/>
              </a:rPr>
              <a:t>,</a:t>
            </a:r>
            <a:r>
              <a:rPr sz="3600" spc="-85" dirty="0">
                <a:solidFill>
                  <a:srgbClr val="EBF0DE"/>
                </a:solidFill>
                <a:latin typeface="Tahoma"/>
                <a:cs typeface="Tahoma"/>
              </a:rPr>
              <a:t> </a:t>
            </a:r>
            <a:r>
              <a:rPr sz="3600" spc="-10" dirty="0">
                <a:solidFill>
                  <a:srgbClr val="EBF0DE"/>
                </a:solidFill>
                <a:latin typeface="Tahoma"/>
                <a:cs typeface="Tahoma"/>
              </a:rPr>
              <a:t>verrà</a:t>
            </a:r>
            <a:r>
              <a:rPr sz="3600" spc="-55" dirty="0">
                <a:solidFill>
                  <a:srgbClr val="EBF0DE"/>
                </a:solidFill>
                <a:latin typeface="Tahoma"/>
                <a:cs typeface="Tahoma"/>
              </a:rPr>
              <a:t> </a:t>
            </a:r>
            <a:r>
              <a:rPr sz="3600" spc="50" dirty="0">
                <a:solidFill>
                  <a:srgbClr val="EBF0DE"/>
                </a:solidFill>
                <a:latin typeface="Tahoma"/>
                <a:cs typeface="Tahoma"/>
              </a:rPr>
              <a:t>pubblicato</a:t>
            </a:r>
            <a:r>
              <a:rPr sz="3600" spc="-30" dirty="0">
                <a:solidFill>
                  <a:srgbClr val="EBF0DE"/>
                </a:solidFill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EBF0DE"/>
                </a:solidFill>
                <a:latin typeface="Tahoma"/>
                <a:cs typeface="Tahoma"/>
              </a:rPr>
              <a:t>sul</a:t>
            </a:r>
            <a:r>
              <a:rPr sz="3600" spc="-85" dirty="0">
                <a:solidFill>
                  <a:srgbClr val="EBF0DE"/>
                </a:solidFill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EBF0DE"/>
                </a:solidFill>
                <a:latin typeface="Tahoma"/>
                <a:cs typeface="Tahoma"/>
              </a:rPr>
              <a:t>sito</a:t>
            </a:r>
            <a:r>
              <a:rPr sz="3600" spc="-45" dirty="0">
                <a:solidFill>
                  <a:srgbClr val="EBF0DE"/>
                </a:solidFill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EBF0DE"/>
                </a:solidFill>
                <a:latin typeface="Tahoma"/>
                <a:cs typeface="Tahoma"/>
              </a:rPr>
              <a:t>dell’Ateneo</a:t>
            </a:r>
            <a:r>
              <a:rPr sz="3600" spc="-40" dirty="0">
                <a:solidFill>
                  <a:srgbClr val="EBF0DE"/>
                </a:solidFill>
                <a:latin typeface="Tahoma"/>
                <a:cs typeface="Tahoma"/>
              </a:rPr>
              <a:t> </a:t>
            </a:r>
            <a:r>
              <a:rPr sz="3600" spc="-200" dirty="0">
                <a:solidFill>
                  <a:srgbClr val="EBF0DE"/>
                </a:solidFill>
                <a:latin typeface="Tahoma"/>
                <a:cs typeface="Tahoma"/>
              </a:rPr>
              <a:t>(a</a:t>
            </a:r>
            <a:r>
              <a:rPr sz="3600" spc="-45" dirty="0">
                <a:solidFill>
                  <a:srgbClr val="EBF0DE"/>
                </a:solidFill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EBF0DE"/>
                </a:solidFill>
                <a:latin typeface="Tahoma"/>
                <a:cs typeface="Tahoma"/>
                <a:hlinkClick r:id="rId3"/>
              </a:rPr>
              <a:t>questo</a:t>
            </a:r>
            <a:r>
              <a:rPr sz="3600" spc="-70" dirty="0">
                <a:solidFill>
                  <a:srgbClr val="EBF0DE"/>
                </a:solidFill>
                <a:latin typeface="Tahoma"/>
                <a:cs typeface="Tahoma"/>
                <a:hlinkClick r:id="rId3"/>
              </a:rPr>
              <a:t> </a:t>
            </a:r>
            <a:r>
              <a:rPr sz="3600" spc="-10" dirty="0" err="1">
                <a:solidFill>
                  <a:srgbClr val="EBF0DE"/>
                </a:solidFill>
                <a:latin typeface="Tahoma"/>
                <a:cs typeface="Tahoma"/>
                <a:hlinkClick r:id="rId3"/>
              </a:rPr>
              <a:t>indirizzo</a:t>
            </a:r>
            <a:r>
              <a:rPr sz="3600" spc="-10" dirty="0">
                <a:solidFill>
                  <a:srgbClr val="EBF0DE"/>
                </a:solidFill>
                <a:latin typeface="Tahoma"/>
                <a:cs typeface="Tahoma"/>
              </a:rPr>
              <a:t> </a:t>
            </a:r>
            <a:r>
              <a:rPr lang="it-IT" sz="3600" spc="-10" dirty="0">
                <a:solidFill>
                  <a:srgbClr val="EBF0DE"/>
                </a:solidFill>
                <a:latin typeface="Tahoma"/>
                <a:cs typeface="Tahoma"/>
              </a:rPr>
              <a:t>) </a:t>
            </a:r>
            <a:r>
              <a:rPr sz="3600" u="sng" spc="-125" dirty="0" err="1">
                <a:solidFill>
                  <a:srgbClr val="ADC390"/>
                </a:solidFill>
                <a:latin typeface="Tahoma"/>
                <a:cs typeface="Tahoma"/>
              </a:rPr>
              <a:t>l’Elenco</a:t>
            </a:r>
            <a:r>
              <a:rPr sz="3600" u="sng" spc="-125" dirty="0">
                <a:solidFill>
                  <a:srgbClr val="ADC390"/>
                </a:solidFill>
                <a:latin typeface="Tahoma"/>
                <a:cs typeface="Tahoma"/>
              </a:rPr>
              <a:t> definitivo degli studenti vincitori</a:t>
            </a:r>
            <a:r>
              <a:rPr sz="3600" spc="-114" dirty="0">
                <a:solidFill>
                  <a:srgbClr val="EBF0DE"/>
                </a:solidFill>
                <a:latin typeface="Tahoma"/>
                <a:cs typeface="Tahoma"/>
              </a:rPr>
              <a:t>,</a:t>
            </a:r>
            <a:r>
              <a:rPr sz="3600" spc="-125" dirty="0">
                <a:solidFill>
                  <a:srgbClr val="EBF0DE"/>
                </a:solidFill>
                <a:latin typeface="Tahoma"/>
                <a:cs typeface="Tahoma"/>
              </a:rPr>
              <a:t> </a:t>
            </a:r>
            <a:r>
              <a:rPr sz="3600" spc="95" dirty="0">
                <a:solidFill>
                  <a:srgbClr val="EBF0DE"/>
                </a:solidFill>
                <a:latin typeface="Tahoma"/>
                <a:cs typeface="Tahoma"/>
              </a:rPr>
              <a:t>con</a:t>
            </a:r>
            <a:r>
              <a:rPr sz="3600" spc="-90" dirty="0">
                <a:solidFill>
                  <a:srgbClr val="EBF0DE"/>
                </a:solidFill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EBF0DE"/>
                </a:solidFill>
                <a:latin typeface="Tahoma"/>
                <a:cs typeface="Tahoma"/>
              </a:rPr>
              <a:t>indicate</a:t>
            </a:r>
            <a:r>
              <a:rPr sz="3600" spc="-65" dirty="0">
                <a:solidFill>
                  <a:srgbClr val="EBF0DE"/>
                </a:solidFill>
                <a:latin typeface="Tahoma"/>
                <a:cs typeface="Tahoma"/>
              </a:rPr>
              <a:t> </a:t>
            </a:r>
            <a:r>
              <a:rPr sz="3600" spc="65" dirty="0">
                <a:solidFill>
                  <a:srgbClr val="EBF0DE"/>
                </a:solidFill>
                <a:latin typeface="Tahoma"/>
                <a:cs typeface="Tahoma"/>
              </a:rPr>
              <a:t>sedi</a:t>
            </a:r>
            <a:r>
              <a:rPr sz="3600" spc="-95" dirty="0">
                <a:solidFill>
                  <a:srgbClr val="EBF0DE"/>
                </a:solidFill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EBF0DE"/>
                </a:solidFill>
                <a:latin typeface="Tahoma"/>
                <a:cs typeface="Tahoma"/>
              </a:rPr>
              <a:t>e</a:t>
            </a:r>
            <a:r>
              <a:rPr sz="3600" spc="-90" dirty="0">
                <a:solidFill>
                  <a:srgbClr val="EBF0DE"/>
                </a:solidFill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EBF0DE"/>
                </a:solidFill>
                <a:latin typeface="Tahoma"/>
                <a:cs typeface="Tahoma"/>
              </a:rPr>
              <a:t>numero</a:t>
            </a:r>
            <a:r>
              <a:rPr sz="3600" spc="-135" dirty="0">
                <a:solidFill>
                  <a:srgbClr val="EBF0DE"/>
                </a:solidFill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EBF0DE"/>
                </a:solidFill>
                <a:latin typeface="Tahoma"/>
                <a:cs typeface="Tahoma"/>
              </a:rPr>
              <a:t>di</a:t>
            </a:r>
            <a:r>
              <a:rPr sz="3600" spc="-95" dirty="0">
                <a:solidFill>
                  <a:srgbClr val="EBF0DE"/>
                </a:solidFill>
                <a:latin typeface="Tahoma"/>
                <a:cs typeface="Tahoma"/>
              </a:rPr>
              <a:t> </a:t>
            </a:r>
            <a:r>
              <a:rPr sz="3600" spc="-10" dirty="0">
                <a:solidFill>
                  <a:srgbClr val="EBF0DE"/>
                </a:solidFill>
                <a:latin typeface="Tahoma"/>
                <a:cs typeface="Tahoma"/>
              </a:rPr>
              <a:t>mensilità </a:t>
            </a:r>
            <a:r>
              <a:rPr sz="3600" spc="-10" dirty="0" err="1">
                <a:solidFill>
                  <a:srgbClr val="EBF0DE"/>
                </a:solidFill>
                <a:latin typeface="Tahoma"/>
                <a:cs typeface="Tahoma"/>
              </a:rPr>
              <a:t>assegnate</a:t>
            </a:r>
            <a:r>
              <a:rPr sz="3600" spc="-10" dirty="0">
                <a:solidFill>
                  <a:srgbClr val="EBF0DE"/>
                </a:solidFill>
                <a:latin typeface="Tahoma"/>
                <a:cs typeface="Tahoma"/>
              </a:rPr>
              <a:t>.</a:t>
            </a:r>
            <a:r>
              <a:rPr lang="it-IT" sz="3600" spc="-10" dirty="0">
                <a:solidFill>
                  <a:srgbClr val="EBF0DE"/>
                </a:solidFill>
                <a:latin typeface="Tahoma"/>
                <a:cs typeface="Tahoma"/>
              </a:rPr>
              <a:t> </a:t>
            </a:r>
          </a:p>
          <a:p>
            <a:pPr marL="187325" marR="179070" indent="-3810" algn="ctr">
              <a:lnSpc>
                <a:spcPct val="100000"/>
              </a:lnSpc>
              <a:spcBef>
                <a:spcPts val="105"/>
              </a:spcBef>
            </a:pPr>
            <a:endParaRPr sz="3600" dirty="0">
              <a:latin typeface="Tahoma"/>
              <a:cs typeface="Tahoma"/>
            </a:endParaRPr>
          </a:p>
          <a:p>
            <a:pPr marL="12065" marR="5080" algn="ctr">
              <a:lnSpc>
                <a:spcPct val="100000"/>
              </a:lnSpc>
            </a:pPr>
            <a:endParaRPr lang="it-IT" sz="2800" b="1" spc="-110" dirty="0">
              <a:solidFill>
                <a:srgbClr val="B7DEE8"/>
              </a:solidFill>
              <a:latin typeface="Tahoma"/>
              <a:cs typeface="Tahoma"/>
            </a:endParaRPr>
          </a:p>
          <a:p>
            <a:pPr marL="12065" marR="5080" algn="ctr">
              <a:lnSpc>
                <a:spcPct val="100000"/>
              </a:lnSpc>
            </a:pPr>
            <a:r>
              <a:rPr sz="2800" b="1" spc="-110" dirty="0">
                <a:solidFill>
                  <a:srgbClr val="B7DEE8"/>
                </a:solidFill>
                <a:latin typeface="Tahoma"/>
                <a:cs typeface="Tahoma"/>
              </a:rPr>
              <a:t>Starting</a:t>
            </a:r>
            <a:r>
              <a:rPr sz="2800" b="1" spc="-40" dirty="0">
                <a:solidFill>
                  <a:srgbClr val="B7DEE8"/>
                </a:solidFill>
                <a:latin typeface="Tahoma"/>
                <a:cs typeface="Tahoma"/>
              </a:rPr>
              <a:t> </a:t>
            </a:r>
            <a:r>
              <a:rPr sz="2800" b="1" spc="-114" dirty="0">
                <a:solidFill>
                  <a:srgbClr val="B7DEE8"/>
                </a:solidFill>
                <a:latin typeface="Tahoma"/>
                <a:cs typeface="Tahoma"/>
              </a:rPr>
              <a:t>from</a:t>
            </a:r>
            <a:r>
              <a:rPr lang="it-IT" sz="2800" b="1" spc="-114" dirty="0">
                <a:solidFill>
                  <a:srgbClr val="B7DEE8"/>
                </a:solidFill>
                <a:latin typeface="Tahoma"/>
                <a:cs typeface="Tahoma"/>
              </a:rPr>
              <a:t> </a:t>
            </a:r>
            <a:r>
              <a:rPr lang="it-IT" sz="2800" b="1" spc="-114" dirty="0" err="1">
                <a:solidFill>
                  <a:srgbClr val="B7DEE8"/>
                </a:solidFill>
                <a:latin typeface="Tahoma"/>
                <a:cs typeface="Tahoma"/>
              </a:rPr>
              <a:t>mid</a:t>
            </a:r>
            <a:r>
              <a:rPr sz="2800" b="1" spc="-50" dirty="0">
                <a:solidFill>
                  <a:srgbClr val="B7DEE8"/>
                </a:solidFill>
                <a:latin typeface="Tahoma"/>
                <a:cs typeface="Tahoma"/>
              </a:rPr>
              <a:t> </a:t>
            </a:r>
            <a:r>
              <a:rPr sz="2800" b="1" dirty="0">
                <a:solidFill>
                  <a:srgbClr val="B7DEE8"/>
                </a:solidFill>
                <a:latin typeface="Tahoma"/>
                <a:cs typeface="Tahoma"/>
              </a:rPr>
              <a:t>JUNE</a:t>
            </a:r>
            <a:r>
              <a:rPr sz="2800" b="1" spc="-35" dirty="0">
                <a:solidFill>
                  <a:srgbClr val="B7DEE8"/>
                </a:solidFill>
                <a:latin typeface="Tahoma"/>
                <a:cs typeface="Tahoma"/>
              </a:rPr>
              <a:t> </a:t>
            </a:r>
            <a:r>
              <a:rPr sz="2800" b="1" spc="-229" dirty="0">
                <a:solidFill>
                  <a:srgbClr val="B7DEE8"/>
                </a:solidFill>
                <a:latin typeface="Tahoma"/>
                <a:cs typeface="Tahoma"/>
              </a:rPr>
              <a:t>202</a:t>
            </a:r>
            <a:r>
              <a:rPr lang="it-IT" sz="2800" b="1" spc="-229" dirty="0">
                <a:solidFill>
                  <a:srgbClr val="B7DEE8"/>
                </a:solidFill>
                <a:latin typeface="Tahoma"/>
                <a:cs typeface="Tahoma"/>
              </a:rPr>
              <a:t>5</a:t>
            </a:r>
            <a:r>
              <a:rPr sz="2800" spc="-229" dirty="0">
                <a:solidFill>
                  <a:srgbClr val="DBEDF4"/>
                </a:solidFill>
                <a:latin typeface="Tahoma"/>
                <a:cs typeface="Tahoma"/>
              </a:rPr>
              <a:t>,</a:t>
            </a:r>
            <a:r>
              <a:rPr sz="2800" spc="-11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the</a:t>
            </a:r>
            <a:r>
              <a:rPr sz="2800" spc="-9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u="sng" spc="-10" dirty="0">
                <a:solidFill>
                  <a:srgbClr val="DBEDF4"/>
                </a:solidFill>
                <a:latin typeface="Tahoma"/>
                <a:cs typeface="Tahoma"/>
              </a:rPr>
              <a:t>final</a:t>
            </a:r>
            <a:r>
              <a:rPr sz="2800" u="sng" spc="-11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u="sng" dirty="0">
                <a:solidFill>
                  <a:srgbClr val="DBEDF4"/>
                </a:solidFill>
                <a:latin typeface="Tahoma"/>
                <a:cs typeface="Tahoma"/>
              </a:rPr>
              <a:t>list</a:t>
            </a:r>
            <a:r>
              <a:rPr sz="2800" u="sng" spc="-12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u="sng" dirty="0">
                <a:solidFill>
                  <a:srgbClr val="DBEDF4"/>
                </a:solidFill>
                <a:latin typeface="Tahoma"/>
                <a:cs typeface="Tahoma"/>
              </a:rPr>
              <a:t>of</a:t>
            </a:r>
            <a:r>
              <a:rPr sz="2800" u="sng" spc="-9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u="sng" dirty="0">
                <a:solidFill>
                  <a:srgbClr val="DBEDF4"/>
                </a:solidFill>
                <a:latin typeface="Tahoma"/>
                <a:cs typeface="Tahoma"/>
              </a:rPr>
              <a:t>winners</a:t>
            </a:r>
            <a:r>
              <a:rPr sz="2800" u="sng" spc="-10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of</a:t>
            </a:r>
            <a:r>
              <a:rPr sz="2800" spc="-9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the</a:t>
            </a:r>
            <a:r>
              <a:rPr sz="2800" spc="-10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Erasmus+</a:t>
            </a:r>
            <a:r>
              <a:rPr sz="2800" spc="-9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traineeship</a:t>
            </a:r>
            <a:r>
              <a:rPr sz="2800" spc="-9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2</a:t>
            </a:r>
            <a:r>
              <a:rPr lang="it-IT" sz="2800" dirty="0">
                <a:solidFill>
                  <a:srgbClr val="DBEDF4"/>
                </a:solidFill>
                <a:latin typeface="Tahoma"/>
                <a:cs typeface="Tahoma"/>
              </a:rPr>
              <a:t>5</a:t>
            </a: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/2</a:t>
            </a:r>
            <a:r>
              <a:rPr lang="it-IT" sz="2800" dirty="0">
                <a:solidFill>
                  <a:srgbClr val="DBEDF4"/>
                </a:solidFill>
                <a:latin typeface="Tahoma"/>
                <a:cs typeface="Tahoma"/>
              </a:rPr>
              <a:t>6</a:t>
            </a:r>
            <a:r>
              <a:rPr sz="2800" spc="-114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spc="-10" dirty="0">
                <a:solidFill>
                  <a:srgbClr val="DBEDF4"/>
                </a:solidFill>
                <a:latin typeface="Tahoma"/>
                <a:cs typeface="Tahoma"/>
              </a:rPr>
              <a:t>mobility, </a:t>
            </a: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including</a:t>
            </a:r>
            <a:r>
              <a:rPr sz="2800" spc="-1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the</a:t>
            </a:r>
            <a:r>
              <a:rPr sz="2800" spc="-2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destinations</a:t>
            </a:r>
            <a:r>
              <a:rPr sz="2800" spc="-2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and the</a:t>
            </a:r>
            <a:r>
              <a:rPr sz="2800" spc="2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months allocated</a:t>
            </a:r>
            <a:r>
              <a:rPr sz="2800" spc="-2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to</a:t>
            </a:r>
            <a:r>
              <a:rPr sz="2800" spc="1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spc="55" dirty="0">
                <a:solidFill>
                  <a:srgbClr val="DBEDF4"/>
                </a:solidFill>
                <a:latin typeface="Tahoma"/>
                <a:cs typeface="Tahoma"/>
              </a:rPr>
              <a:t>each</a:t>
            </a:r>
            <a:r>
              <a:rPr sz="2800" spc="1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spc="-20" dirty="0">
                <a:solidFill>
                  <a:srgbClr val="DBEDF4"/>
                </a:solidFill>
                <a:latin typeface="Tahoma"/>
                <a:cs typeface="Tahoma"/>
              </a:rPr>
              <a:t>winner,</a:t>
            </a:r>
            <a:r>
              <a:rPr sz="2800" spc="-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will</a:t>
            </a:r>
            <a:r>
              <a:rPr sz="2800" spc="-1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spc="60" dirty="0">
                <a:solidFill>
                  <a:srgbClr val="DBEDF4"/>
                </a:solidFill>
                <a:latin typeface="Tahoma"/>
                <a:cs typeface="Tahoma"/>
              </a:rPr>
              <a:t>be</a:t>
            </a: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 published</a:t>
            </a:r>
            <a:r>
              <a:rPr sz="2800" spc="-3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ahoma"/>
                <a:cs typeface="Tahoma"/>
              </a:rPr>
              <a:t>on </a:t>
            </a:r>
            <a:r>
              <a:rPr sz="2800" u="sng" spc="-2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ahoma"/>
                <a:cs typeface="Tahoma"/>
              </a:rPr>
              <a:t>the</a:t>
            </a:r>
            <a:r>
              <a:rPr sz="2800" spc="-25" dirty="0">
                <a:solidFill>
                  <a:srgbClr val="0000FF"/>
                </a:solidFill>
                <a:latin typeface="Tahoma"/>
                <a:cs typeface="Tahoma"/>
              </a:rPr>
              <a:t> </a:t>
            </a:r>
            <a:r>
              <a:rPr sz="28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ahoma"/>
                <a:cs typeface="Tahoma"/>
              </a:rPr>
              <a:t>University</a:t>
            </a:r>
            <a:r>
              <a:rPr sz="2800" u="sng" spc="4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ahoma"/>
                <a:cs typeface="Tahoma"/>
              </a:rPr>
              <a:t> </a:t>
            </a:r>
            <a:r>
              <a:rPr sz="280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ahoma"/>
                <a:cs typeface="Tahoma"/>
              </a:rPr>
              <a:t>website</a:t>
            </a:r>
            <a:endParaRPr sz="2800" dirty="0">
              <a:latin typeface="Tahoma"/>
              <a:cs typeface="Tahom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039368" y="4794503"/>
            <a:ext cx="14008607" cy="3189733"/>
            <a:chOff x="1039368" y="4794503"/>
            <a:chExt cx="14008607" cy="3189733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97451" y="4794503"/>
              <a:ext cx="11050524" cy="4572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39368" y="5007863"/>
              <a:ext cx="560832" cy="36576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15568" y="7581900"/>
              <a:ext cx="408432" cy="402336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12662916" y="9742931"/>
            <a:ext cx="5244465" cy="30797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746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295"/>
              </a:spcBef>
            </a:pPr>
            <a:r>
              <a:rPr sz="1400" dirty="0">
                <a:latin typeface="Arial MT"/>
                <a:cs typeface="Arial MT"/>
              </a:rPr>
              <a:t>INSTITUTO</a:t>
            </a:r>
            <a:r>
              <a:rPr sz="1400" spc="-6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VALENCIANO</a:t>
            </a:r>
            <a:r>
              <a:rPr sz="1400" spc="-5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DE</a:t>
            </a:r>
            <a:r>
              <a:rPr sz="1400" spc="-3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INVESTIGACIONES</a:t>
            </a:r>
            <a:r>
              <a:rPr sz="1400" spc="-60" dirty="0">
                <a:latin typeface="Arial MT"/>
                <a:cs typeface="Arial MT"/>
              </a:rPr>
              <a:t> </a:t>
            </a:r>
            <a:r>
              <a:rPr sz="1400" spc="-10" dirty="0">
                <a:latin typeface="Arial MT"/>
                <a:cs typeface="Arial MT"/>
              </a:rPr>
              <a:t>AGRARIA</a:t>
            </a:r>
            <a:endParaRPr sz="14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9451975"/>
          </a:xfrm>
          <a:custGeom>
            <a:avLst/>
            <a:gdLst/>
            <a:ahLst/>
            <a:cxnLst/>
            <a:rect l="l" t="t" r="r" b="b"/>
            <a:pathLst>
              <a:path w="18288000" h="9451975">
                <a:moveTo>
                  <a:pt x="0" y="9451848"/>
                </a:moveTo>
                <a:lnTo>
                  <a:pt x="18288000" y="9451848"/>
                </a:lnTo>
                <a:lnTo>
                  <a:pt x="18288000" y="0"/>
                </a:lnTo>
                <a:lnTo>
                  <a:pt x="0" y="0"/>
                </a:lnTo>
                <a:lnTo>
                  <a:pt x="0" y="9451848"/>
                </a:lnTo>
                <a:close/>
              </a:path>
            </a:pathLst>
          </a:custGeom>
          <a:solidFill>
            <a:srgbClr val="5E826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-38100" y="-5"/>
            <a:ext cx="18326100" cy="10287000"/>
            <a:chOff x="-38100" y="-5"/>
            <a:chExt cx="18326100" cy="10287000"/>
          </a:xfrm>
        </p:grpSpPr>
        <p:sp>
          <p:nvSpPr>
            <p:cNvPr id="4" name="object 4"/>
            <p:cNvSpPr/>
            <p:nvPr/>
          </p:nvSpPr>
          <p:spPr>
            <a:xfrm>
              <a:off x="0" y="9541762"/>
              <a:ext cx="18288000" cy="745490"/>
            </a:xfrm>
            <a:custGeom>
              <a:avLst/>
              <a:gdLst/>
              <a:ahLst/>
              <a:cxnLst/>
              <a:rect l="l" t="t" r="r" b="b"/>
              <a:pathLst>
                <a:path w="18288000" h="745490">
                  <a:moveTo>
                    <a:pt x="18288000" y="0"/>
                  </a:moveTo>
                  <a:lnTo>
                    <a:pt x="0" y="0"/>
                  </a:lnTo>
                  <a:lnTo>
                    <a:pt x="0" y="744982"/>
                  </a:lnTo>
                  <a:lnTo>
                    <a:pt x="18288000" y="744982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5E82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80" y="-5"/>
              <a:ext cx="9398508" cy="102870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17464" y="3229355"/>
              <a:ext cx="105155" cy="15392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17464" y="6335267"/>
              <a:ext cx="105155" cy="15544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959083" y="1319783"/>
              <a:ext cx="5657087" cy="4572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0" y="9424566"/>
              <a:ext cx="9385300" cy="82550"/>
            </a:xfrm>
            <a:custGeom>
              <a:avLst/>
              <a:gdLst/>
              <a:ahLst/>
              <a:cxnLst/>
              <a:rect l="l" t="t" r="r" b="b"/>
              <a:pathLst>
                <a:path w="9385300" h="82550">
                  <a:moveTo>
                    <a:pt x="9371584" y="81992"/>
                  </a:moveTo>
                  <a:lnTo>
                    <a:pt x="0" y="27511"/>
                  </a:lnTo>
                </a:path>
                <a:path w="9385300" h="82550">
                  <a:moveTo>
                    <a:pt x="9385300" y="54560"/>
                  </a:moveTo>
                  <a:lnTo>
                    <a:pt x="0" y="0"/>
                  </a:lnTo>
                </a:path>
              </a:pathLst>
            </a:custGeom>
            <a:ln w="762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832092" y="9915143"/>
              <a:ext cx="2222500" cy="307975"/>
            </a:xfrm>
            <a:custGeom>
              <a:avLst/>
              <a:gdLst/>
              <a:ahLst/>
              <a:cxnLst/>
              <a:rect l="l" t="t" r="r" b="b"/>
              <a:pathLst>
                <a:path w="2222500" h="307975">
                  <a:moveTo>
                    <a:pt x="2221992" y="0"/>
                  </a:moveTo>
                  <a:lnTo>
                    <a:pt x="0" y="0"/>
                  </a:lnTo>
                  <a:lnTo>
                    <a:pt x="0" y="307847"/>
                  </a:lnTo>
                  <a:lnTo>
                    <a:pt x="2221992" y="307847"/>
                  </a:lnTo>
                  <a:lnTo>
                    <a:pt x="22219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98374" rIns="0" bIns="0" rtlCol="0">
            <a:spAutoFit/>
          </a:bodyPr>
          <a:lstStyle/>
          <a:p>
            <a:pPr marL="8808085" algn="ctr">
              <a:lnSpc>
                <a:spcPct val="100000"/>
              </a:lnSpc>
              <a:spcBef>
                <a:spcPts val="100"/>
              </a:spcBef>
            </a:pPr>
            <a:r>
              <a:rPr sz="3600" spc="125" dirty="0"/>
              <a:t>PRIMA</a:t>
            </a:r>
            <a:r>
              <a:rPr sz="3600" spc="-105" dirty="0"/>
              <a:t> </a:t>
            </a:r>
            <a:r>
              <a:rPr sz="3600" spc="160" dirty="0"/>
              <a:t>DELLA</a:t>
            </a:r>
            <a:r>
              <a:rPr sz="3600" spc="-114" dirty="0"/>
              <a:t> </a:t>
            </a:r>
            <a:r>
              <a:rPr sz="3600" spc="160" dirty="0"/>
              <a:t>PARTENZA</a:t>
            </a:r>
            <a:endParaRPr sz="3600"/>
          </a:p>
          <a:p>
            <a:pPr marL="8808085" algn="ctr">
              <a:lnSpc>
                <a:spcPct val="100000"/>
              </a:lnSpc>
              <a:spcBef>
                <a:spcPts val="25"/>
              </a:spcBef>
            </a:pPr>
            <a:r>
              <a:rPr sz="3200" spc="190" dirty="0">
                <a:solidFill>
                  <a:srgbClr val="B7DEE8"/>
                </a:solidFill>
              </a:rPr>
              <a:t>BEFORE</a:t>
            </a:r>
            <a:r>
              <a:rPr sz="3200" spc="-150" dirty="0">
                <a:solidFill>
                  <a:srgbClr val="B7DEE8"/>
                </a:solidFill>
              </a:rPr>
              <a:t> </a:t>
            </a:r>
            <a:r>
              <a:rPr sz="3200" spc="80" dirty="0">
                <a:solidFill>
                  <a:srgbClr val="B7DEE8"/>
                </a:solidFill>
              </a:rPr>
              <a:t>LEAVING</a:t>
            </a:r>
            <a:endParaRPr sz="3200"/>
          </a:p>
        </p:txBody>
      </p:sp>
      <p:sp>
        <p:nvSpPr>
          <p:cNvPr id="13" name="object 13"/>
          <p:cNvSpPr txBox="1"/>
          <p:nvPr/>
        </p:nvSpPr>
        <p:spPr>
          <a:xfrm>
            <a:off x="6911720" y="9955300"/>
            <a:ext cx="2025014" cy="224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z="1400" dirty="0">
                <a:latin typeface="Arial MT"/>
                <a:cs typeface="Arial MT"/>
              </a:rPr>
              <a:t>SAS</a:t>
            </a:r>
            <a:r>
              <a:rPr sz="1400" spc="-4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BOUTISSE,</a:t>
            </a:r>
            <a:r>
              <a:rPr sz="1400" spc="-60" dirty="0">
                <a:latin typeface="Arial MT"/>
                <a:cs typeface="Arial MT"/>
              </a:rPr>
              <a:t> </a:t>
            </a:r>
            <a:r>
              <a:rPr sz="1400" spc="-10" dirty="0">
                <a:latin typeface="Arial MT"/>
                <a:cs typeface="Arial MT"/>
              </a:rPr>
              <a:t>Francia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974706" y="1679193"/>
            <a:ext cx="7643495" cy="6061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16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È</a:t>
            </a:r>
            <a:r>
              <a:rPr sz="3600" spc="-12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spc="-1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compito:</a:t>
            </a:r>
            <a:endParaRPr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12700" marR="300355" indent="456565" algn="just">
              <a:lnSpc>
                <a:spcPct val="100000"/>
              </a:lnSpc>
              <a:spcBef>
                <a:spcPts val="4320"/>
              </a:spcBef>
              <a:buSzPct val="88888"/>
              <a:buFont typeface="Tahoma"/>
              <a:buChar char="-"/>
              <a:tabLst>
                <a:tab pos="469265" algn="l"/>
              </a:tabLst>
            </a:pPr>
            <a:r>
              <a:rPr sz="3600" b="1" u="sng" spc="-7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BF0DE"/>
                  </a:solidFill>
                </a:uFill>
                <a:latin typeface="Tahoma"/>
                <a:cs typeface="Tahoma"/>
              </a:rPr>
              <a:t>del</a:t>
            </a:r>
            <a:r>
              <a:rPr sz="3600" b="1" u="sng" spc="-19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BF0DE"/>
                  </a:solidFill>
                </a:uFill>
                <a:latin typeface="Tahoma"/>
                <a:cs typeface="Tahoma"/>
              </a:rPr>
              <a:t> </a:t>
            </a:r>
            <a:r>
              <a:rPr sz="3600" b="1" u="sng" spc="-17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BF0DE"/>
                  </a:solidFill>
                </a:uFill>
                <a:latin typeface="Tahoma"/>
                <a:cs typeface="Tahoma"/>
              </a:rPr>
              <a:t>S.R.I</a:t>
            </a:r>
            <a:r>
              <a:rPr sz="3600" b="1" u="sng" spc="-8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BF0DE"/>
                  </a:solidFill>
                </a:uFill>
                <a:latin typeface="Tahoma"/>
                <a:cs typeface="Tahoma"/>
              </a:rPr>
              <a:t> </a:t>
            </a:r>
            <a:r>
              <a:rPr sz="3600" b="1" u="sng" spc="-9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BF0DE"/>
                  </a:solidFill>
                </a:uFill>
                <a:latin typeface="Tahoma"/>
                <a:cs typeface="Tahoma"/>
              </a:rPr>
              <a:t>della</a:t>
            </a:r>
            <a:r>
              <a:rPr sz="3600" b="1" u="sng" spc="-17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BF0DE"/>
                  </a:solidFill>
                </a:uFill>
                <a:latin typeface="Tahoma"/>
                <a:cs typeface="Tahoma"/>
              </a:rPr>
              <a:t> </a:t>
            </a:r>
            <a:r>
              <a:rPr sz="3600" b="1" u="sng" spc="-2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BF0DE"/>
                  </a:solidFill>
                </a:uFill>
                <a:latin typeface="Tahoma"/>
                <a:cs typeface="Tahoma"/>
              </a:rPr>
              <a:t>Scuola</a:t>
            </a:r>
            <a:r>
              <a:rPr sz="3600" b="1" u="sng" spc="-23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BF0DE"/>
                  </a:solidFill>
                </a:uFill>
                <a:latin typeface="Tahoma"/>
                <a:cs typeface="Tahoma"/>
              </a:rPr>
              <a:t> </a:t>
            </a:r>
            <a:r>
              <a:rPr sz="3600" b="1" u="sng" spc="-3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BF0DE"/>
                  </a:solidFill>
                </a:uFill>
                <a:latin typeface="Tahoma"/>
                <a:cs typeface="Tahoma"/>
              </a:rPr>
              <a:t>di</a:t>
            </a:r>
            <a:r>
              <a:rPr sz="3600" b="1" u="sng" spc="-18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BF0DE"/>
                  </a:solidFill>
                </a:uFill>
                <a:latin typeface="Tahoma"/>
                <a:cs typeface="Tahoma"/>
              </a:rPr>
              <a:t> </a:t>
            </a:r>
            <a:r>
              <a:rPr sz="3600" b="1" u="sng" spc="-3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BF0DE"/>
                  </a:solidFill>
                </a:uFill>
                <a:latin typeface="Tahoma"/>
                <a:cs typeface="Tahoma"/>
              </a:rPr>
              <a:t>Agraria</a:t>
            </a:r>
            <a:r>
              <a:rPr sz="3600" b="1" spc="-3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inviare</a:t>
            </a:r>
            <a:r>
              <a:rPr sz="3600" spc="-13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le</a:t>
            </a:r>
            <a:r>
              <a:rPr sz="3600" spc="-12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b="1" spc="-150" dirty="0">
                <a:solidFill>
                  <a:srgbClr val="C3D5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Nomination</a:t>
            </a:r>
            <a:r>
              <a:rPr sz="3600" b="1" spc="-65" dirty="0">
                <a:solidFill>
                  <a:srgbClr val="C3D5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degli</a:t>
            </a:r>
            <a:r>
              <a:rPr sz="3600" spc="-12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spc="-1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studenti </a:t>
            </a:r>
            <a:r>
              <a:rPr sz="36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vincitori</a:t>
            </a:r>
            <a:r>
              <a:rPr sz="3600" spc="-9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</a:t>
            </a:r>
            <a:r>
              <a:rPr sz="3600" spc="-9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spc="8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ciascuna</a:t>
            </a:r>
            <a:r>
              <a:rPr sz="3600" spc="-9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spc="8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sede</a:t>
            </a:r>
            <a:r>
              <a:rPr sz="3600" spc="-8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spc="-1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estera</a:t>
            </a:r>
            <a:endParaRPr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12700" marR="5080" indent="456565">
              <a:lnSpc>
                <a:spcPct val="100000"/>
              </a:lnSpc>
              <a:spcBef>
                <a:spcPts val="4320"/>
              </a:spcBef>
              <a:buSzPct val="88888"/>
              <a:buFont typeface="Tahoma"/>
              <a:buChar char="-"/>
              <a:tabLst>
                <a:tab pos="469265" algn="l"/>
              </a:tabLst>
            </a:pPr>
            <a:r>
              <a:rPr sz="3600" b="1" u="sng" spc="-3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BF0DE"/>
                  </a:solidFill>
                </a:uFill>
                <a:latin typeface="Tahoma"/>
                <a:cs typeface="Tahoma"/>
              </a:rPr>
              <a:t>di</a:t>
            </a:r>
            <a:r>
              <a:rPr sz="3600" b="1" u="sng" spc="-19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BF0DE"/>
                  </a:solidFill>
                </a:uFill>
                <a:latin typeface="Tahoma"/>
                <a:cs typeface="Tahoma"/>
              </a:rPr>
              <a:t> </a:t>
            </a:r>
            <a:r>
              <a:rPr sz="3600" b="1" u="sng" spc="-8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BF0DE"/>
                  </a:solidFill>
                </a:uFill>
                <a:latin typeface="Tahoma"/>
                <a:cs typeface="Tahoma"/>
              </a:rPr>
              <a:t>ogni</a:t>
            </a:r>
            <a:r>
              <a:rPr sz="3600" b="1" u="sng" spc="-18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BF0DE"/>
                  </a:solidFill>
                </a:uFill>
                <a:latin typeface="Tahoma"/>
                <a:cs typeface="Tahoma"/>
              </a:rPr>
              <a:t> </a:t>
            </a:r>
            <a:r>
              <a:rPr sz="3600" b="1" u="sng" spc="-12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BF0DE"/>
                  </a:solidFill>
                </a:uFill>
                <a:latin typeface="Tahoma"/>
                <a:cs typeface="Tahoma"/>
              </a:rPr>
              <a:t>studente</a:t>
            </a:r>
            <a:r>
              <a:rPr sz="3600" b="1" u="sng" spc="-14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BF0DE"/>
                  </a:solidFill>
                </a:uFill>
                <a:latin typeface="Tahoma"/>
                <a:cs typeface="Tahoma"/>
              </a:rPr>
              <a:t> </a:t>
            </a:r>
            <a:r>
              <a:rPr sz="3600" b="1" u="sng" spc="-1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BF0DE"/>
                  </a:solidFill>
                </a:uFill>
                <a:latin typeface="Tahoma"/>
                <a:cs typeface="Tahoma"/>
              </a:rPr>
              <a:t>vincitore</a:t>
            </a:r>
            <a:r>
              <a:rPr sz="3600" b="1" spc="-1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provvedere</a:t>
            </a:r>
            <a:r>
              <a:rPr sz="3600" spc="-3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</a:t>
            </a:r>
            <a:r>
              <a:rPr sz="3600" spc="-4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presentare</a:t>
            </a:r>
            <a:r>
              <a:rPr sz="3600" spc="-3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spc="5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domanda</a:t>
            </a:r>
            <a:r>
              <a:rPr sz="3600" spc="-3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spc="2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di </a:t>
            </a:r>
            <a:r>
              <a:rPr sz="3600" spc="5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ammissione</a:t>
            </a:r>
            <a:r>
              <a:rPr sz="3600" spc="-9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spc="-16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(</a:t>
            </a:r>
            <a:r>
              <a:rPr sz="3600" b="1" spc="-160" dirty="0">
                <a:solidFill>
                  <a:srgbClr val="C3D5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Application</a:t>
            </a:r>
            <a:r>
              <a:rPr sz="3600" spc="-16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)</a:t>
            </a:r>
            <a:r>
              <a:rPr sz="3600" spc="-10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alla</a:t>
            </a:r>
            <a:r>
              <a:rPr sz="3600" spc="-11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spc="6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sede </a:t>
            </a:r>
            <a:r>
              <a:rPr sz="36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estera,</a:t>
            </a:r>
            <a:r>
              <a:rPr sz="3600" spc="-9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nei</a:t>
            </a:r>
            <a:r>
              <a:rPr sz="3600" spc="-10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spc="5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modi</a:t>
            </a:r>
            <a:r>
              <a:rPr sz="3600" spc="-10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e</a:t>
            </a:r>
            <a:r>
              <a:rPr sz="3600" spc="-1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tempi</a:t>
            </a:r>
            <a:r>
              <a:rPr sz="3600" spc="-8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previsti</a:t>
            </a:r>
            <a:r>
              <a:rPr sz="3600" spc="-1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spc="-1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dalla </a:t>
            </a:r>
            <a:r>
              <a:rPr sz="3600" spc="8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sede</a:t>
            </a:r>
            <a:r>
              <a:rPr sz="3600" spc="-12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spc="6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stessa</a:t>
            </a:r>
            <a:endParaRPr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9451975"/>
          </a:xfrm>
          <a:custGeom>
            <a:avLst/>
            <a:gdLst/>
            <a:ahLst/>
            <a:cxnLst/>
            <a:rect l="l" t="t" r="r" b="b"/>
            <a:pathLst>
              <a:path w="18288000" h="9451975">
                <a:moveTo>
                  <a:pt x="0" y="9451848"/>
                </a:moveTo>
                <a:lnTo>
                  <a:pt x="18288000" y="9451848"/>
                </a:lnTo>
                <a:lnTo>
                  <a:pt x="18288000" y="0"/>
                </a:lnTo>
                <a:lnTo>
                  <a:pt x="0" y="0"/>
                </a:lnTo>
                <a:lnTo>
                  <a:pt x="0" y="9451848"/>
                </a:lnTo>
                <a:close/>
              </a:path>
            </a:pathLst>
          </a:custGeom>
          <a:solidFill>
            <a:srgbClr val="5E826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89914"/>
            <a:ext cx="18288000" cy="10197465"/>
            <a:chOff x="0" y="89914"/>
            <a:chExt cx="18288000" cy="10197465"/>
          </a:xfrm>
        </p:grpSpPr>
        <p:sp>
          <p:nvSpPr>
            <p:cNvPr id="4" name="object 4"/>
            <p:cNvSpPr/>
            <p:nvPr/>
          </p:nvSpPr>
          <p:spPr>
            <a:xfrm>
              <a:off x="0" y="9541762"/>
              <a:ext cx="18288000" cy="745490"/>
            </a:xfrm>
            <a:custGeom>
              <a:avLst/>
              <a:gdLst/>
              <a:ahLst/>
              <a:cxnLst/>
              <a:rect l="l" t="t" r="r" b="b"/>
              <a:pathLst>
                <a:path w="18288000" h="745490">
                  <a:moveTo>
                    <a:pt x="18288000" y="0"/>
                  </a:moveTo>
                  <a:lnTo>
                    <a:pt x="0" y="0"/>
                  </a:lnTo>
                  <a:lnTo>
                    <a:pt x="0" y="744982"/>
                  </a:lnTo>
                  <a:lnTo>
                    <a:pt x="18288000" y="744982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5E82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89914"/>
              <a:ext cx="9372599" cy="1019708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61076" y="3808475"/>
              <a:ext cx="103630" cy="17830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61076" y="7397496"/>
              <a:ext cx="103630" cy="17830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653016" y="1417319"/>
              <a:ext cx="8086344" cy="45720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98627" rIns="0" bIns="0" rtlCol="0">
            <a:spAutoFit/>
          </a:bodyPr>
          <a:lstStyle/>
          <a:p>
            <a:pPr marL="8729980" algn="ctr">
              <a:lnSpc>
                <a:spcPct val="100000"/>
              </a:lnSpc>
              <a:spcBef>
                <a:spcPts val="100"/>
              </a:spcBef>
            </a:pPr>
            <a:r>
              <a:rPr sz="3600" spc="125" dirty="0"/>
              <a:t>PRIMA</a:t>
            </a:r>
            <a:r>
              <a:rPr sz="3600" spc="-105" dirty="0"/>
              <a:t> </a:t>
            </a:r>
            <a:r>
              <a:rPr sz="3600" spc="160" dirty="0"/>
              <a:t>DELLA</a:t>
            </a:r>
            <a:r>
              <a:rPr sz="3600" spc="-110" dirty="0"/>
              <a:t> </a:t>
            </a:r>
            <a:r>
              <a:rPr sz="3600" spc="160" dirty="0"/>
              <a:t>PARTENZA</a:t>
            </a:r>
            <a:endParaRPr sz="3600"/>
          </a:p>
          <a:p>
            <a:pPr marL="8729980" algn="ctr">
              <a:lnSpc>
                <a:spcPct val="100000"/>
              </a:lnSpc>
              <a:spcBef>
                <a:spcPts val="25"/>
              </a:spcBef>
            </a:pPr>
            <a:r>
              <a:rPr sz="3200" spc="190" dirty="0">
                <a:solidFill>
                  <a:srgbClr val="B7DEE8"/>
                </a:solidFill>
              </a:rPr>
              <a:t>BEFORE</a:t>
            </a:r>
            <a:r>
              <a:rPr sz="3200" spc="-140" dirty="0">
                <a:solidFill>
                  <a:srgbClr val="B7DEE8"/>
                </a:solidFill>
              </a:rPr>
              <a:t> </a:t>
            </a:r>
            <a:r>
              <a:rPr sz="3200" spc="80" dirty="0">
                <a:solidFill>
                  <a:srgbClr val="B7DEE8"/>
                </a:solidFill>
              </a:rPr>
              <a:t>LEAVING</a:t>
            </a:r>
            <a:endParaRPr sz="3200"/>
          </a:p>
        </p:txBody>
      </p:sp>
      <p:sp>
        <p:nvSpPr>
          <p:cNvPr id="10" name="object 10"/>
          <p:cNvSpPr txBox="1"/>
          <p:nvPr/>
        </p:nvSpPr>
        <p:spPr>
          <a:xfrm>
            <a:off x="9974706" y="1378965"/>
            <a:ext cx="7999095" cy="6708631"/>
          </a:xfrm>
          <a:prstGeom prst="rect">
            <a:avLst/>
          </a:prstGeom>
        </p:spPr>
        <p:txBody>
          <a:bodyPr vert="horz" wrap="square" lIns="0" tIns="3130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65"/>
              </a:spcBef>
            </a:pPr>
            <a:r>
              <a:rPr sz="3600" spc="-25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It</a:t>
            </a:r>
            <a:r>
              <a:rPr sz="3600" spc="-12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spc="7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is</a:t>
            </a:r>
            <a:r>
              <a:rPr sz="3600" spc="-12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spc="6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up</a:t>
            </a:r>
            <a:r>
              <a:rPr sz="3600" spc="-12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spc="-2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to:</a:t>
            </a:r>
            <a:endParaRPr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12700" marR="1926589" indent="308610">
              <a:lnSpc>
                <a:spcPts val="4260"/>
              </a:lnSpc>
              <a:spcBef>
                <a:spcPts val="2555"/>
              </a:spcBef>
              <a:buFont typeface="Tahoma"/>
              <a:buChar char="-"/>
              <a:tabLst>
                <a:tab pos="321310" algn="l"/>
              </a:tabLst>
            </a:pPr>
            <a:r>
              <a:rPr sz="3600" b="1" u="sng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5D7F0"/>
                  </a:solidFill>
                </a:uFill>
                <a:latin typeface="Tahoma"/>
                <a:cs typeface="Tahoma"/>
              </a:rPr>
              <a:t>the</a:t>
            </a:r>
            <a:r>
              <a:rPr sz="3600" b="1" u="sng" spc="-25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5D7F0"/>
                  </a:solidFill>
                </a:uFill>
                <a:latin typeface="Tahoma"/>
                <a:cs typeface="Tahoma"/>
              </a:rPr>
              <a:t> </a:t>
            </a:r>
            <a:r>
              <a:rPr sz="3600" b="1" u="sng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5D7F0"/>
                  </a:solidFill>
                </a:uFill>
                <a:latin typeface="Tahoma"/>
                <a:cs typeface="Tahoma"/>
              </a:rPr>
              <a:t>I.R.S</a:t>
            </a:r>
            <a:r>
              <a:rPr sz="3600" b="1" u="sng" spc="-15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5D7F0"/>
                  </a:solidFill>
                </a:uFill>
                <a:latin typeface="Tahoma"/>
                <a:cs typeface="Tahoma"/>
              </a:rPr>
              <a:t> </a:t>
            </a:r>
            <a:r>
              <a:rPr sz="3600" b="1" u="sng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5D7F0"/>
                  </a:solidFill>
                </a:uFill>
                <a:latin typeface="Tahoma"/>
                <a:cs typeface="Tahoma"/>
              </a:rPr>
              <a:t>of</a:t>
            </a:r>
            <a:r>
              <a:rPr sz="3600" b="1" u="sng" spc="-25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5D7F0"/>
                  </a:solidFill>
                </a:uFill>
                <a:latin typeface="Tahoma"/>
                <a:cs typeface="Tahoma"/>
              </a:rPr>
              <a:t> </a:t>
            </a:r>
            <a:r>
              <a:rPr sz="3600" b="1" u="sng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5D7F0"/>
                  </a:solidFill>
                </a:uFill>
                <a:latin typeface="Tahoma"/>
                <a:cs typeface="Tahoma"/>
              </a:rPr>
              <a:t>the</a:t>
            </a:r>
            <a:r>
              <a:rPr sz="3600" b="1" u="sng" spc="-25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5D7F0"/>
                  </a:solidFill>
                </a:uFill>
                <a:latin typeface="Tahoma"/>
                <a:cs typeface="Tahoma"/>
              </a:rPr>
              <a:t> </a:t>
            </a:r>
            <a:r>
              <a:rPr sz="3600" b="1" u="sng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5D7F0"/>
                  </a:solidFill>
                </a:uFill>
                <a:latin typeface="Tahoma"/>
                <a:cs typeface="Tahoma"/>
              </a:rPr>
              <a:t>School</a:t>
            </a:r>
            <a:r>
              <a:rPr sz="3600" b="1" u="sng" spc="-1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5D7F0"/>
                  </a:solidFill>
                </a:uFill>
                <a:latin typeface="Tahoma"/>
                <a:cs typeface="Tahoma"/>
              </a:rPr>
              <a:t> </a:t>
            </a:r>
            <a:r>
              <a:rPr sz="3600" b="1" u="sng" spc="-25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5D7F0"/>
                  </a:solidFill>
                </a:uFill>
                <a:latin typeface="Tahoma"/>
                <a:cs typeface="Tahoma"/>
              </a:rPr>
              <a:t>of</a:t>
            </a:r>
            <a:r>
              <a:rPr sz="3600" b="1" spc="-25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b="1" u="sng" spc="-1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5D7F0"/>
                  </a:solidFill>
                </a:uFill>
                <a:latin typeface="Tahoma"/>
                <a:cs typeface="Tahoma"/>
              </a:rPr>
              <a:t>Agriculture</a:t>
            </a:r>
            <a:endParaRPr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12700" marR="5080">
              <a:lnSpc>
                <a:spcPts val="4320"/>
              </a:lnSpc>
              <a:spcBef>
                <a:spcPts val="70"/>
              </a:spcBef>
            </a:pPr>
            <a:r>
              <a:rPr sz="360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to</a:t>
            </a:r>
            <a:r>
              <a:rPr sz="3600" spc="-55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send</a:t>
            </a:r>
            <a:r>
              <a:rPr sz="3600" spc="-35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the</a:t>
            </a:r>
            <a:r>
              <a:rPr sz="3600" spc="-3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8BB3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Nominations</a:t>
            </a:r>
            <a:r>
              <a:rPr sz="3600" spc="-40" dirty="0">
                <a:solidFill>
                  <a:srgbClr val="8BB3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of</a:t>
            </a:r>
            <a:r>
              <a:rPr sz="3600" spc="-4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the</a:t>
            </a:r>
            <a:r>
              <a:rPr sz="3600" spc="-3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spc="-1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winning </a:t>
            </a:r>
            <a:r>
              <a:rPr sz="360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students</a:t>
            </a:r>
            <a:r>
              <a:rPr sz="3600" spc="-8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to</a:t>
            </a:r>
            <a:r>
              <a:rPr sz="3600" spc="-10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each</a:t>
            </a:r>
            <a:r>
              <a:rPr sz="3600" spc="-8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foreign</a:t>
            </a:r>
            <a:r>
              <a:rPr sz="3600" spc="-85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spc="-1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location</a:t>
            </a:r>
            <a:endParaRPr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342265" indent="-329565">
              <a:lnSpc>
                <a:spcPct val="100000"/>
              </a:lnSpc>
              <a:spcBef>
                <a:spcPts val="4120"/>
              </a:spcBef>
              <a:buChar char="-"/>
              <a:tabLst>
                <a:tab pos="342265" algn="l"/>
              </a:tabLst>
            </a:pPr>
            <a:r>
              <a:rPr sz="3600" b="1" u="sng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5D7F0"/>
                  </a:solidFill>
                </a:uFill>
                <a:latin typeface="Tahoma"/>
                <a:cs typeface="Tahoma"/>
              </a:rPr>
              <a:t>each</a:t>
            </a:r>
            <a:r>
              <a:rPr sz="3600" b="1" u="sng" spc="-6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5D7F0"/>
                  </a:solidFill>
                </a:uFill>
                <a:latin typeface="Tahoma"/>
                <a:cs typeface="Tahoma"/>
              </a:rPr>
              <a:t> </a:t>
            </a:r>
            <a:r>
              <a:rPr sz="3600" b="1" u="sng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5D7F0"/>
                  </a:solidFill>
                </a:uFill>
                <a:latin typeface="Tahoma"/>
                <a:cs typeface="Tahoma"/>
              </a:rPr>
              <a:t>winning</a:t>
            </a:r>
            <a:r>
              <a:rPr sz="3600" b="1" u="sng" spc="-5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5D7F0"/>
                  </a:solidFill>
                </a:uFill>
                <a:latin typeface="Tahoma"/>
                <a:cs typeface="Tahoma"/>
              </a:rPr>
              <a:t> </a:t>
            </a:r>
            <a:r>
              <a:rPr sz="3600" b="1" u="sng" spc="-1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5D7F0"/>
                  </a:solidFill>
                </a:uFill>
                <a:latin typeface="Tahoma"/>
                <a:cs typeface="Tahoma"/>
              </a:rPr>
              <a:t>student</a:t>
            </a:r>
            <a:endParaRPr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12700" marR="229235">
              <a:lnSpc>
                <a:spcPct val="98500"/>
              </a:lnSpc>
              <a:spcBef>
                <a:spcPts val="125"/>
              </a:spcBef>
            </a:pPr>
            <a:r>
              <a:rPr sz="360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to</a:t>
            </a:r>
            <a:r>
              <a:rPr sz="3600" spc="-7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arrange</a:t>
            </a:r>
            <a:r>
              <a:rPr sz="3600" spc="-35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for</a:t>
            </a:r>
            <a:r>
              <a:rPr sz="3600" spc="-55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the</a:t>
            </a:r>
            <a:r>
              <a:rPr sz="3600" spc="-4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submission</a:t>
            </a:r>
            <a:r>
              <a:rPr sz="3600" spc="-55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of</a:t>
            </a:r>
            <a:r>
              <a:rPr sz="3600" spc="-5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spc="-25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the </a:t>
            </a:r>
            <a:r>
              <a:rPr sz="360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application</a:t>
            </a:r>
            <a:r>
              <a:rPr sz="3600" spc="-7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(</a:t>
            </a:r>
            <a:r>
              <a:rPr sz="3600" dirty="0">
                <a:solidFill>
                  <a:srgbClr val="8BB3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Application</a:t>
            </a:r>
            <a:r>
              <a:rPr sz="360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)</a:t>
            </a:r>
            <a:r>
              <a:rPr sz="3600" spc="-8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to</a:t>
            </a:r>
            <a:r>
              <a:rPr sz="3600" spc="-65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the</a:t>
            </a:r>
            <a:r>
              <a:rPr sz="3600" spc="-65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spc="-1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foreign </a:t>
            </a:r>
            <a:r>
              <a:rPr sz="360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destination,</a:t>
            </a:r>
            <a:r>
              <a:rPr sz="3600" spc="-105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in</a:t>
            </a:r>
            <a:r>
              <a:rPr sz="3600" spc="-10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the</a:t>
            </a:r>
            <a:r>
              <a:rPr sz="3600" spc="-105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manner</a:t>
            </a:r>
            <a:r>
              <a:rPr sz="3600" spc="-7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spc="-25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and </a:t>
            </a:r>
            <a:r>
              <a:rPr sz="360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timeframe</a:t>
            </a:r>
            <a:r>
              <a:rPr sz="3600" spc="-55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provided</a:t>
            </a:r>
            <a:r>
              <a:rPr sz="3600" spc="-7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by</a:t>
            </a:r>
            <a:r>
              <a:rPr sz="3600" spc="-5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that</a:t>
            </a:r>
            <a:r>
              <a:rPr sz="3600" spc="-5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spc="-1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location</a:t>
            </a:r>
            <a:endParaRPr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-38100" y="9386466"/>
            <a:ext cx="9461500" cy="833755"/>
            <a:chOff x="-38100" y="9386466"/>
            <a:chExt cx="9461500" cy="833755"/>
          </a:xfrm>
        </p:grpSpPr>
        <p:sp>
          <p:nvSpPr>
            <p:cNvPr id="12" name="object 12"/>
            <p:cNvSpPr/>
            <p:nvPr/>
          </p:nvSpPr>
          <p:spPr>
            <a:xfrm>
              <a:off x="0" y="9424566"/>
              <a:ext cx="9385300" cy="82550"/>
            </a:xfrm>
            <a:custGeom>
              <a:avLst/>
              <a:gdLst/>
              <a:ahLst/>
              <a:cxnLst/>
              <a:rect l="l" t="t" r="r" b="b"/>
              <a:pathLst>
                <a:path w="9385300" h="82550">
                  <a:moveTo>
                    <a:pt x="9371584" y="81992"/>
                  </a:moveTo>
                  <a:lnTo>
                    <a:pt x="0" y="27511"/>
                  </a:lnTo>
                </a:path>
                <a:path w="9385300" h="82550">
                  <a:moveTo>
                    <a:pt x="9385300" y="54560"/>
                  </a:moveTo>
                  <a:lnTo>
                    <a:pt x="0" y="0"/>
                  </a:lnTo>
                </a:path>
              </a:pathLst>
            </a:custGeom>
            <a:ln w="762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848856" y="9912095"/>
              <a:ext cx="2197735" cy="307975"/>
            </a:xfrm>
            <a:custGeom>
              <a:avLst/>
              <a:gdLst/>
              <a:ahLst/>
              <a:cxnLst/>
              <a:rect l="l" t="t" r="r" b="b"/>
              <a:pathLst>
                <a:path w="2197734" h="307975">
                  <a:moveTo>
                    <a:pt x="2197607" y="0"/>
                  </a:moveTo>
                  <a:lnTo>
                    <a:pt x="0" y="0"/>
                  </a:lnTo>
                  <a:lnTo>
                    <a:pt x="0" y="307847"/>
                  </a:lnTo>
                  <a:lnTo>
                    <a:pt x="2197607" y="307847"/>
                  </a:lnTo>
                  <a:lnTo>
                    <a:pt x="219760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6911720" y="9955300"/>
            <a:ext cx="2025014" cy="224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z="1400" dirty="0">
                <a:latin typeface="Arial MT"/>
                <a:cs typeface="Arial MT"/>
              </a:rPr>
              <a:t>SAS</a:t>
            </a:r>
            <a:r>
              <a:rPr sz="1400" spc="-4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BOUTISSE,</a:t>
            </a:r>
            <a:r>
              <a:rPr sz="1400" spc="-60" dirty="0">
                <a:latin typeface="Arial MT"/>
                <a:cs typeface="Arial MT"/>
              </a:rPr>
              <a:t> </a:t>
            </a:r>
            <a:r>
              <a:rPr sz="1400" spc="-10" dirty="0">
                <a:latin typeface="Arial MT"/>
                <a:cs typeface="Arial MT"/>
              </a:rPr>
              <a:t>Francia</a:t>
            </a:r>
            <a:endParaRPr sz="14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9451975"/>
          </a:xfrm>
          <a:custGeom>
            <a:avLst/>
            <a:gdLst/>
            <a:ahLst/>
            <a:cxnLst/>
            <a:rect l="l" t="t" r="r" b="b"/>
            <a:pathLst>
              <a:path w="18288000" h="9451975">
                <a:moveTo>
                  <a:pt x="0" y="9451848"/>
                </a:moveTo>
                <a:lnTo>
                  <a:pt x="18288000" y="9451848"/>
                </a:lnTo>
                <a:lnTo>
                  <a:pt x="18288000" y="0"/>
                </a:lnTo>
                <a:lnTo>
                  <a:pt x="0" y="0"/>
                </a:lnTo>
                <a:lnTo>
                  <a:pt x="0" y="9451848"/>
                </a:lnTo>
                <a:close/>
              </a:path>
            </a:pathLst>
          </a:custGeom>
          <a:solidFill>
            <a:srgbClr val="5E826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-5"/>
            <a:ext cx="18288000" cy="10287000"/>
            <a:chOff x="0" y="-5"/>
            <a:chExt cx="18288000" cy="10287000"/>
          </a:xfrm>
        </p:grpSpPr>
        <p:sp>
          <p:nvSpPr>
            <p:cNvPr id="4" name="object 4"/>
            <p:cNvSpPr/>
            <p:nvPr/>
          </p:nvSpPr>
          <p:spPr>
            <a:xfrm>
              <a:off x="0" y="9541762"/>
              <a:ext cx="18288000" cy="745490"/>
            </a:xfrm>
            <a:custGeom>
              <a:avLst/>
              <a:gdLst/>
              <a:ahLst/>
              <a:cxnLst/>
              <a:rect l="l" t="t" r="r" b="b"/>
              <a:pathLst>
                <a:path w="18288000" h="745490">
                  <a:moveTo>
                    <a:pt x="18288000" y="0"/>
                  </a:moveTo>
                  <a:lnTo>
                    <a:pt x="0" y="0"/>
                  </a:lnTo>
                  <a:lnTo>
                    <a:pt x="0" y="744982"/>
                  </a:lnTo>
                  <a:lnTo>
                    <a:pt x="18288000" y="744982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5E82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-5"/>
              <a:ext cx="9346691" cy="102870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61076" y="3000755"/>
              <a:ext cx="103630" cy="14630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61076" y="5917691"/>
              <a:ext cx="103630" cy="14477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505200" y="9796271"/>
              <a:ext cx="2895600" cy="401320"/>
            </a:xfrm>
            <a:custGeom>
              <a:avLst/>
              <a:gdLst/>
              <a:ahLst/>
              <a:cxnLst/>
              <a:rect l="l" t="t" r="r" b="b"/>
              <a:pathLst>
                <a:path w="2895600" h="401320">
                  <a:moveTo>
                    <a:pt x="2895600" y="0"/>
                  </a:moveTo>
                  <a:lnTo>
                    <a:pt x="0" y="0"/>
                  </a:lnTo>
                  <a:lnTo>
                    <a:pt x="0" y="400811"/>
                  </a:lnTo>
                  <a:lnTo>
                    <a:pt x="2895600" y="400811"/>
                  </a:lnTo>
                  <a:lnTo>
                    <a:pt x="2895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514076" y="1278636"/>
              <a:ext cx="6175247" cy="45720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0871707" y="189992"/>
            <a:ext cx="54629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125" dirty="0"/>
              <a:t>PRIMA</a:t>
            </a:r>
            <a:r>
              <a:rPr sz="3600" spc="-105" dirty="0"/>
              <a:t> </a:t>
            </a:r>
            <a:r>
              <a:rPr sz="3600" spc="160" dirty="0"/>
              <a:t>DELLA</a:t>
            </a:r>
            <a:r>
              <a:rPr sz="3600" spc="-114" dirty="0"/>
              <a:t> </a:t>
            </a:r>
            <a:r>
              <a:rPr sz="3600" spc="160" dirty="0"/>
              <a:t>PARTENZA</a:t>
            </a:r>
            <a:endParaRPr sz="3600"/>
          </a:p>
        </p:txBody>
      </p:sp>
      <p:sp>
        <p:nvSpPr>
          <p:cNvPr id="11" name="object 11"/>
          <p:cNvSpPr txBox="1"/>
          <p:nvPr/>
        </p:nvSpPr>
        <p:spPr>
          <a:xfrm>
            <a:off x="10376154" y="490890"/>
            <a:ext cx="7472680" cy="7026924"/>
          </a:xfrm>
          <a:prstGeom prst="rect">
            <a:avLst/>
          </a:prstGeom>
        </p:spPr>
        <p:txBody>
          <a:bodyPr vert="horz" wrap="square" lIns="0" tIns="263525" rIns="0" bIns="0" rtlCol="0">
            <a:spAutoFit/>
          </a:bodyPr>
          <a:lstStyle/>
          <a:p>
            <a:pPr marR="1010919" algn="ctr">
              <a:lnSpc>
                <a:spcPct val="100000"/>
              </a:lnSpc>
              <a:spcBef>
                <a:spcPts val="2075"/>
              </a:spcBef>
            </a:pPr>
            <a:r>
              <a:rPr sz="3200" spc="190" dirty="0">
                <a:solidFill>
                  <a:srgbClr val="B7DEE8"/>
                </a:solidFill>
                <a:latin typeface="Tahoma"/>
                <a:cs typeface="Tahoma"/>
              </a:rPr>
              <a:t>BEFORE</a:t>
            </a:r>
            <a:r>
              <a:rPr sz="3200" spc="-150" dirty="0">
                <a:solidFill>
                  <a:srgbClr val="B7DEE8"/>
                </a:solidFill>
                <a:latin typeface="Tahoma"/>
                <a:cs typeface="Tahoma"/>
              </a:rPr>
              <a:t> </a:t>
            </a:r>
            <a:r>
              <a:rPr sz="3200" spc="80" dirty="0">
                <a:solidFill>
                  <a:srgbClr val="B7DEE8"/>
                </a:solidFill>
                <a:latin typeface="Tahoma"/>
                <a:cs typeface="Tahoma"/>
              </a:rPr>
              <a:t>LEAVING</a:t>
            </a:r>
            <a:endParaRPr sz="3200" dirty="0">
              <a:latin typeface="Tahoma"/>
              <a:cs typeface="Tahoma"/>
            </a:endParaRPr>
          </a:p>
          <a:p>
            <a:pPr marL="1905" algn="ctr">
              <a:lnSpc>
                <a:spcPts val="3810"/>
              </a:lnSpc>
              <a:spcBef>
                <a:spcPts val="1980"/>
              </a:spcBef>
            </a:pPr>
            <a:r>
              <a:rPr sz="3200" b="1" spc="-85" dirty="0">
                <a:solidFill>
                  <a:srgbClr val="C3D59B"/>
                </a:solidFill>
                <a:latin typeface="Tahoma"/>
                <a:cs typeface="Tahoma"/>
              </a:rPr>
              <a:t>LEARNING</a:t>
            </a:r>
            <a:r>
              <a:rPr sz="3200" b="1" spc="-95" dirty="0">
                <a:solidFill>
                  <a:srgbClr val="C3D59B"/>
                </a:solidFill>
                <a:latin typeface="Tahoma"/>
                <a:cs typeface="Tahoma"/>
              </a:rPr>
              <a:t> </a:t>
            </a:r>
            <a:r>
              <a:rPr sz="3200" b="1" spc="-10" dirty="0">
                <a:solidFill>
                  <a:srgbClr val="C3D59B"/>
                </a:solidFill>
                <a:latin typeface="Tahoma"/>
                <a:cs typeface="Tahoma"/>
              </a:rPr>
              <a:t>AGREEMENT</a:t>
            </a:r>
            <a:endParaRPr sz="3200" dirty="0">
              <a:latin typeface="Tahoma"/>
              <a:cs typeface="Tahoma"/>
            </a:endParaRPr>
          </a:p>
          <a:p>
            <a:pPr marL="346075" marR="339090" indent="-2540" algn="ctr">
              <a:lnSpc>
                <a:spcPts val="4320"/>
              </a:lnSpc>
              <a:spcBef>
                <a:spcPts val="114"/>
              </a:spcBef>
            </a:pPr>
            <a:r>
              <a:rPr sz="36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Indica</a:t>
            </a:r>
            <a:r>
              <a:rPr sz="3600" spc="-1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spc="5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sia</a:t>
            </a:r>
            <a:r>
              <a:rPr sz="3600" spc="-9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l’attività</a:t>
            </a:r>
            <a:r>
              <a:rPr sz="3600" spc="-7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spc="5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di</a:t>
            </a:r>
            <a:r>
              <a:rPr sz="3600" spc="-9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tirocinio</a:t>
            </a:r>
            <a:r>
              <a:rPr sz="3600" spc="-9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spc="4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da </a:t>
            </a:r>
            <a:r>
              <a:rPr sz="36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sostenere</a:t>
            </a:r>
            <a:r>
              <a:rPr sz="3600" spc="-1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all’estero</a:t>
            </a:r>
            <a:r>
              <a:rPr sz="3600" spc="-1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spc="-4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(Table</a:t>
            </a:r>
            <a:r>
              <a:rPr sz="36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spc="-13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A)</a:t>
            </a:r>
            <a:r>
              <a:rPr sz="3600" spc="-1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spc="6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che</a:t>
            </a:r>
            <a:endParaRPr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12700" marR="5080" indent="-2540" algn="ctr">
              <a:lnSpc>
                <a:spcPts val="4320"/>
              </a:lnSpc>
            </a:pPr>
            <a:r>
              <a:rPr sz="36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l’attività</a:t>
            </a:r>
            <a:r>
              <a:rPr sz="3600" spc="-5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spc="4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corrispondente</a:t>
            </a:r>
            <a:r>
              <a:rPr sz="3600" spc="-7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della</a:t>
            </a:r>
            <a:r>
              <a:rPr sz="3600" spc="-6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spc="10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Scuola </a:t>
            </a:r>
            <a:r>
              <a:rPr sz="3600" spc="5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di</a:t>
            </a:r>
            <a:r>
              <a:rPr sz="3600" spc="-13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Agraria</a:t>
            </a:r>
            <a:r>
              <a:rPr sz="3600" spc="-11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spc="8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che</a:t>
            </a:r>
            <a:r>
              <a:rPr sz="3600" spc="-12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spc="-1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verrà</a:t>
            </a:r>
            <a:r>
              <a:rPr sz="3600" spc="-12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spc="5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riconosciuta</a:t>
            </a:r>
            <a:r>
              <a:rPr sz="3600" spc="-13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spc="-2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allo</a:t>
            </a:r>
            <a:endParaRPr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635" algn="ctr">
              <a:lnSpc>
                <a:spcPts val="4180"/>
              </a:lnSpc>
            </a:pPr>
            <a:r>
              <a:rPr sz="36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studente</a:t>
            </a:r>
            <a:r>
              <a:rPr sz="3600" spc="-14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al</a:t>
            </a:r>
            <a:r>
              <a:rPr sz="3600" spc="-14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spc="8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suo</a:t>
            </a:r>
            <a:r>
              <a:rPr sz="3600" spc="-14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spc="-2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rientro</a:t>
            </a:r>
            <a:r>
              <a:rPr sz="3600" spc="-14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spc="-4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(Table</a:t>
            </a:r>
            <a:r>
              <a:rPr sz="3600" spc="-13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spc="-2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B).</a:t>
            </a:r>
            <a:endParaRPr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17145" marR="11430" indent="4445" algn="ctr">
              <a:lnSpc>
                <a:spcPct val="100299"/>
              </a:lnSpc>
              <a:spcBef>
                <a:spcPts val="4305"/>
              </a:spcBef>
            </a:pPr>
            <a:r>
              <a:rPr sz="3600" u="sng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Deve</a:t>
            </a:r>
            <a:r>
              <a:rPr sz="3600" u="sng" spc="7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u="sng" spc="5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essere </a:t>
            </a:r>
            <a:r>
              <a:rPr sz="3600" u="sng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approvato</a:t>
            </a:r>
            <a:r>
              <a:rPr sz="3600" u="sng" spc="7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u="sng" spc="-1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dalla </a:t>
            </a:r>
            <a:r>
              <a:rPr sz="3600" u="sng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Delegata</a:t>
            </a:r>
            <a:r>
              <a:rPr sz="3600" u="sng" spc="8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u="sng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alle</a:t>
            </a:r>
            <a:r>
              <a:rPr sz="3600" u="sng" spc="6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u="sng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Relazioni</a:t>
            </a:r>
            <a:r>
              <a:rPr sz="3600" u="sng" spc="3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u="sng" spc="-1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Internazionali </a:t>
            </a:r>
            <a:r>
              <a:rPr sz="3600" u="sng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della</a:t>
            </a:r>
            <a:r>
              <a:rPr sz="3600" u="sng" spc="-5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u="sng" spc="114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Scuola</a:t>
            </a:r>
            <a:r>
              <a:rPr sz="3600" u="sng" spc="-6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u="sng" spc="5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di</a:t>
            </a:r>
            <a:r>
              <a:rPr sz="3600" u="sng" spc="-6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u="sng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Agraria</a:t>
            </a:r>
            <a:r>
              <a:rPr sz="3600" spc="-4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e</a:t>
            </a:r>
            <a:r>
              <a:rPr sz="3600" spc="-6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dalla</a:t>
            </a:r>
            <a:r>
              <a:rPr sz="3600" spc="-6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spc="6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sede </a:t>
            </a:r>
            <a:r>
              <a:rPr sz="36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ospitante</a:t>
            </a:r>
            <a:r>
              <a:rPr sz="3600" spc="2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b="1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BF0DE"/>
                  </a:solidFill>
                </a:uFill>
                <a:latin typeface="Tahoma"/>
                <a:cs typeface="Tahoma"/>
              </a:rPr>
              <a:t>prima</a:t>
            </a:r>
            <a:r>
              <a:rPr sz="3600" b="1" spc="2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BF0DE"/>
                  </a:solidFill>
                </a:uFill>
                <a:latin typeface="Tahoma"/>
                <a:cs typeface="Tahoma"/>
              </a:rPr>
              <a:t> </a:t>
            </a:r>
            <a:r>
              <a:rPr sz="3600" b="1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BF0DE"/>
                  </a:solidFill>
                </a:uFill>
                <a:latin typeface="Tahoma"/>
                <a:cs typeface="Tahoma"/>
              </a:rPr>
              <a:t>della</a:t>
            </a:r>
            <a:r>
              <a:rPr sz="3600" b="1" spc="1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BF0DE"/>
                  </a:solidFill>
                </a:uFill>
                <a:latin typeface="Tahoma"/>
                <a:cs typeface="Tahoma"/>
              </a:rPr>
              <a:t> </a:t>
            </a:r>
            <a:r>
              <a:rPr sz="3600" b="1" spc="-1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BF0DE"/>
                  </a:solidFill>
                </a:uFill>
                <a:latin typeface="Tahoma"/>
                <a:cs typeface="Tahoma"/>
              </a:rPr>
              <a:t>partenza</a:t>
            </a:r>
            <a:endParaRPr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-38100" y="-4"/>
            <a:ext cx="9461500" cy="10287000"/>
            <a:chOff x="-38100" y="-4"/>
            <a:chExt cx="9461500" cy="10287000"/>
          </a:xfrm>
        </p:grpSpPr>
        <p:sp>
          <p:nvSpPr>
            <p:cNvPr id="13" name="object 13"/>
            <p:cNvSpPr/>
            <p:nvPr/>
          </p:nvSpPr>
          <p:spPr>
            <a:xfrm>
              <a:off x="0" y="9424566"/>
              <a:ext cx="9385300" cy="82550"/>
            </a:xfrm>
            <a:custGeom>
              <a:avLst/>
              <a:gdLst/>
              <a:ahLst/>
              <a:cxnLst/>
              <a:rect l="l" t="t" r="r" b="b"/>
              <a:pathLst>
                <a:path w="9385300" h="82550">
                  <a:moveTo>
                    <a:pt x="9371584" y="81992"/>
                  </a:moveTo>
                  <a:lnTo>
                    <a:pt x="0" y="27511"/>
                  </a:lnTo>
                </a:path>
                <a:path w="9385300" h="82550">
                  <a:moveTo>
                    <a:pt x="9385300" y="54560"/>
                  </a:moveTo>
                  <a:lnTo>
                    <a:pt x="0" y="0"/>
                  </a:lnTo>
                </a:path>
              </a:pathLst>
            </a:custGeom>
            <a:ln w="762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-4"/>
              <a:ext cx="9352787" cy="10287000"/>
            </a:xfrm>
            <a:prstGeom prst="rect">
              <a:avLst/>
            </a:prstGeom>
          </p:spPr>
        </p:pic>
      </p:grpSp>
      <p:grpSp>
        <p:nvGrpSpPr>
          <p:cNvPr id="15" name="object 15"/>
          <p:cNvGrpSpPr/>
          <p:nvPr/>
        </p:nvGrpSpPr>
        <p:grpSpPr>
          <a:xfrm>
            <a:off x="9953243" y="2058923"/>
            <a:ext cx="711835" cy="3629025"/>
            <a:chOff x="9953243" y="2058923"/>
            <a:chExt cx="711835" cy="3629025"/>
          </a:xfrm>
        </p:grpSpPr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953243" y="2058923"/>
              <a:ext cx="560831" cy="36575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104119" y="5321808"/>
              <a:ext cx="560831" cy="365760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3584194" y="9877450"/>
            <a:ext cx="2729230" cy="280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05"/>
              </a:lnSpc>
            </a:pPr>
            <a:r>
              <a:rPr sz="2000" dirty="0">
                <a:latin typeface="Calibri"/>
                <a:cs typeface="Calibri"/>
              </a:rPr>
              <a:t>Kiel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University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(Germania)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9451975"/>
          </a:xfrm>
          <a:custGeom>
            <a:avLst/>
            <a:gdLst/>
            <a:ahLst/>
            <a:cxnLst/>
            <a:rect l="l" t="t" r="r" b="b"/>
            <a:pathLst>
              <a:path w="18288000" h="9451975">
                <a:moveTo>
                  <a:pt x="0" y="9451848"/>
                </a:moveTo>
                <a:lnTo>
                  <a:pt x="18288000" y="9451848"/>
                </a:lnTo>
                <a:lnTo>
                  <a:pt x="18288000" y="0"/>
                </a:lnTo>
                <a:lnTo>
                  <a:pt x="0" y="0"/>
                </a:lnTo>
                <a:lnTo>
                  <a:pt x="0" y="9451848"/>
                </a:lnTo>
                <a:close/>
              </a:path>
            </a:pathLst>
          </a:custGeom>
          <a:solidFill>
            <a:srgbClr val="5E826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-5"/>
            <a:ext cx="18288000" cy="10287000"/>
            <a:chOff x="0" y="-5"/>
            <a:chExt cx="18288000" cy="10287000"/>
          </a:xfrm>
        </p:grpSpPr>
        <p:sp>
          <p:nvSpPr>
            <p:cNvPr id="4" name="object 4"/>
            <p:cNvSpPr/>
            <p:nvPr/>
          </p:nvSpPr>
          <p:spPr>
            <a:xfrm>
              <a:off x="0" y="9541762"/>
              <a:ext cx="18288000" cy="745490"/>
            </a:xfrm>
            <a:custGeom>
              <a:avLst/>
              <a:gdLst/>
              <a:ahLst/>
              <a:cxnLst/>
              <a:rect l="l" t="t" r="r" b="b"/>
              <a:pathLst>
                <a:path w="18288000" h="745490">
                  <a:moveTo>
                    <a:pt x="18288000" y="0"/>
                  </a:moveTo>
                  <a:lnTo>
                    <a:pt x="0" y="0"/>
                  </a:lnTo>
                  <a:lnTo>
                    <a:pt x="0" y="744982"/>
                  </a:lnTo>
                  <a:lnTo>
                    <a:pt x="18288000" y="744982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5E82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-5"/>
              <a:ext cx="9346691" cy="102870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61076" y="3000755"/>
              <a:ext cx="103630" cy="14630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61076" y="5917691"/>
              <a:ext cx="103630" cy="14477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505200" y="9796271"/>
              <a:ext cx="2895600" cy="401320"/>
            </a:xfrm>
            <a:custGeom>
              <a:avLst/>
              <a:gdLst/>
              <a:ahLst/>
              <a:cxnLst/>
              <a:rect l="l" t="t" r="r" b="b"/>
              <a:pathLst>
                <a:path w="2895600" h="401320">
                  <a:moveTo>
                    <a:pt x="2895600" y="0"/>
                  </a:moveTo>
                  <a:lnTo>
                    <a:pt x="0" y="0"/>
                  </a:lnTo>
                  <a:lnTo>
                    <a:pt x="0" y="400811"/>
                  </a:lnTo>
                  <a:lnTo>
                    <a:pt x="2895600" y="400811"/>
                  </a:lnTo>
                  <a:lnTo>
                    <a:pt x="2895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514076" y="1278636"/>
              <a:ext cx="6175247" cy="45720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0871707" y="189992"/>
            <a:ext cx="54629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125" dirty="0"/>
              <a:t>PRIMA</a:t>
            </a:r>
            <a:r>
              <a:rPr sz="3600" spc="-105" dirty="0"/>
              <a:t> </a:t>
            </a:r>
            <a:r>
              <a:rPr sz="3600" spc="160" dirty="0"/>
              <a:t>DELLA</a:t>
            </a:r>
            <a:r>
              <a:rPr sz="3600" spc="-114" dirty="0"/>
              <a:t> </a:t>
            </a:r>
            <a:r>
              <a:rPr sz="3600" spc="160" dirty="0"/>
              <a:t>PARTENZA</a:t>
            </a:r>
            <a:endParaRPr sz="3600"/>
          </a:p>
        </p:txBody>
      </p:sp>
      <p:sp>
        <p:nvSpPr>
          <p:cNvPr id="11" name="object 11"/>
          <p:cNvSpPr txBox="1"/>
          <p:nvPr/>
        </p:nvSpPr>
        <p:spPr>
          <a:xfrm>
            <a:off x="10062464" y="490890"/>
            <a:ext cx="7945120" cy="7257415"/>
          </a:xfrm>
          <a:prstGeom prst="rect">
            <a:avLst/>
          </a:prstGeom>
        </p:spPr>
        <p:txBody>
          <a:bodyPr vert="horz" wrap="square" lIns="0" tIns="263525" rIns="0" bIns="0" rtlCol="0">
            <a:spAutoFit/>
          </a:bodyPr>
          <a:lstStyle/>
          <a:p>
            <a:pPr marR="855980" algn="ctr">
              <a:lnSpc>
                <a:spcPct val="100000"/>
              </a:lnSpc>
              <a:spcBef>
                <a:spcPts val="2075"/>
              </a:spcBef>
            </a:pPr>
            <a:r>
              <a:rPr sz="3200" spc="190" dirty="0">
                <a:solidFill>
                  <a:srgbClr val="B7DEE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BEFORE</a:t>
            </a:r>
            <a:r>
              <a:rPr sz="3200" spc="-150" dirty="0">
                <a:solidFill>
                  <a:srgbClr val="B7DEE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spc="80" dirty="0">
                <a:solidFill>
                  <a:srgbClr val="B7DEE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LEAVING</a:t>
            </a:r>
            <a:endParaRPr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1270" algn="ctr">
              <a:lnSpc>
                <a:spcPts val="3810"/>
              </a:lnSpc>
              <a:spcBef>
                <a:spcPts val="1980"/>
              </a:spcBef>
            </a:pPr>
            <a:r>
              <a:rPr sz="3200" b="1" spc="-85" dirty="0">
                <a:solidFill>
                  <a:srgbClr val="B7DEE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LEARNING</a:t>
            </a:r>
            <a:r>
              <a:rPr sz="3200" b="1" spc="-90" dirty="0">
                <a:solidFill>
                  <a:srgbClr val="B7DEE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b="1" spc="-10" dirty="0">
                <a:solidFill>
                  <a:srgbClr val="B7DEE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AGREEMENT</a:t>
            </a:r>
            <a:endParaRPr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34925" marR="31750" algn="ctr">
              <a:lnSpc>
                <a:spcPts val="4320"/>
              </a:lnSpc>
              <a:spcBef>
                <a:spcPts val="114"/>
              </a:spcBef>
            </a:pPr>
            <a:r>
              <a:rPr sz="36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Indicates</a:t>
            </a:r>
            <a:r>
              <a:rPr sz="3600" spc="-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both the</a:t>
            </a:r>
            <a:r>
              <a:rPr sz="3600" spc="-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placement</a:t>
            </a:r>
            <a:r>
              <a:rPr sz="3600" spc="3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spc="-1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activity </a:t>
            </a:r>
            <a:r>
              <a:rPr sz="36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to</a:t>
            </a:r>
            <a:r>
              <a:rPr sz="3600" spc="-13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spc="7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be</a:t>
            </a:r>
            <a:r>
              <a:rPr sz="3600" spc="-13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undertaken</a:t>
            </a:r>
            <a:r>
              <a:rPr sz="3600" spc="-13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spc="5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abroad</a:t>
            </a:r>
            <a:r>
              <a:rPr sz="3600" spc="-13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spc="-3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(Table</a:t>
            </a:r>
            <a:r>
              <a:rPr sz="3600" spc="-12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spc="-13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A)</a:t>
            </a:r>
            <a:r>
              <a:rPr sz="3600" spc="-13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spc="3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and </a:t>
            </a:r>
            <a:r>
              <a:rPr sz="36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the</a:t>
            </a:r>
            <a:r>
              <a:rPr sz="3600" spc="-1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spc="4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corresponding</a:t>
            </a:r>
            <a:r>
              <a:rPr sz="3600" spc="-9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activity</a:t>
            </a:r>
            <a:r>
              <a:rPr sz="3600" spc="-7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of</a:t>
            </a:r>
            <a:r>
              <a:rPr sz="3600" spc="-114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spc="-2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the </a:t>
            </a:r>
            <a:r>
              <a:rPr sz="3600" spc="12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School</a:t>
            </a:r>
            <a:r>
              <a:rPr sz="3600" spc="-13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of</a:t>
            </a:r>
            <a:r>
              <a:rPr sz="3600" spc="-14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Agriculture</a:t>
            </a:r>
            <a:r>
              <a:rPr sz="3600" spc="-13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that</a:t>
            </a:r>
            <a:r>
              <a:rPr sz="3600" spc="-12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will</a:t>
            </a:r>
            <a:r>
              <a:rPr sz="3600" spc="-14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spc="4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be</a:t>
            </a:r>
            <a:endParaRPr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268605" marR="263525" algn="ctr">
              <a:lnSpc>
                <a:spcPts val="4320"/>
              </a:lnSpc>
              <a:spcBef>
                <a:spcPts val="5"/>
              </a:spcBef>
            </a:pPr>
            <a:r>
              <a:rPr sz="3600" spc="6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recognised</a:t>
            </a:r>
            <a:r>
              <a:rPr sz="3600" spc="-9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to</a:t>
            </a:r>
            <a:r>
              <a:rPr sz="3600" spc="-8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the</a:t>
            </a:r>
            <a:r>
              <a:rPr sz="3600" spc="-8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student</a:t>
            </a:r>
            <a:r>
              <a:rPr sz="3600" spc="-7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on</a:t>
            </a:r>
            <a:r>
              <a:rPr sz="3600" spc="-9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spc="-1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his/her </a:t>
            </a:r>
            <a:r>
              <a:rPr sz="3600" spc="-3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return</a:t>
            </a:r>
            <a:r>
              <a:rPr sz="3600" spc="-22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spc="-4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(Table</a:t>
            </a:r>
            <a:r>
              <a:rPr sz="3600" spc="-22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spc="-2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B).</a:t>
            </a:r>
            <a:endParaRPr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12700" marR="5080" indent="-1270" algn="ctr">
              <a:lnSpc>
                <a:spcPct val="100000"/>
              </a:lnSpc>
              <a:spcBef>
                <a:spcPts val="2014"/>
              </a:spcBef>
            </a:pPr>
            <a:r>
              <a:rPr sz="3600" spc="11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Must</a:t>
            </a:r>
            <a:r>
              <a:rPr sz="3600" spc="-114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spc="7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be</a:t>
            </a:r>
            <a:r>
              <a:rPr sz="3600" spc="-114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spc="5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approved</a:t>
            </a:r>
            <a:r>
              <a:rPr sz="3600" spc="-9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spc="7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by</a:t>
            </a:r>
            <a:r>
              <a:rPr sz="3600" spc="-114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the</a:t>
            </a:r>
            <a:r>
              <a:rPr sz="3600" spc="-114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Delegate</a:t>
            </a:r>
            <a:r>
              <a:rPr sz="3600" spc="-9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spc="-2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for </a:t>
            </a:r>
            <a:r>
              <a:rPr sz="3600" spc="-4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International </a:t>
            </a:r>
            <a:r>
              <a:rPr sz="36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Relations</a:t>
            </a:r>
            <a:r>
              <a:rPr sz="3600" spc="-6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of</a:t>
            </a:r>
            <a:r>
              <a:rPr sz="3600" spc="-6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the</a:t>
            </a:r>
            <a:r>
              <a:rPr sz="3600" spc="-6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spc="114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School</a:t>
            </a:r>
            <a:r>
              <a:rPr sz="3600" spc="-5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spc="-2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of </a:t>
            </a:r>
            <a:r>
              <a:rPr sz="36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Agriculture</a:t>
            </a:r>
            <a:r>
              <a:rPr sz="3600" spc="-11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spc="5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and</a:t>
            </a:r>
            <a:r>
              <a:rPr sz="3600" spc="-1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the</a:t>
            </a:r>
            <a:r>
              <a:rPr sz="3600" spc="-10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spc="5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host</a:t>
            </a:r>
            <a:r>
              <a:rPr sz="3600" spc="-10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spc="-1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location </a:t>
            </a:r>
            <a:r>
              <a:rPr sz="36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before</a:t>
            </a:r>
            <a:r>
              <a:rPr sz="3600" spc="-1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spc="-1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departure</a:t>
            </a:r>
            <a:endParaRPr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9735311" y="2026920"/>
            <a:ext cx="452755" cy="4036060"/>
            <a:chOff x="9735311" y="2026920"/>
            <a:chExt cx="452755" cy="4036060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779507" y="2026920"/>
              <a:ext cx="408431" cy="40233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735311" y="5660135"/>
              <a:ext cx="408431" cy="402336"/>
            </a:xfrm>
            <a:prstGeom prst="rect">
              <a:avLst/>
            </a:prstGeom>
          </p:spPr>
        </p:pic>
      </p:grpSp>
      <p:grpSp>
        <p:nvGrpSpPr>
          <p:cNvPr id="15" name="object 15"/>
          <p:cNvGrpSpPr/>
          <p:nvPr/>
        </p:nvGrpSpPr>
        <p:grpSpPr>
          <a:xfrm>
            <a:off x="-38100" y="-4"/>
            <a:ext cx="9461500" cy="10287000"/>
            <a:chOff x="-38100" y="-4"/>
            <a:chExt cx="9461500" cy="10287000"/>
          </a:xfrm>
        </p:grpSpPr>
        <p:sp>
          <p:nvSpPr>
            <p:cNvPr id="16" name="object 16"/>
            <p:cNvSpPr/>
            <p:nvPr/>
          </p:nvSpPr>
          <p:spPr>
            <a:xfrm>
              <a:off x="0" y="9424566"/>
              <a:ext cx="9385300" cy="82550"/>
            </a:xfrm>
            <a:custGeom>
              <a:avLst/>
              <a:gdLst/>
              <a:ahLst/>
              <a:cxnLst/>
              <a:rect l="l" t="t" r="r" b="b"/>
              <a:pathLst>
                <a:path w="9385300" h="82550">
                  <a:moveTo>
                    <a:pt x="9371584" y="81992"/>
                  </a:moveTo>
                  <a:lnTo>
                    <a:pt x="0" y="27511"/>
                  </a:lnTo>
                </a:path>
                <a:path w="9385300" h="82550">
                  <a:moveTo>
                    <a:pt x="9385300" y="54560"/>
                  </a:moveTo>
                  <a:lnTo>
                    <a:pt x="0" y="0"/>
                  </a:lnTo>
                </a:path>
              </a:pathLst>
            </a:custGeom>
            <a:ln w="762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-4"/>
              <a:ext cx="9358883" cy="10287000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3584194" y="9877450"/>
            <a:ext cx="2729230" cy="280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05"/>
              </a:lnSpc>
            </a:pPr>
            <a:r>
              <a:rPr sz="2000" dirty="0">
                <a:latin typeface="Calibri"/>
                <a:cs typeface="Calibri"/>
              </a:rPr>
              <a:t>Kiel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University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(Germania)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9451975"/>
          </a:xfrm>
          <a:custGeom>
            <a:avLst/>
            <a:gdLst/>
            <a:ahLst/>
            <a:cxnLst/>
            <a:rect l="l" t="t" r="r" b="b"/>
            <a:pathLst>
              <a:path w="18288000" h="9451975">
                <a:moveTo>
                  <a:pt x="0" y="9451848"/>
                </a:moveTo>
                <a:lnTo>
                  <a:pt x="18288000" y="9451848"/>
                </a:lnTo>
                <a:lnTo>
                  <a:pt x="18288000" y="0"/>
                </a:lnTo>
                <a:lnTo>
                  <a:pt x="0" y="0"/>
                </a:lnTo>
                <a:lnTo>
                  <a:pt x="0" y="9451848"/>
                </a:lnTo>
                <a:close/>
              </a:path>
            </a:pathLst>
          </a:custGeom>
          <a:solidFill>
            <a:srgbClr val="5E826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-4"/>
            <a:ext cx="18288000" cy="10287000"/>
            <a:chOff x="0" y="-4"/>
            <a:chExt cx="18288000" cy="10287000"/>
          </a:xfrm>
        </p:grpSpPr>
        <p:sp>
          <p:nvSpPr>
            <p:cNvPr id="4" name="object 4"/>
            <p:cNvSpPr/>
            <p:nvPr/>
          </p:nvSpPr>
          <p:spPr>
            <a:xfrm>
              <a:off x="0" y="9541762"/>
              <a:ext cx="18288000" cy="745490"/>
            </a:xfrm>
            <a:custGeom>
              <a:avLst/>
              <a:gdLst/>
              <a:ahLst/>
              <a:cxnLst/>
              <a:rect l="l" t="t" r="r" b="b"/>
              <a:pathLst>
                <a:path w="18288000" h="745490">
                  <a:moveTo>
                    <a:pt x="18288000" y="0"/>
                  </a:moveTo>
                  <a:lnTo>
                    <a:pt x="0" y="0"/>
                  </a:lnTo>
                  <a:lnTo>
                    <a:pt x="0" y="744982"/>
                  </a:lnTo>
                  <a:lnTo>
                    <a:pt x="18288000" y="744982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5E82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-4"/>
              <a:ext cx="7121651" cy="102870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61076" y="3000755"/>
              <a:ext cx="103630" cy="14630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61076" y="5917691"/>
              <a:ext cx="103630" cy="14477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048511" y="9726168"/>
              <a:ext cx="5105400" cy="399415"/>
            </a:xfrm>
            <a:custGeom>
              <a:avLst/>
              <a:gdLst/>
              <a:ahLst/>
              <a:cxnLst/>
              <a:rect l="l" t="t" r="r" b="b"/>
              <a:pathLst>
                <a:path w="5105400" h="399415">
                  <a:moveTo>
                    <a:pt x="5105400" y="0"/>
                  </a:moveTo>
                  <a:lnTo>
                    <a:pt x="0" y="0"/>
                  </a:lnTo>
                  <a:lnTo>
                    <a:pt x="0" y="399287"/>
                  </a:lnTo>
                  <a:lnTo>
                    <a:pt x="5105400" y="399287"/>
                  </a:lnTo>
                  <a:lnTo>
                    <a:pt x="5105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99192" y="1251203"/>
              <a:ext cx="3717036" cy="51816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9423907" y="128143"/>
            <a:ext cx="54629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125" dirty="0"/>
              <a:t>PRIMA</a:t>
            </a:r>
            <a:r>
              <a:rPr sz="3600" spc="-105" dirty="0"/>
              <a:t> </a:t>
            </a:r>
            <a:r>
              <a:rPr sz="3600" spc="160" dirty="0"/>
              <a:t>DELLA</a:t>
            </a:r>
            <a:r>
              <a:rPr sz="3600" spc="-114" dirty="0"/>
              <a:t> </a:t>
            </a:r>
            <a:r>
              <a:rPr sz="3600" spc="160" dirty="0"/>
              <a:t>PARTENZA</a:t>
            </a:r>
            <a:endParaRPr sz="3600"/>
          </a:p>
        </p:txBody>
      </p:sp>
      <p:sp>
        <p:nvSpPr>
          <p:cNvPr id="11" name="object 11"/>
          <p:cNvSpPr txBox="1"/>
          <p:nvPr/>
        </p:nvSpPr>
        <p:spPr>
          <a:xfrm>
            <a:off x="7735316" y="679831"/>
            <a:ext cx="9854565" cy="80194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007744" algn="ctr">
              <a:lnSpc>
                <a:spcPct val="100000"/>
              </a:lnSpc>
              <a:spcBef>
                <a:spcPts val="100"/>
              </a:spcBef>
            </a:pPr>
            <a:r>
              <a:rPr sz="3200" spc="190" dirty="0">
                <a:solidFill>
                  <a:srgbClr val="B7DEE8"/>
                </a:solidFill>
                <a:latin typeface="Tahoma"/>
                <a:cs typeface="Tahoma"/>
              </a:rPr>
              <a:t>BEFORE</a:t>
            </a:r>
            <a:r>
              <a:rPr sz="3200" spc="-140" dirty="0">
                <a:solidFill>
                  <a:srgbClr val="B7DEE8"/>
                </a:solidFill>
                <a:latin typeface="Tahoma"/>
                <a:cs typeface="Tahoma"/>
              </a:rPr>
              <a:t> </a:t>
            </a:r>
            <a:r>
              <a:rPr sz="3200" spc="80" dirty="0">
                <a:solidFill>
                  <a:srgbClr val="B7DEE8"/>
                </a:solidFill>
                <a:latin typeface="Tahoma"/>
                <a:cs typeface="Tahoma"/>
              </a:rPr>
              <a:t>LEAVING</a:t>
            </a:r>
            <a:endParaRPr sz="3200" dirty="0">
              <a:latin typeface="Tahoma"/>
              <a:cs typeface="Tahoma"/>
            </a:endParaRPr>
          </a:p>
          <a:p>
            <a:pPr marL="109220" algn="ctr">
              <a:lnSpc>
                <a:spcPts val="3820"/>
              </a:lnSpc>
              <a:spcBef>
                <a:spcPts val="3415"/>
              </a:spcBef>
            </a:pPr>
            <a:r>
              <a:rPr sz="3200" b="1" dirty="0">
                <a:solidFill>
                  <a:srgbClr val="C3D5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CONTRATTO</a:t>
            </a:r>
            <a:r>
              <a:rPr sz="3200" b="1" spc="-90" dirty="0">
                <a:solidFill>
                  <a:srgbClr val="C3D5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b="1" spc="-75" dirty="0">
                <a:solidFill>
                  <a:srgbClr val="C3D5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FINANZIARIO</a:t>
            </a:r>
            <a:endParaRPr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476884" marR="260985" indent="-100965">
              <a:lnSpc>
                <a:spcPts val="3879"/>
              </a:lnSpc>
              <a:spcBef>
                <a:spcPts val="80"/>
              </a:spcBef>
            </a:pPr>
            <a:r>
              <a:rPr sz="3200" spc="14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È</a:t>
            </a:r>
            <a:r>
              <a:rPr sz="3200" spc="-10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spc="9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l’accordo</a:t>
            </a:r>
            <a:r>
              <a:rPr sz="3200" spc="-6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individuale</a:t>
            </a:r>
            <a:r>
              <a:rPr sz="3200" spc="-9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di</a:t>
            </a:r>
            <a:r>
              <a:rPr sz="3200" spc="-8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mobilità</a:t>
            </a:r>
            <a:r>
              <a:rPr sz="3200" spc="-8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spc="6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Erasmus</a:t>
            </a:r>
            <a:r>
              <a:rPr sz="3200" spc="-12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in</a:t>
            </a:r>
            <a:r>
              <a:rPr sz="3200" spc="-10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spc="6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cui</a:t>
            </a:r>
            <a:r>
              <a:rPr sz="3200" spc="-8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spc="-5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è </a:t>
            </a:r>
            <a:r>
              <a:rPr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indicato</a:t>
            </a:r>
            <a:r>
              <a:rPr sz="3200" spc="-1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l’importo</a:t>
            </a:r>
            <a:r>
              <a:rPr sz="3200" spc="-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spc="-1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effettivo</a:t>
            </a:r>
            <a:r>
              <a:rPr sz="3200" spc="1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della</a:t>
            </a:r>
            <a:r>
              <a:rPr sz="3200" spc="-1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spc="10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Borsa</a:t>
            </a:r>
            <a:r>
              <a:rPr sz="3200" spc="-3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di</a:t>
            </a:r>
            <a:r>
              <a:rPr sz="3200" spc="-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spc="-1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mobilità:</a:t>
            </a:r>
            <a:endParaRPr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468630" marR="898525" indent="-455930">
              <a:lnSpc>
                <a:spcPct val="100899"/>
              </a:lnSpc>
              <a:spcBef>
                <a:spcPts val="1710"/>
              </a:spcBef>
              <a:buFont typeface="Segoe UI Symbol"/>
              <a:buChar char="⮚"/>
              <a:tabLst>
                <a:tab pos="469900" algn="l"/>
              </a:tabLst>
            </a:pPr>
            <a:r>
              <a:rPr sz="3200" u="sng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BF0DE"/>
                  </a:solidFill>
                </a:uFill>
                <a:latin typeface="Tahoma"/>
                <a:cs typeface="Tahoma"/>
              </a:rPr>
              <a:t>Deve</a:t>
            </a:r>
            <a:r>
              <a:rPr sz="3200" u="sng" spc="-7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BF0DE"/>
                  </a:solidFill>
                </a:uFill>
                <a:latin typeface="Tahoma"/>
                <a:cs typeface="Tahoma"/>
              </a:rPr>
              <a:t> </a:t>
            </a:r>
            <a:r>
              <a:rPr sz="3200" u="sng" spc="5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BF0DE"/>
                  </a:solidFill>
                </a:uFill>
                <a:latin typeface="Tahoma"/>
                <a:cs typeface="Tahoma"/>
              </a:rPr>
              <a:t>essere</a:t>
            </a:r>
            <a:r>
              <a:rPr sz="3200" u="sng" spc="-6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BF0DE"/>
                  </a:solidFill>
                </a:uFill>
                <a:latin typeface="Tahoma"/>
                <a:cs typeface="Tahoma"/>
              </a:rPr>
              <a:t> </a:t>
            </a:r>
            <a:r>
              <a:rPr sz="3200" u="sng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BF0DE"/>
                  </a:solidFill>
                </a:uFill>
                <a:latin typeface="Tahoma"/>
                <a:cs typeface="Tahoma"/>
              </a:rPr>
              <a:t>firmato</a:t>
            </a:r>
            <a:r>
              <a:rPr sz="3200" u="sng" spc="-7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BF0DE"/>
                  </a:solidFill>
                </a:uFill>
                <a:latin typeface="Tahoma"/>
                <a:cs typeface="Tahoma"/>
              </a:rPr>
              <a:t> </a:t>
            </a:r>
            <a:r>
              <a:rPr sz="3200" u="sng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BF0DE"/>
                  </a:solidFill>
                </a:uFill>
                <a:latin typeface="Tahoma"/>
                <a:cs typeface="Tahoma"/>
              </a:rPr>
              <a:t>obbligatoriamente</a:t>
            </a:r>
            <a:r>
              <a:rPr sz="3200" u="sng" spc="-2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BF0DE"/>
                  </a:solidFill>
                </a:uFill>
                <a:latin typeface="Tahoma"/>
                <a:cs typeface="Tahoma"/>
              </a:rPr>
              <a:t> </a:t>
            </a:r>
            <a:r>
              <a:rPr sz="3200" b="1" spc="-40" dirty="0">
                <a:solidFill>
                  <a:srgbClr val="C3D5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PRIMA 	</a:t>
            </a:r>
            <a:r>
              <a:rPr sz="3200" b="1" dirty="0">
                <a:solidFill>
                  <a:srgbClr val="C3D5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DELLA</a:t>
            </a:r>
            <a:r>
              <a:rPr sz="3200" b="1" spc="30" dirty="0">
                <a:solidFill>
                  <a:srgbClr val="C3D5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b="1" spc="-10" dirty="0">
                <a:solidFill>
                  <a:srgbClr val="C3D5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PARTENZA</a:t>
            </a:r>
            <a:endParaRPr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469265" indent="-456565">
              <a:lnSpc>
                <a:spcPct val="100000"/>
              </a:lnSpc>
              <a:spcBef>
                <a:spcPts val="3804"/>
              </a:spcBef>
              <a:buFont typeface="Segoe UI Symbol"/>
              <a:buChar char="⮚"/>
              <a:tabLst>
                <a:tab pos="469265" algn="l"/>
              </a:tabLst>
            </a:pPr>
            <a:r>
              <a:rPr sz="3200" u="sng" spc="12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BF0DE"/>
                  </a:solidFill>
                </a:uFill>
                <a:latin typeface="Tahoma"/>
                <a:cs typeface="Tahoma"/>
              </a:rPr>
              <a:t>Può</a:t>
            </a:r>
            <a:r>
              <a:rPr sz="3200" u="sng" spc="-4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BF0DE"/>
                  </a:solidFill>
                </a:uFill>
                <a:latin typeface="Tahoma"/>
                <a:cs typeface="Tahoma"/>
              </a:rPr>
              <a:t> </a:t>
            </a:r>
            <a:r>
              <a:rPr sz="3200" u="sng" spc="5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BF0DE"/>
                  </a:solidFill>
                </a:uFill>
                <a:latin typeface="Tahoma"/>
                <a:cs typeface="Tahoma"/>
              </a:rPr>
              <a:t>essere</a:t>
            </a:r>
            <a:r>
              <a:rPr sz="3200" u="sng" spc="-3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BF0DE"/>
                  </a:solidFill>
                </a:uFill>
                <a:latin typeface="Tahoma"/>
                <a:cs typeface="Tahoma"/>
              </a:rPr>
              <a:t> </a:t>
            </a:r>
            <a:r>
              <a:rPr sz="3200" u="sng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BF0DE"/>
                  </a:solidFill>
                </a:uFill>
                <a:latin typeface="Tahoma"/>
                <a:cs typeface="Tahoma"/>
              </a:rPr>
              <a:t>firmato</a:t>
            </a:r>
            <a:r>
              <a:rPr sz="3200" u="sng" spc="-2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BF0DE"/>
                  </a:solidFill>
                </a:uFill>
                <a:latin typeface="Tahoma"/>
                <a:cs typeface="Tahoma"/>
              </a:rPr>
              <a:t> </a:t>
            </a:r>
            <a:r>
              <a:rPr sz="3200" u="sng" spc="75" dirty="0">
                <a:solidFill>
                  <a:srgbClr val="C3D5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3D59B"/>
                  </a:solidFill>
                </a:uFill>
                <a:latin typeface="Tahoma"/>
                <a:cs typeface="Tahoma"/>
              </a:rPr>
              <a:t>solo</a:t>
            </a:r>
            <a:r>
              <a:rPr sz="3200" u="sng" spc="-40" dirty="0">
                <a:solidFill>
                  <a:srgbClr val="C3D5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3D59B"/>
                  </a:solidFill>
                </a:uFill>
                <a:latin typeface="Tahoma"/>
                <a:cs typeface="Tahoma"/>
              </a:rPr>
              <a:t> </a:t>
            </a:r>
            <a:r>
              <a:rPr sz="3200" u="sng" spc="95" dirty="0">
                <a:solidFill>
                  <a:srgbClr val="C3D5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3D59B"/>
                  </a:solidFill>
                </a:uFill>
                <a:latin typeface="Tahoma"/>
                <a:cs typeface="Tahoma"/>
              </a:rPr>
              <a:t>dopo</a:t>
            </a:r>
            <a:r>
              <a:rPr sz="3200" u="sng" spc="-30" dirty="0">
                <a:solidFill>
                  <a:srgbClr val="C3D5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3D59B"/>
                  </a:solidFill>
                </a:uFill>
                <a:latin typeface="Tahoma"/>
                <a:cs typeface="Tahoma"/>
              </a:rPr>
              <a:t> </a:t>
            </a:r>
            <a:r>
              <a:rPr sz="3200" u="sng" dirty="0">
                <a:solidFill>
                  <a:srgbClr val="C3D5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3D59B"/>
                  </a:solidFill>
                </a:uFill>
                <a:latin typeface="Tahoma"/>
                <a:cs typeface="Tahoma"/>
              </a:rPr>
              <a:t>l’approvazione</a:t>
            </a:r>
            <a:r>
              <a:rPr sz="3200" u="sng" spc="-20" dirty="0">
                <a:solidFill>
                  <a:srgbClr val="C3D5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3D59B"/>
                  </a:solidFill>
                </a:uFill>
                <a:latin typeface="Tahoma"/>
                <a:cs typeface="Tahoma"/>
              </a:rPr>
              <a:t> </a:t>
            </a:r>
            <a:r>
              <a:rPr sz="3200" u="sng" spc="-25" dirty="0">
                <a:solidFill>
                  <a:srgbClr val="C3D5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3D59B"/>
                  </a:solidFill>
                </a:uFill>
                <a:latin typeface="Tahoma"/>
                <a:cs typeface="Tahoma"/>
              </a:rPr>
              <a:t>del</a:t>
            </a:r>
            <a:endParaRPr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469900">
              <a:lnSpc>
                <a:spcPct val="100000"/>
              </a:lnSpc>
              <a:spcBef>
                <a:spcPts val="35"/>
              </a:spcBef>
            </a:pPr>
            <a:r>
              <a:rPr sz="3200" u="sng" dirty="0">
                <a:solidFill>
                  <a:srgbClr val="C3D5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3D59B"/>
                  </a:solidFill>
                </a:uFill>
                <a:latin typeface="Tahoma"/>
                <a:cs typeface="Tahoma"/>
              </a:rPr>
              <a:t>Learning</a:t>
            </a:r>
            <a:r>
              <a:rPr sz="3200" u="sng" spc="-15" dirty="0">
                <a:solidFill>
                  <a:srgbClr val="C3D5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3D59B"/>
                  </a:solidFill>
                </a:uFill>
                <a:latin typeface="Tahoma"/>
                <a:cs typeface="Tahoma"/>
              </a:rPr>
              <a:t> </a:t>
            </a:r>
            <a:r>
              <a:rPr sz="3200" u="sng" spc="-10" dirty="0">
                <a:solidFill>
                  <a:srgbClr val="C3D5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3D59B"/>
                  </a:solidFill>
                </a:uFill>
                <a:latin typeface="Tahoma"/>
                <a:cs typeface="Tahoma"/>
              </a:rPr>
              <a:t>Agreement</a:t>
            </a:r>
            <a:endParaRPr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12700" marR="903605">
              <a:lnSpc>
                <a:spcPct val="100000"/>
              </a:lnSpc>
              <a:spcBef>
                <a:spcPts val="3804"/>
              </a:spcBef>
            </a:pPr>
            <a:r>
              <a:rPr sz="3200" spc="6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NB:</a:t>
            </a:r>
            <a:r>
              <a:rPr sz="3200" spc="-7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spc="5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Sarà</a:t>
            </a:r>
            <a:r>
              <a:rPr sz="3200" spc="-5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cura</a:t>
            </a:r>
            <a:r>
              <a:rPr sz="3200" spc="-5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dell’</a:t>
            </a:r>
            <a:r>
              <a:rPr sz="3200" b="1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U.P</a:t>
            </a:r>
            <a:r>
              <a:rPr sz="3200" b="1" spc="2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b="1" spc="-114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Unità</a:t>
            </a:r>
            <a:r>
              <a:rPr sz="3200" b="1" spc="-1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b="1" spc="-2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di </a:t>
            </a:r>
            <a:r>
              <a:rPr sz="3200" b="1" spc="-13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Internazionalizzazione_Mobilità</a:t>
            </a:r>
            <a:r>
              <a:rPr sz="3200" b="1" spc="4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b="1" spc="-13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Internazionale</a:t>
            </a:r>
            <a:endParaRPr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3200" b="1" spc="-155" dirty="0">
                <a:solidFill>
                  <a:srgbClr val="EBF0DE"/>
                </a:solidFill>
                <a:latin typeface="Tahoma"/>
                <a:cs typeface="Tahoma"/>
              </a:rPr>
              <a:t>(</a:t>
            </a:r>
            <a:r>
              <a:rPr sz="3200" b="1" u="sng" spc="-155" dirty="0">
                <a:solidFill>
                  <a:srgbClr val="EBF0DE"/>
                </a:solidFill>
                <a:uFill>
                  <a:solidFill>
                    <a:srgbClr val="EBF0DE"/>
                  </a:solidFill>
                </a:uFill>
                <a:latin typeface="Tahoma"/>
                <a:cs typeface="Tahoma"/>
                <a:hlinkClick r:id="rId5"/>
              </a:rPr>
              <a:t>outgoing.erasmus@unifi.it</a:t>
            </a:r>
            <a:r>
              <a:rPr sz="3200" b="1" spc="-155" dirty="0">
                <a:solidFill>
                  <a:srgbClr val="EBF0DE"/>
                </a:solidFill>
                <a:latin typeface="Tahoma"/>
                <a:cs typeface="Tahoma"/>
              </a:rPr>
              <a:t>)</a:t>
            </a:r>
            <a:r>
              <a:rPr sz="3200" b="1" spc="30" dirty="0">
                <a:solidFill>
                  <a:srgbClr val="EBF0DE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contattare</a:t>
            </a:r>
            <a:r>
              <a:rPr sz="3200" spc="2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ogni</a:t>
            </a:r>
            <a:r>
              <a:rPr sz="3200" spc="-3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spc="-1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studente </a:t>
            </a:r>
            <a:r>
              <a:rPr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per</a:t>
            </a:r>
            <a:r>
              <a:rPr sz="3200" spc="-8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la</a:t>
            </a:r>
            <a:r>
              <a:rPr sz="3200" spc="-7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spc="-1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firma</a:t>
            </a:r>
            <a:r>
              <a:rPr sz="3200" spc="-8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del</a:t>
            </a:r>
            <a:r>
              <a:rPr sz="3200" spc="-7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Contratto</a:t>
            </a:r>
            <a:r>
              <a:rPr sz="3200" spc="-9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spc="-1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finanziario,</a:t>
            </a:r>
            <a:r>
              <a:rPr sz="3200" spc="-7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spc="13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poco</a:t>
            </a:r>
            <a:r>
              <a:rPr sz="3200" spc="-9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prima</a:t>
            </a:r>
            <a:r>
              <a:rPr sz="3200" spc="-7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spc="-1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della</a:t>
            </a:r>
            <a:endParaRPr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3200" spc="-10" dirty="0" err="1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partenza</a:t>
            </a:r>
            <a:r>
              <a:rPr sz="3200" spc="-1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.</a:t>
            </a:r>
            <a:endParaRPr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0" y="9424566"/>
            <a:ext cx="9385300" cy="82550"/>
          </a:xfrm>
          <a:custGeom>
            <a:avLst/>
            <a:gdLst/>
            <a:ahLst/>
            <a:cxnLst/>
            <a:rect l="l" t="t" r="r" b="b"/>
            <a:pathLst>
              <a:path w="9385300" h="82550">
                <a:moveTo>
                  <a:pt x="9371584" y="81992"/>
                </a:moveTo>
                <a:lnTo>
                  <a:pt x="0" y="27511"/>
                </a:lnTo>
              </a:path>
              <a:path w="9385300" h="82550">
                <a:moveTo>
                  <a:pt x="9385300" y="54560"/>
                </a:moveTo>
                <a:lnTo>
                  <a:pt x="0" y="0"/>
                </a:lnTo>
              </a:path>
            </a:pathLst>
          </a:custGeom>
          <a:ln w="762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127252" y="9806431"/>
            <a:ext cx="4942840" cy="280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05"/>
              </a:lnSpc>
            </a:pPr>
            <a:r>
              <a:rPr sz="2000" spc="-20" dirty="0">
                <a:latin typeface="Calibri"/>
                <a:cs typeface="Calibri"/>
              </a:rPr>
              <a:t>Albert-</a:t>
            </a:r>
            <a:r>
              <a:rPr sz="2000" spc="-10" dirty="0">
                <a:latin typeface="Calibri"/>
                <a:cs typeface="Calibri"/>
              </a:rPr>
              <a:t>Ludwigs-</a:t>
            </a:r>
            <a:r>
              <a:rPr sz="2000" dirty="0">
                <a:latin typeface="Calibri"/>
                <a:cs typeface="Calibri"/>
              </a:rPr>
              <a:t>Universität</a:t>
            </a:r>
            <a:r>
              <a:rPr sz="2000" spc="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Freiburg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(Germania)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9451975"/>
          </a:xfrm>
          <a:custGeom>
            <a:avLst/>
            <a:gdLst/>
            <a:ahLst/>
            <a:cxnLst/>
            <a:rect l="l" t="t" r="r" b="b"/>
            <a:pathLst>
              <a:path w="18288000" h="9451975">
                <a:moveTo>
                  <a:pt x="0" y="9451848"/>
                </a:moveTo>
                <a:lnTo>
                  <a:pt x="18288000" y="9451848"/>
                </a:lnTo>
                <a:lnTo>
                  <a:pt x="18288000" y="0"/>
                </a:lnTo>
                <a:lnTo>
                  <a:pt x="0" y="0"/>
                </a:lnTo>
                <a:lnTo>
                  <a:pt x="0" y="9451848"/>
                </a:lnTo>
                <a:close/>
              </a:path>
            </a:pathLst>
          </a:custGeom>
          <a:solidFill>
            <a:srgbClr val="5E826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-38100" y="-4"/>
            <a:ext cx="18326100" cy="10287000"/>
            <a:chOff x="-38100" y="-4"/>
            <a:chExt cx="18326100" cy="10287000"/>
          </a:xfrm>
        </p:grpSpPr>
        <p:sp>
          <p:nvSpPr>
            <p:cNvPr id="4" name="object 4"/>
            <p:cNvSpPr/>
            <p:nvPr/>
          </p:nvSpPr>
          <p:spPr>
            <a:xfrm>
              <a:off x="0" y="9541762"/>
              <a:ext cx="18288000" cy="745490"/>
            </a:xfrm>
            <a:custGeom>
              <a:avLst/>
              <a:gdLst/>
              <a:ahLst/>
              <a:cxnLst/>
              <a:rect l="l" t="t" r="r" b="b"/>
              <a:pathLst>
                <a:path w="18288000" h="745490">
                  <a:moveTo>
                    <a:pt x="18288000" y="0"/>
                  </a:moveTo>
                  <a:lnTo>
                    <a:pt x="0" y="0"/>
                  </a:lnTo>
                  <a:lnTo>
                    <a:pt x="0" y="744982"/>
                  </a:lnTo>
                  <a:lnTo>
                    <a:pt x="18288000" y="744982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5E82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-4"/>
              <a:ext cx="7121651" cy="102870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61076" y="3000755"/>
              <a:ext cx="103630" cy="14630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61076" y="5917691"/>
              <a:ext cx="103630" cy="14477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048511" y="9726168"/>
              <a:ext cx="5105400" cy="399415"/>
            </a:xfrm>
            <a:custGeom>
              <a:avLst/>
              <a:gdLst/>
              <a:ahLst/>
              <a:cxnLst/>
              <a:rect l="l" t="t" r="r" b="b"/>
              <a:pathLst>
                <a:path w="5105400" h="399415">
                  <a:moveTo>
                    <a:pt x="5105400" y="0"/>
                  </a:moveTo>
                  <a:lnTo>
                    <a:pt x="0" y="0"/>
                  </a:lnTo>
                  <a:lnTo>
                    <a:pt x="0" y="399287"/>
                  </a:lnTo>
                  <a:lnTo>
                    <a:pt x="5105400" y="399287"/>
                  </a:lnTo>
                  <a:lnTo>
                    <a:pt x="5105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99192" y="1251203"/>
              <a:ext cx="3717036" cy="5181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0" y="9424566"/>
              <a:ext cx="9385300" cy="82550"/>
            </a:xfrm>
            <a:custGeom>
              <a:avLst/>
              <a:gdLst/>
              <a:ahLst/>
              <a:cxnLst/>
              <a:rect l="l" t="t" r="r" b="b"/>
              <a:pathLst>
                <a:path w="9385300" h="82550">
                  <a:moveTo>
                    <a:pt x="9371584" y="81992"/>
                  </a:moveTo>
                  <a:lnTo>
                    <a:pt x="0" y="27511"/>
                  </a:lnTo>
                </a:path>
                <a:path w="9385300" h="82550">
                  <a:moveTo>
                    <a:pt x="9385300" y="54560"/>
                  </a:moveTo>
                  <a:lnTo>
                    <a:pt x="0" y="0"/>
                  </a:lnTo>
                </a:path>
              </a:pathLst>
            </a:custGeom>
            <a:ln w="762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6525" rIns="0" bIns="0" rtlCol="0">
            <a:spAutoFit/>
          </a:bodyPr>
          <a:lstStyle/>
          <a:p>
            <a:pPr marL="5912485" algn="ctr">
              <a:lnSpc>
                <a:spcPct val="100000"/>
              </a:lnSpc>
              <a:spcBef>
                <a:spcPts val="100"/>
              </a:spcBef>
            </a:pPr>
            <a:r>
              <a:rPr sz="3600" spc="125" dirty="0"/>
              <a:t>PRIMA</a:t>
            </a:r>
            <a:r>
              <a:rPr sz="3600" spc="-105" dirty="0"/>
              <a:t> </a:t>
            </a:r>
            <a:r>
              <a:rPr sz="3600" spc="160" dirty="0"/>
              <a:t>DELLA</a:t>
            </a:r>
            <a:r>
              <a:rPr sz="3600" spc="-114" dirty="0"/>
              <a:t> </a:t>
            </a:r>
            <a:r>
              <a:rPr sz="3600" spc="160" dirty="0"/>
              <a:t>PARTENZA</a:t>
            </a:r>
            <a:endParaRPr sz="3600"/>
          </a:p>
          <a:p>
            <a:pPr marL="5912485" algn="ctr">
              <a:lnSpc>
                <a:spcPct val="100000"/>
              </a:lnSpc>
              <a:spcBef>
                <a:spcPts val="25"/>
              </a:spcBef>
            </a:pPr>
            <a:r>
              <a:rPr sz="3200" spc="190" dirty="0">
                <a:solidFill>
                  <a:srgbClr val="B7DEE8"/>
                </a:solidFill>
              </a:rPr>
              <a:t>BEFORE</a:t>
            </a:r>
            <a:r>
              <a:rPr sz="3200" spc="-140" dirty="0">
                <a:solidFill>
                  <a:srgbClr val="B7DEE8"/>
                </a:solidFill>
              </a:rPr>
              <a:t> </a:t>
            </a:r>
            <a:r>
              <a:rPr sz="3200" spc="80" dirty="0">
                <a:solidFill>
                  <a:srgbClr val="B7DEE8"/>
                </a:solidFill>
              </a:rPr>
              <a:t>LEAVING</a:t>
            </a:r>
            <a:endParaRPr sz="3200"/>
          </a:p>
        </p:txBody>
      </p:sp>
      <p:sp>
        <p:nvSpPr>
          <p:cNvPr id="12" name="object 12"/>
          <p:cNvSpPr txBox="1"/>
          <p:nvPr/>
        </p:nvSpPr>
        <p:spPr>
          <a:xfrm>
            <a:off x="8043472" y="1425666"/>
            <a:ext cx="9773920" cy="68999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9230" algn="ctr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FINANCIAL</a:t>
            </a:r>
            <a:r>
              <a:rPr sz="3600" b="1" spc="-35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b="1" spc="-1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CONTRACT</a:t>
            </a:r>
            <a:endParaRPr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238125" marR="45720" algn="ctr">
              <a:lnSpc>
                <a:spcPct val="100000"/>
              </a:lnSpc>
              <a:spcBef>
                <a:spcPts val="60"/>
              </a:spcBef>
            </a:pPr>
            <a:r>
              <a:rPr sz="36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It</a:t>
            </a:r>
            <a:r>
              <a:rPr sz="3600" spc="-10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is</a:t>
            </a:r>
            <a:r>
              <a:rPr sz="3600" spc="-8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the</a:t>
            </a:r>
            <a:r>
              <a:rPr sz="3600" spc="-8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individual</a:t>
            </a:r>
            <a:r>
              <a:rPr sz="3600" spc="-8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mobility</a:t>
            </a:r>
            <a:r>
              <a:rPr sz="3600" spc="-10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agreement</a:t>
            </a:r>
            <a:r>
              <a:rPr sz="3600" spc="-7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where</a:t>
            </a:r>
            <a:r>
              <a:rPr sz="3600" spc="-7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spc="-2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is </a:t>
            </a:r>
            <a:r>
              <a:rPr sz="36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indicated</a:t>
            </a:r>
            <a:r>
              <a:rPr sz="3600" spc="-4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the</a:t>
            </a:r>
            <a:r>
              <a:rPr sz="3600" spc="-3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amount</a:t>
            </a:r>
            <a:r>
              <a:rPr sz="3600" spc="-3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of</a:t>
            </a:r>
            <a:r>
              <a:rPr sz="3600" spc="-4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the</a:t>
            </a:r>
            <a:r>
              <a:rPr sz="3600" spc="-2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Mobility</a:t>
            </a:r>
            <a:r>
              <a:rPr sz="3600" spc="-6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spc="-1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Grant</a:t>
            </a:r>
            <a:r>
              <a:rPr sz="3200" spc="-1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:</a:t>
            </a:r>
            <a:endParaRPr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468630" indent="-455930">
              <a:lnSpc>
                <a:spcPct val="100000"/>
              </a:lnSpc>
              <a:spcBef>
                <a:spcPts val="1320"/>
              </a:spcBef>
              <a:buClr>
                <a:srgbClr val="EBF0DE"/>
              </a:buClr>
              <a:buSzPct val="88888"/>
              <a:buFont typeface="Segoe UI Symbol"/>
              <a:buChar char="⮚"/>
              <a:tabLst>
                <a:tab pos="468630" algn="l"/>
              </a:tabLst>
            </a:pPr>
            <a:r>
              <a:rPr sz="3600" u="heavy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5D7F0"/>
                  </a:solidFill>
                </a:uFill>
                <a:latin typeface="Tahoma"/>
                <a:cs typeface="Tahoma"/>
              </a:rPr>
              <a:t>It</a:t>
            </a:r>
            <a:r>
              <a:rPr sz="3600" u="heavy" spc="-7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5D7F0"/>
                  </a:solidFill>
                </a:uFill>
                <a:latin typeface="Tahoma"/>
                <a:cs typeface="Tahoma"/>
              </a:rPr>
              <a:t> </a:t>
            </a:r>
            <a:r>
              <a:rPr sz="3600" u="heavy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5D7F0"/>
                  </a:solidFill>
                </a:uFill>
                <a:latin typeface="Tahoma"/>
                <a:cs typeface="Tahoma"/>
              </a:rPr>
              <a:t>is</a:t>
            </a:r>
            <a:r>
              <a:rPr sz="3600" u="heavy" spc="-4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5D7F0"/>
                  </a:solidFill>
                </a:uFill>
                <a:latin typeface="Tahoma"/>
                <a:cs typeface="Tahoma"/>
              </a:rPr>
              <a:t> </a:t>
            </a:r>
            <a:r>
              <a:rPr sz="3600" b="1" u="heavy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5D7F0"/>
                  </a:solidFill>
                </a:uFill>
                <a:latin typeface="Tahoma"/>
                <a:cs typeface="Tahoma"/>
              </a:rPr>
              <a:t>mandatory</a:t>
            </a:r>
            <a:r>
              <a:rPr sz="3600" b="1" u="heavy" spc="-5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5D7F0"/>
                  </a:solidFill>
                </a:uFill>
                <a:latin typeface="Tahoma"/>
                <a:cs typeface="Tahoma"/>
              </a:rPr>
              <a:t> </a:t>
            </a:r>
            <a:r>
              <a:rPr sz="3600" u="heavy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5D7F0"/>
                  </a:solidFill>
                </a:uFill>
                <a:latin typeface="Tahoma"/>
                <a:cs typeface="Tahoma"/>
              </a:rPr>
              <a:t>to</a:t>
            </a:r>
            <a:r>
              <a:rPr sz="3600" u="heavy" spc="-5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5D7F0"/>
                  </a:solidFill>
                </a:uFill>
                <a:latin typeface="Tahoma"/>
                <a:cs typeface="Tahoma"/>
              </a:rPr>
              <a:t> </a:t>
            </a:r>
            <a:r>
              <a:rPr sz="3600" u="heavy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5D7F0"/>
                  </a:solidFill>
                </a:uFill>
                <a:latin typeface="Tahoma"/>
                <a:cs typeface="Tahoma"/>
              </a:rPr>
              <a:t>sign</a:t>
            </a:r>
            <a:r>
              <a:rPr sz="3600" u="heavy" spc="-55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5D7F0"/>
                  </a:solidFill>
                </a:uFill>
                <a:latin typeface="Tahoma"/>
                <a:cs typeface="Tahoma"/>
              </a:rPr>
              <a:t> </a:t>
            </a:r>
            <a:r>
              <a:rPr sz="3600" u="heavy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5D7F0"/>
                  </a:solidFill>
                </a:uFill>
                <a:latin typeface="Tahoma"/>
                <a:cs typeface="Tahoma"/>
              </a:rPr>
              <a:t>the</a:t>
            </a:r>
            <a:r>
              <a:rPr sz="3600" u="heavy" spc="-45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5D7F0"/>
                  </a:solidFill>
                </a:uFill>
                <a:latin typeface="Tahoma"/>
                <a:cs typeface="Tahoma"/>
              </a:rPr>
              <a:t> </a:t>
            </a:r>
            <a:r>
              <a:rPr sz="3600" u="heavy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5D7F0"/>
                  </a:solidFill>
                </a:uFill>
                <a:latin typeface="Tahoma"/>
                <a:cs typeface="Tahoma"/>
              </a:rPr>
              <a:t>financial</a:t>
            </a:r>
            <a:r>
              <a:rPr sz="3600" u="heavy" spc="-35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5D7F0"/>
                  </a:solidFill>
                </a:uFill>
                <a:latin typeface="Tahoma"/>
                <a:cs typeface="Tahoma"/>
              </a:rPr>
              <a:t> </a:t>
            </a:r>
            <a:r>
              <a:rPr sz="3600" u="heavy" spc="-1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5D7F0"/>
                  </a:solidFill>
                </a:uFill>
                <a:latin typeface="Tahoma"/>
                <a:cs typeface="Tahoma"/>
              </a:rPr>
              <a:t>contract</a:t>
            </a:r>
            <a:endParaRPr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469900">
              <a:lnSpc>
                <a:spcPct val="100000"/>
              </a:lnSpc>
            </a:pPr>
            <a:r>
              <a:rPr sz="3600" b="1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BEFORE</a:t>
            </a:r>
            <a:r>
              <a:rPr sz="3600" b="1" spc="-35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b="1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THE</a:t>
            </a:r>
            <a:r>
              <a:rPr sz="3600" b="1" spc="-15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b="1" spc="-1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DEPARTURE</a:t>
            </a:r>
            <a:endParaRPr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469900" marR="317500" indent="-457200">
              <a:lnSpc>
                <a:spcPct val="100000"/>
              </a:lnSpc>
              <a:spcBef>
                <a:spcPts val="1440"/>
              </a:spcBef>
              <a:buClr>
                <a:srgbClr val="EBF0DE"/>
              </a:buClr>
              <a:buSzPct val="88888"/>
              <a:buFont typeface="Segoe UI Symbol"/>
              <a:buChar char="⮚"/>
              <a:tabLst>
                <a:tab pos="469900" algn="l"/>
              </a:tabLst>
            </a:pPr>
            <a:r>
              <a:rPr sz="360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The</a:t>
            </a:r>
            <a:r>
              <a:rPr sz="3600" spc="-65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financial</a:t>
            </a:r>
            <a:r>
              <a:rPr sz="3600" spc="-7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contract</a:t>
            </a:r>
            <a:r>
              <a:rPr sz="3600" spc="-5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can</a:t>
            </a:r>
            <a:r>
              <a:rPr sz="3600" spc="-65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be</a:t>
            </a:r>
            <a:r>
              <a:rPr sz="3600" spc="-65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signed</a:t>
            </a:r>
            <a:r>
              <a:rPr sz="3600" spc="-75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b="1" u="sng" spc="-2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5D7F0"/>
                  </a:solidFill>
                </a:uFill>
                <a:latin typeface="Tahoma"/>
                <a:cs typeface="Tahoma"/>
              </a:rPr>
              <a:t>only</a:t>
            </a:r>
            <a:r>
              <a:rPr sz="3600" b="1" spc="-2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b="1" u="sng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5D7F0"/>
                  </a:solidFill>
                </a:uFill>
                <a:latin typeface="Tahoma"/>
                <a:cs typeface="Tahoma"/>
              </a:rPr>
              <a:t>once</a:t>
            </a:r>
            <a:r>
              <a:rPr sz="3600" b="1" u="sng" spc="-45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5D7F0"/>
                  </a:solidFill>
                </a:uFill>
                <a:latin typeface="Tahoma"/>
                <a:cs typeface="Tahoma"/>
              </a:rPr>
              <a:t> </a:t>
            </a:r>
            <a:r>
              <a:rPr sz="3600" b="1" u="sng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5D7F0"/>
                  </a:solidFill>
                </a:uFill>
                <a:latin typeface="Tahoma"/>
                <a:cs typeface="Tahoma"/>
              </a:rPr>
              <a:t>the</a:t>
            </a:r>
            <a:r>
              <a:rPr sz="3600" b="1" u="sng" spc="-45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5D7F0"/>
                  </a:solidFill>
                </a:uFill>
                <a:latin typeface="Tahoma"/>
                <a:cs typeface="Tahoma"/>
              </a:rPr>
              <a:t> </a:t>
            </a:r>
            <a:r>
              <a:rPr sz="3600" b="1" u="sng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5D7F0"/>
                  </a:solidFill>
                </a:uFill>
                <a:latin typeface="Tahoma"/>
                <a:cs typeface="Tahoma"/>
              </a:rPr>
              <a:t>Learning</a:t>
            </a:r>
            <a:r>
              <a:rPr sz="3600" b="1" u="sng" spc="-45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5D7F0"/>
                  </a:solidFill>
                </a:uFill>
                <a:latin typeface="Tahoma"/>
                <a:cs typeface="Tahoma"/>
              </a:rPr>
              <a:t> </a:t>
            </a:r>
            <a:r>
              <a:rPr sz="3600" b="1" u="sng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5D7F0"/>
                  </a:solidFill>
                </a:uFill>
                <a:latin typeface="Tahoma"/>
                <a:cs typeface="Tahoma"/>
              </a:rPr>
              <a:t>Agreement</a:t>
            </a:r>
            <a:r>
              <a:rPr sz="3600" b="1" u="sng" spc="-3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5D7F0"/>
                  </a:solidFill>
                </a:uFill>
                <a:latin typeface="Tahoma"/>
                <a:cs typeface="Tahoma"/>
              </a:rPr>
              <a:t> </a:t>
            </a:r>
            <a:r>
              <a:rPr sz="3600" b="1" u="sng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5D7F0"/>
                  </a:solidFill>
                </a:uFill>
                <a:latin typeface="Tahoma"/>
                <a:cs typeface="Tahoma"/>
              </a:rPr>
              <a:t>has</a:t>
            </a:r>
            <a:r>
              <a:rPr sz="3600" b="1" u="sng" spc="-55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5D7F0"/>
                  </a:solidFill>
                </a:uFill>
                <a:latin typeface="Tahoma"/>
                <a:cs typeface="Tahoma"/>
              </a:rPr>
              <a:t> </a:t>
            </a:r>
            <a:r>
              <a:rPr sz="3600" b="1" u="sng" spc="-2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5D7F0"/>
                  </a:solidFill>
                </a:uFill>
                <a:latin typeface="Tahoma"/>
                <a:cs typeface="Tahoma"/>
              </a:rPr>
              <a:t>been</a:t>
            </a:r>
            <a:r>
              <a:rPr sz="3600" b="1" spc="-2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b="1" u="sng" spc="-10" dirty="0">
                <a:solidFill>
                  <a:srgbClr val="C5D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5D7F0"/>
                  </a:solidFill>
                </a:uFill>
                <a:latin typeface="Tahoma"/>
                <a:cs typeface="Tahoma"/>
              </a:rPr>
              <a:t>approved</a:t>
            </a:r>
            <a:endParaRPr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318770" marR="123189" algn="ctr">
              <a:lnSpc>
                <a:spcPct val="99300"/>
              </a:lnSpc>
              <a:spcBef>
                <a:spcPts val="3875"/>
              </a:spcBef>
            </a:pPr>
            <a:r>
              <a:rPr sz="36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NOTE:</a:t>
            </a:r>
            <a:r>
              <a:rPr sz="3600" spc="-9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Each</a:t>
            </a:r>
            <a:r>
              <a:rPr sz="3600" spc="-7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student</a:t>
            </a:r>
            <a:r>
              <a:rPr sz="3600" spc="-7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will</a:t>
            </a:r>
            <a:r>
              <a:rPr sz="3600" spc="-9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receive</a:t>
            </a:r>
            <a:r>
              <a:rPr sz="3600" spc="-8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guidance</a:t>
            </a:r>
            <a:r>
              <a:rPr sz="3600" spc="-8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spc="-2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on </a:t>
            </a:r>
            <a:r>
              <a:rPr sz="36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completing</a:t>
            </a:r>
            <a:r>
              <a:rPr sz="3600" spc="-7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and</a:t>
            </a:r>
            <a:r>
              <a:rPr sz="3600" spc="-6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signing</a:t>
            </a:r>
            <a:r>
              <a:rPr sz="3600" spc="-6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the</a:t>
            </a:r>
            <a:r>
              <a:rPr sz="3600" spc="-6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contract</a:t>
            </a:r>
            <a:r>
              <a:rPr sz="3600" spc="-5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to</a:t>
            </a:r>
            <a:r>
              <a:rPr sz="3600" spc="-7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spc="-1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his/her </a:t>
            </a:r>
            <a:r>
              <a:rPr sz="36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institutional</a:t>
            </a:r>
            <a:r>
              <a:rPr sz="3600" spc="-12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email</a:t>
            </a:r>
            <a:r>
              <a:rPr sz="3600" spc="-14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spc="-1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(@edu.unifi.it)</a:t>
            </a:r>
            <a:endParaRPr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</p:txBody>
      </p:sp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821168" y="2173223"/>
            <a:ext cx="408431" cy="402335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1127252" y="9806431"/>
            <a:ext cx="4942840" cy="280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05"/>
              </a:lnSpc>
            </a:pPr>
            <a:r>
              <a:rPr sz="2000" spc="-20" dirty="0">
                <a:latin typeface="Calibri"/>
                <a:cs typeface="Calibri"/>
              </a:rPr>
              <a:t>Albert-</a:t>
            </a:r>
            <a:r>
              <a:rPr sz="2000" spc="-10" dirty="0">
                <a:latin typeface="Calibri"/>
                <a:cs typeface="Calibri"/>
              </a:rPr>
              <a:t>Ludwigs-</a:t>
            </a:r>
            <a:r>
              <a:rPr sz="2000" dirty="0">
                <a:latin typeface="Calibri"/>
                <a:cs typeface="Calibri"/>
              </a:rPr>
              <a:t>Universität</a:t>
            </a:r>
            <a:r>
              <a:rPr sz="2000" spc="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Freiburg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(Germania)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9451975"/>
          </a:xfrm>
          <a:custGeom>
            <a:avLst/>
            <a:gdLst/>
            <a:ahLst/>
            <a:cxnLst/>
            <a:rect l="l" t="t" r="r" b="b"/>
            <a:pathLst>
              <a:path w="18288000" h="9451975">
                <a:moveTo>
                  <a:pt x="0" y="9451848"/>
                </a:moveTo>
                <a:lnTo>
                  <a:pt x="18288000" y="9451848"/>
                </a:lnTo>
                <a:lnTo>
                  <a:pt x="18288000" y="0"/>
                </a:lnTo>
                <a:lnTo>
                  <a:pt x="0" y="0"/>
                </a:lnTo>
                <a:lnTo>
                  <a:pt x="0" y="9451848"/>
                </a:lnTo>
                <a:close/>
              </a:path>
            </a:pathLst>
          </a:custGeom>
          <a:solidFill>
            <a:srgbClr val="5E826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-4"/>
            <a:ext cx="18288000" cy="10287256"/>
            <a:chOff x="0" y="-4"/>
            <a:chExt cx="18288000" cy="10287256"/>
          </a:xfrm>
        </p:grpSpPr>
        <p:sp>
          <p:nvSpPr>
            <p:cNvPr id="4" name="object 4"/>
            <p:cNvSpPr/>
            <p:nvPr/>
          </p:nvSpPr>
          <p:spPr>
            <a:xfrm>
              <a:off x="0" y="9541762"/>
              <a:ext cx="18288000" cy="745490"/>
            </a:xfrm>
            <a:custGeom>
              <a:avLst/>
              <a:gdLst/>
              <a:ahLst/>
              <a:cxnLst/>
              <a:rect l="l" t="t" r="r" b="b"/>
              <a:pathLst>
                <a:path w="18288000" h="745490">
                  <a:moveTo>
                    <a:pt x="18288000" y="0"/>
                  </a:moveTo>
                  <a:lnTo>
                    <a:pt x="0" y="0"/>
                  </a:lnTo>
                  <a:lnTo>
                    <a:pt x="0" y="744982"/>
                  </a:lnTo>
                  <a:lnTo>
                    <a:pt x="18288000" y="744982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5E82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-4"/>
              <a:ext cx="7121651" cy="102870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61076" y="3000755"/>
              <a:ext cx="103630" cy="14630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61076" y="5917691"/>
              <a:ext cx="103630" cy="14477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048511" y="9726168"/>
              <a:ext cx="5105400" cy="399415"/>
            </a:xfrm>
            <a:custGeom>
              <a:avLst/>
              <a:gdLst/>
              <a:ahLst/>
              <a:cxnLst/>
              <a:rect l="l" t="t" r="r" b="b"/>
              <a:pathLst>
                <a:path w="5105400" h="399415">
                  <a:moveTo>
                    <a:pt x="5105400" y="0"/>
                  </a:moveTo>
                  <a:lnTo>
                    <a:pt x="0" y="0"/>
                  </a:lnTo>
                  <a:lnTo>
                    <a:pt x="0" y="399287"/>
                  </a:lnTo>
                  <a:lnTo>
                    <a:pt x="5105400" y="399287"/>
                  </a:lnTo>
                  <a:lnTo>
                    <a:pt x="5105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26907" y="780287"/>
              <a:ext cx="8849868" cy="4572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0" y="9424566"/>
              <a:ext cx="9385300" cy="82550"/>
            </a:xfrm>
            <a:custGeom>
              <a:avLst/>
              <a:gdLst/>
              <a:ahLst/>
              <a:cxnLst/>
              <a:rect l="l" t="t" r="r" b="b"/>
              <a:pathLst>
                <a:path w="9385300" h="82550">
                  <a:moveTo>
                    <a:pt x="9371584" y="81992"/>
                  </a:moveTo>
                  <a:lnTo>
                    <a:pt x="0" y="27511"/>
                  </a:lnTo>
                </a:path>
                <a:path w="9385300" h="82550">
                  <a:moveTo>
                    <a:pt x="9385300" y="54560"/>
                  </a:moveTo>
                  <a:lnTo>
                    <a:pt x="0" y="0"/>
                  </a:lnTo>
                </a:path>
              </a:pathLst>
            </a:custGeom>
            <a:ln w="762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308975" y="134239"/>
            <a:ext cx="8147684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235" dirty="0">
                <a:solidFill>
                  <a:srgbClr val="EBF0DE"/>
                </a:solidFill>
              </a:rPr>
              <a:t>BORSA</a:t>
            </a:r>
            <a:r>
              <a:rPr sz="3600" spc="-75" dirty="0">
                <a:solidFill>
                  <a:srgbClr val="EBF0DE"/>
                </a:solidFill>
              </a:rPr>
              <a:t> </a:t>
            </a:r>
            <a:r>
              <a:rPr sz="3600" spc="-175" dirty="0">
                <a:solidFill>
                  <a:srgbClr val="EBF0DE"/>
                </a:solidFill>
              </a:rPr>
              <a:t>DI</a:t>
            </a:r>
            <a:r>
              <a:rPr sz="3600" spc="-60" dirty="0">
                <a:solidFill>
                  <a:srgbClr val="EBF0DE"/>
                </a:solidFill>
              </a:rPr>
              <a:t> </a:t>
            </a:r>
            <a:r>
              <a:rPr sz="3600" dirty="0">
                <a:solidFill>
                  <a:srgbClr val="EBF0DE"/>
                </a:solidFill>
              </a:rPr>
              <a:t>MOBILITÀ</a:t>
            </a:r>
            <a:r>
              <a:rPr sz="3600" spc="-35" dirty="0">
                <a:solidFill>
                  <a:srgbClr val="EBF0DE"/>
                </a:solidFill>
              </a:rPr>
              <a:t> </a:t>
            </a:r>
            <a:r>
              <a:rPr sz="3600" dirty="0">
                <a:solidFill>
                  <a:srgbClr val="C5D7F0"/>
                </a:solidFill>
              </a:rPr>
              <a:t>MOBILITY</a:t>
            </a:r>
            <a:r>
              <a:rPr sz="3600" spc="80" dirty="0">
                <a:solidFill>
                  <a:srgbClr val="C5D7F0"/>
                </a:solidFill>
              </a:rPr>
              <a:t> </a:t>
            </a:r>
            <a:r>
              <a:rPr sz="3600" spc="-10" dirty="0">
                <a:solidFill>
                  <a:srgbClr val="C5D7F0"/>
                </a:solidFill>
              </a:rPr>
              <a:t>GRANT</a:t>
            </a:r>
            <a:endParaRPr sz="3600"/>
          </a:p>
        </p:txBody>
      </p:sp>
      <p:sp>
        <p:nvSpPr>
          <p:cNvPr id="14" name="object 14"/>
          <p:cNvSpPr txBox="1"/>
          <p:nvPr/>
        </p:nvSpPr>
        <p:spPr>
          <a:xfrm>
            <a:off x="1127252" y="9806431"/>
            <a:ext cx="4942840" cy="280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05"/>
              </a:lnSpc>
            </a:pPr>
            <a:r>
              <a:rPr sz="2000" spc="-20" dirty="0">
                <a:latin typeface="Calibri"/>
                <a:cs typeface="Calibri"/>
              </a:rPr>
              <a:t>Albert-</a:t>
            </a:r>
            <a:r>
              <a:rPr sz="2000" spc="-10" dirty="0">
                <a:latin typeface="Calibri"/>
                <a:cs typeface="Calibri"/>
              </a:rPr>
              <a:t>Ludwigs-</a:t>
            </a:r>
            <a:r>
              <a:rPr sz="2000" dirty="0">
                <a:latin typeface="Calibri"/>
                <a:cs typeface="Calibri"/>
              </a:rPr>
              <a:t>Universität</a:t>
            </a:r>
            <a:r>
              <a:rPr sz="2000" spc="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Freiburg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(Germania)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843519" y="983055"/>
            <a:ext cx="9723120" cy="32842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105"/>
              </a:spcBef>
            </a:pPr>
            <a:r>
              <a:rPr sz="3200" spc="14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È</a:t>
            </a:r>
            <a:r>
              <a:rPr sz="3200" spc="-10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spc="8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composta</a:t>
            </a:r>
            <a:r>
              <a:rPr sz="3200" spc="-9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spc="8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da</a:t>
            </a:r>
            <a:r>
              <a:rPr sz="3200" spc="-8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due</a:t>
            </a:r>
            <a:r>
              <a:rPr sz="3200" spc="-8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spc="-1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parti:</a:t>
            </a:r>
            <a:endParaRPr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2630805">
              <a:lnSpc>
                <a:spcPts val="3820"/>
              </a:lnSpc>
              <a:spcBef>
                <a:spcPts val="2645"/>
              </a:spcBef>
            </a:pPr>
            <a:r>
              <a:rPr sz="3200" b="1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1.</a:t>
            </a:r>
            <a:r>
              <a:rPr sz="3200" b="1" spc="6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b="1" spc="-13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«BORSA</a:t>
            </a:r>
            <a:r>
              <a:rPr sz="3200" b="1" spc="-1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b="1" spc="-1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ERASMUS»</a:t>
            </a:r>
            <a:endParaRPr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12700" marR="5080" algn="ctr">
              <a:lnSpc>
                <a:spcPts val="3840"/>
              </a:lnSpc>
              <a:spcBef>
                <a:spcPts val="110"/>
              </a:spcBef>
            </a:pPr>
            <a:r>
              <a:rPr sz="3200" spc="7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che</a:t>
            </a:r>
            <a:r>
              <a:rPr sz="3200" spc="-7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è</a:t>
            </a:r>
            <a:r>
              <a:rPr sz="3200" spc="-8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la</a:t>
            </a:r>
            <a:r>
              <a:rPr sz="3200" spc="-7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spc="5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borsa</a:t>
            </a:r>
            <a:r>
              <a:rPr sz="3200" spc="-7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di</a:t>
            </a:r>
            <a:r>
              <a:rPr sz="3200" spc="-7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mobilità</a:t>
            </a:r>
            <a:r>
              <a:rPr sz="3200" spc="-7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spc="7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su</a:t>
            </a:r>
            <a:r>
              <a:rPr sz="3200" spc="-9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fondi</a:t>
            </a:r>
            <a:r>
              <a:rPr sz="3200" spc="-7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della</a:t>
            </a:r>
            <a:r>
              <a:rPr sz="3200" spc="-6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spc="7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Commissione </a:t>
            </a:r>
            <a:r>
              <a:rPr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Europea,</a:t>
            </a:r>
            <a:r>
              <a:rPr sz="3200" spc="-4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il</a:t>
            </a:r>
            <a:r>
              <a:rPr sz="3200" spc="-5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spc="6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cui</a:t>
            </a:r>
            <a:r>
              <a:rPr sz="3200" spc="-4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importo</a:t>
            </a:r>
            <a:r>
              <a:rPr sz="3200" spc="-7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è</a:t>
            </a:r>
            <a:r>
              <a:rPr sz="3200" spc="-4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stabilito</a:t>
            </a:r>
            <a:r>
              <a:rPr sz="3200" spc="-1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dall’Agenzia </a:t>
            </a:r>
            <a:r>
              <a:rPr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Nazionale</a:t>
            </a:r>
            <a:r>
              <a:rPr sz="3200" spc="1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spc="6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Erasmus</a:t>
            </a:r>
            <a:r>
              <a:rPr sz="3200" spc="-3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spc="-2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INDIRE,</a:t>
            </a:r>
            <a:r>
              <a:rPr sz="3200" spc="-3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sulla</a:t>
            </a:r>
            <a:r>
              <a:rPr sz="3200" spc="-2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spc="8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base</a:t>
            </a:r>
            <a:r>
              <a:rPr sz="3200" spc="3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del</a:t>
            </a:r>
            <a:r>
              <a:rPr sz="3200" spc="1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gruppo</a:t>
            </a:r>
            <a:r>
              <a:rPr sz="3200" spc="-1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spc="-2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di</a:t>
            </a:r>
            <a:endParaRPr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algn="ctr">
              <a:lnSpc>
                <a:spcPts val="3715"/>
              </a:lnSpc>
            </a:pPr>
            <a:r>
              <a:rPr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appartenenza del</a:t>
            </a:r>
            <a:r>
              <a:rPr sz="3200" spc="-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spc="11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Paese</a:t>
            </a:r>
            <a:r>
              <a:rPr sz="3200" spc="-1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di</a:t>
            </a:r>
            <a:r>
              <a:rPr sz="3200" spc="-1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destinazione</a:t>
            </a:r>
            <a:endParaRPr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7838145E-D391-4AC4-97CE-FEF428497B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2278" y="4432606"/>
            <a:ext cx="10805049" cy="3521484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9451975"/>
          </a:xfrm>
          <a:custGeom>
            <a:avLst/>
            <a:gdLst/>
            <a:ahLst/>
            <a:cxnLst/>
            <a:rect l="l" t="t" r="r" b="b"/>
            <a:pathLst>
              <a:path w="18288000" h="9451975">
                <a:moveTo>
                  <a:pt x="0" y="9451848"/>
                </a:moveTo>
                <a:lnTo>
                  <a:pt x="18288000" y="9451848"/>
                </a:lnTo>
                <a:lnTo>
                  <a:pt x="18288000" y="0"/>
                </a:lnTo>
                <a:lnTo>
                  <a:pt x="0" y="0"/>
                </a:lnTo>
                <a:lnTo>
                  <a:pt x="0" y="9451848"/>
                </a:lnTo>
                <a:close/>
              </a:path>
            </a:pathLst>
          </a:custGeom>
          <a:solidFill>
            <a:srgbClr val="5E826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-38100" y="-4"/>
            <a:ext cx="18326100" cy="10287000"/>
            <a:chOff x="-38100" y="-4"/>
            <a:chExt cx="18326100" cy="10287000"/>
          </a:xfrm>
        </p:grpSpPr>
        <p:sp>
          <p:nvSpPr>
            <p:cNvPr id="4" name="object 4"/>
            <p:cNvSpPr/>
            <p:nvPr/>
          </p:nvSpPr>
          <p:spPr>
            <a:xfrm>
              <a:off x="0" y="9541762"/>
              <a:ext cx="18288000" cy="745490"/>
            </a:xfrm>
            <a:custGeom>
              <a:avLst/>
              <a:gdLst/>
              <a:ahLst/>
              <a:cxnLst/>
              <a:rect l="l" t="t" r="r" b="b"/>
              <a:pathLst>
                <a:path w="18288000" h="745490">
                  <a:moveTo>
                    <a:pt x="18288000" y="0"/>
                  </a:moveTo>
                  <a:lnTo>
                    <a:pt x="0" y="0"/>
                  </a:lnTo>
                  <a:lnTo>
                    <a:pt x="0" y="744982"/>
                  </a:lnTo>
                  <a:lnTo>
                    <a:pt x="18288000" y="744982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5E82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-4"/>
              <a:ext cx="7121651" cy="102870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61076" y="3000755"/>
              <a:ext cx="103630" cy="14630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61076" y="5917691"/>
              <a:ext cx="103630" cy="14477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048511" y="9726168"/>
              <a:ext cx="5105400" cy="399415"/>
            </a:xfrm>
            <a:custGeom>
              <a:avLst/>
              <a:gdLst/>
              <a:ahLst/>
              <a:cxnLst/>
              <a:rect l="l" t="t" r="r" b="b"/>
              <a:pathLst>
                <a:path w="5105400" h="399415">
                  <a:moveTo>
                    <a:pt x="5105400" y="0"/>
                  </a:moveTo>
                  <a:lnTo>
                    <a:pt x="0" y="0"/>
                  </a:lnTo>
                  <a:lnTo>
                    <a:pt x="0" y="399287"/>
                  </a:lnTo>
                  <a:lnTo>
                    <a:pt x="5105400" y="399287"/>
                  </a:lnTo>
                  <a:lnTo>
                    <a:pt x="5105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31607" y="1135380"/>
              <a:ext cx="3681984" cy="79248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0" y="9424566"/>
              <a:ext cx="9385300" cy="82550"/>
            </a:xfrm>
            <a:custGeom>
              <a:avLst/>
              <a:gdLst/>
              <a:ahLst/>
              <a:cxnLst/>
              <a:rect l="l" t="t" r="r" b="b"/>
              <a:pathLst>
                <a:path w="9385300" h="82550">
                  <a:moveTo>
                    <a:pt x="9371584" y="81992"/>
                  </a:moveTo>
                  <a:lnTo>
                    <a:pt x="0" y="27511"/>
                  </a:lnTo>
                </a:path>
                <a:path w="9385300" h="82550">
                  <a:moveTo>
                    <a:pt x="9385300" y="54560"/>
                  </a:moveTo>
                  <a:lnTo>
                    <a:pt x="0" y="0"/>
                  </a:lnTo>
                </a:path>
              </a:pathLst>
            </a:custGeom>
            <a:ln w="762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5857" rIns="0" bIns="0" rtlCol="0">
            <a:spAutoFit/>
          </a:bodyPr>
          <a:lstStyle/>
          <a:p>
            <a:pPr marL="7724140">
              <a:lnSpc>
                <a:spcPct val="100000"/>
              </a:lnSpc>
              <a:spcBef>
                <a:spcPts val="100"/>
              </a:spcBef>
            </a:pPr>
            <a:r>
              <a:rPr sz="4800" spc="320" dirty="0">
                <a:solidFill>
                  <a:srgbClr val="EBF0DE"/>
                </a:solidFill>
              </a:rPr>
              <a:t>BORSA</a:t>
            </a:r>
            <a:r>
              <a:rPr sz="4800" spc="-155" dirty="0">
                <a:solidFill>
                  <a:srgbClr val="EBF0DE"/>
                </a:solidFill>
              </a:rPr>
              <a:t> </a:t>
            </a:r>
            <a:r>
              <a:rPr sz="4800" spc="-235" dirty="0">
                <a:solidFill>
                  <a:srgbClr val="EBF0DE"/>
                </a:solidFill>
              </a:rPr>
              <a:t>DI</a:t>
            </a:r>
            <a:r>
              <a:rPr sz="4800" spc="-135" dirty="0">
                <a:solidFill>
                  <a:srgbClr val="EBF0DE"/>
                </a:solidFill>
              </a:rPr>
              <a:t> </a:t>
            </a:r>
            <a:r>
              <a:rPr sz="4800" spc="45" dirty="0">
                <a:solidFill>
                  <a:srgbClr val="EBF0DE"/>
                </a:solidFill>
              </a:rPr>
              <a:t>MOBILITÀ</a:t>
            </a:r>
            <a:endParaRPr sz="4800"/>
          </a:p>
        </p:txBody>
      </p:sp>
      <p:sp>
        <p:nvSpPr>
          <p:cNvPr id="13" name="object 13"/>
          <p:cNvSpPr txBox="1"/>
          <p:nvPr/>
        </p:nvSpPr>
        <p:spPr>
          <a:xfrm>
            <a:off x="1127252" y="9806431"/>
            <a:ext cx="4942840" cy="280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05"/>
              </a:lnSpc>
            </a:pPr>
            <a:r>
              <a:rPr sz="2000" spc="-20" dirty="0">
                <a:latin typeface="Calibri"/>
                <a:cs typeface="Calibri"/>
              </a:rPr>
              <a:t>Albert-</a:t>
            </a:r>
            <a:r>
              <a:rPr sz="2000" spc="-10" dirty="0">
                <a:latin typeface="Calibri"/>
                <a:cs typeface="Calibri"/>
              </a:rPr>
              <a:t>Ludwigs-</a:t>
            </a:r>
            <a:r>
              <a:rPr sz="2000" dirty="0">
                <a:latin typeface="Calibri"/>
                <a:cs typeface="Calibri"/>
              </a:rPr>
              <a:t>Universität</a:t>
            </a:r>
            <a:r>
              <a:rPr sz="2000" spc="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Freiburg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(Germania)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349742" y="1645666"/>
            <a:ext cx="9078595" cy="58743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2405">
              <a:lnSpc>
                <a:spcPts val="3820"/>
              </a:lnSpc>
              <a:spcBef>
                <a:spcPts val="100"/>
              </a:spcBef>
            </a:pPr>
            <a:r>
              <a:rPr sz="3200" b="1" spc="-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2.</a:t>
            </a:r>
            <a:r>
              <a:rPr sz="3200" b="1" spc="-4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b="1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EVENTUALE</a:t>
            </a:r>
            <a:r>
              <a:rPr sz="3200" b="1" spc="-6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b="1" spc="-1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INTEGRAZIONE</a:t>
            </a:r>
            <a:r>
              <a:rPr sz="3200" b="1" spc="-6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b="1" spc="-2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AGGIUNTIVA</a:t>
            </a:r>
            <a:endParaRPr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809625" marR="800735" algn="ctr">
              <a:lnSpc>
                <a:spcPts val="3879"/>
              </a:lnSpc>
              <a:spcBef>
                <a:spcPts val="80"/>
              </a:spcBef>
            </a:pPr>
            <a:r>
              <a:rPr sz="3200" spc="-4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(finanziata</a:t>
            </a:r>
            <a:r>
              <a:rPr sz="3200" spc="-9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dal</a:t>
            </a:r>
            <a:r>
              <a:rPr sz="3200" spc="-6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spc="23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MUR</a:t>
            </a:r>
            <a:r>
              <a:rPr sz="3200" spc="-1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spc="8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o</a:t>
            </a:r>
            <a:r>
              <a:rPr sz="3200" spc="-7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dalla</a:t>
            </a:r>
            <a:r>
              <a:rPr sz="3200" spc="-5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spc="7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Commissione </a:t>
            </a:r>
            <a:r>
              <a:rPr sz="3200" spc="-1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Europea)</a:t>
            </a:r>
            <a:endParaRPr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6985" algn="ctr">
              <a:lnSpc>
                <a:spcPts val="3665"/>
              </a:lnSpc>
            </a:pPr>
            <a:r>
              <a:rPr sz="3200" dirty="0">
                <a:solidFill>
                  <a:srgbClr val="C3D5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erogata</a:t>
            </a:r>
            <a:r>
              <a:rPr sz="3200" spc="-45" dirty="0">
                <a:solidFill>
                  <a:srgbClr val="C3D5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C3D5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in</a:t>
            </a:r>
            <a:r>
              <a:rPr sz="3200" spc="-50" dirty="0">
                <a:solidFill>
                  <a:srgbClr val="C3D5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spc="75" dirty="0">
                <a:solidFill>
                  <a:srgbClr val="C3D5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base</a:t>
            </a:r>
            <a:r>
              <a:rPr sz="3200" spc="-55" dirty="0">
                <a:solidFill>
                  <a:srgbClr val="C3D5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C3D5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al</a:t>
            </a:r>
            <a:r>
              <a:rPr sz="3200" spc="-50" dirty="0">
                <a:solidFill>
                  <a:srgbClr val="C3D5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C3D5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valore</a:t>
            </a:r>
            <a:r>
              <a:rPr sz="3200" spc="-55" dirty="0">
                <a:solidFill>
                  <a:srgbClr val="C3D5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C3D5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ISEE</a:t>
            </a:r>
            <a:r>
              <a:rPr sz="3200" spc="-65" dirty="0">
                <a:solidFill>
                  <a:srgbClr val="C3D5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dichiarato</a:t>
            </a:r>
            <a:r>
              <a:rPr sz="3200" spc="-2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spc="-1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dallo/la</a:t>
            </a:r>
            <a:endParaRPr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356870" marR="346075" algn="ctr">
              <a:lnSpc>
                <a:spcPct val="100000"/>
              </a:lnSpc>
            </a:pPr>
            <a:r>
              <a:rPr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studente</a:t>
            </a:r>
            <a:r>
              <a:rPr sz="3200" spc="-4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in</a:t>
            </a:r>
            <a:r>
              <a:rPr sz="3200" spc="-4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fase</a:t>
            </a:r>
            <a:r>
              <a:rPr sz="3200" spc="-3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di</a:t>
            </a:r>
            <a:r>
              <a:rPr sz="3200" spc="-3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spc="-1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immatricolazione/iscrizione </a:t>
            </a:r>
            <a:r>
              <a:rPr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agli</a:t>
            </a:r>
            <a:r>
              <a:rPr sz="3200" spc="-2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anni</a:t>
            </a:r>
            <a:r>
              <a:rPr sz="3200" spc="-3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spc="8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successivi</a:t>
            </a:r>
            <a:r>
              <a:rPr sz="3200" spc="-6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al</a:t>
            </a:r>
            <a:r>
              <a:rPr sz="3200" spc="-3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primo</a:t>
            </a:r>
            <a:r>
              <a:rPr sz="3200" spc="-6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e</a:t>
            </a:r>
            <a:r>
              <a:rPr sz="3200" spc="-4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pagamento</a:t>
            </a:r>
            <a:r>
              <a:rPr sz="3200" spc="-3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spc="-2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di </a:t>
            </a:r>
            <a:r>
              <a:rPr sz="3200" spc="6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tasse</a:t>
            </a:r>
            <a:r>
              <a:rPr sz="3200" spc="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commisurate</a:t>
            </a:r>
            <a:r>
              <a:rPr sz="3200" spc="1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alla</a:t>
            </a:r>
            <a:r>
              <a:rPr sz="3200" spc="2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propria</a:t>
            </a:r>
            <a:r>
              <a:rPr sz="3200" spc="1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spc="5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capacità</a:t>
            </a:r>
            <a:endParaRPr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3175" algn="ctr">
              <a:lnSpc>
                <a:spcPct val="100000"/>
              </a:lnSpc>
              <a:spcBef>
                <a:spcPts val="35"/>
              </a:spcBef>
            </a:pPr>
            <a:r>
              <a:rPr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contributiva</a:t>
            </a:r>
            <a:r>
              <a:rPr sz="3200" spc="-1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per </a:t>
            </a:r>
            <a:r>
              <a:rPr sz="3200" dirty="0" err="1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l’a.a</a:t>
            </a:r>
            <a:r>
              <a:rPr sz="3200" spc="-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spc="-1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202</a:t>
            </a:r>
            <a:r>
              <a:rPr lang="it-IT" sz="3200" spc="-1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4</a:t>
            </a:r>
            <a:r>
              <a:rPr sz="3200" spc="-1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/202</a:t>
            </a:r>
            <a:r>
              <a:rPr lang="it-IT" sz="3200" spc="-1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5</a:t>
            </a:r>
            <a:endParaRPr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12700" marR="5080" algn="ctr">
              <a:lnSpc>
                <a:spcPct val="100000"/>
              </a:lnSpc>
              <a:spcBef>
                <a:spcPts val="3809"/>
              </a:spcBef>
            </a:pPr>
            <a:r>
              <a:rPr sz="3200" spc="6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NB:</a:t>
            </a:r>
            <a:r>
              <a:rPr sz="3200" spc="-114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spc="9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Le</a:t>
            </a:r>
            <a:r>
              <a:rPr sz="3200" spc="-1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spc="6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fasce</a:t>
            </a:r>
            <a:r>
              <a:rPr sz="3200" spc="-9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ISEE</a:t>
            </a:r>
            <a:r>
              <a:rPr sz="3200" spc="-12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degli</a:t>
            </a:r>
            <a:r>
              <a:rPr sz="3200" spc="-8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aventi</a:t>
            </a:r>
            <a:r>
              <a:rPr sz="3200" spc="-1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diritto</a:t>
            </a:r>
            <a:r>
              <a:rPr sz="3200" spc="-9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al</a:t>
            </a:r>
            <a:r>
              <a:rPr sz="3200" spc="-9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spc="-1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contributo </a:t>
            </a:r>
            <a:r>
              <a:rPr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integrativo</a:t>
            </a:r>
            <a:r>
              <a:rPr sz="3200" spc="-6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saranno</a:t>
            </a:r>
            <a:r>
              <a:rPr sz="3200" spc="-9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definite</a:t>
            </a:r>
            <a:r>
              <a:rPr sz="3200" spc="-4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dagli</a:t>
            </a:r>
            <a:r>
              <a:rPr sz="3200" spc="-5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Organi</a:t>
            </a:r>
            <a:r>
              <a:rPr sz="3200" spc="-5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spc="-2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di</a:t>
            </a:r>
            <a:r>
              <a:rPr sz="3200" spc="8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Ateneo</a:t>
            </a:r>
            <a:r>
              <a:rPr sz="3200" spc="-1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u="sng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entro</a:t>
            </a:r>
            <a:r>
              <a:rPr sz="3200" u="sng" spc="-114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u="sng" dirty="0" err="1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luglio</a:t>
            </a:r>
            <a:r>
              <a:rPr sz="3200" u="sng" spc="-1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u="sng" spc="-2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202</a:t>
            </a:r>
            <a:r>
              <a:rPr lang="it-IT" sz="3200" u="sng" spc="-2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5</a:t>
            </a:r>
            <a:endParaRPr sz="32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9451975"/>
          </a:xfrm>
          <a:custGeom>
            <a:avLst/>
            <a:gdLst/>
            <a:ahLst/>
            <a:cxnLst/>
            <a:rect l="l" t="t" r="r" b="b"/>
            <a:pathLst>
              <a:path w="18288000" h="9451975">
                <a:moveTo>
                  <a:pt x="0" y="9451848"/>
                </a:moveTo>
                <a:lnTo>
                  <a:pt x="18288000" y="9451848"/>
                </a:lnTo>
                <a:lnTo>
                  <a:pt x="18288000" y="0"/>
                </a:lnTo>
                <a:lnTo>
                  <a:pt x="0" y="0"/>
                </a:lnTo>
                <a:lnTo>
                  <a:pt x="0" y="9451848"/>
                </a:lnTo>
                <a:close/>
              </a:path>
            </a:pathLst>
          </a:custGeom>
          <a:solidFill>
            <a:srgbClr val="5E826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-4"/>
            <a:ext cx="18288000" cy="10287256"/>
            <a:chOff x="0" y="-4"/>
            <a:chExt cx="18288000" cy="10287256"/>
          </a:xfrm>
        </p:grpSpPr>
        <p:sp>
          <p:nvSpPr>
            <p:cNvPr id="4" name="object 4"/>
            <p:cNvSpPr/>
            <p:nvPr/>
          </p:nvSpPr>
          <p:spPr>
            <a:xfrm>
              <a:off x="0" y="9541762"/>
              <a:ext cx="18288000" cy="745490"/>
            </a:xfrm>
            <a:custGeom>
              <a:avLst/>
              <a:gdLst/>
              <a:ahLst/>
              <a:cxnLst/>
              <a:rect l="l" t="t" r="r" b="b"/>
              <a:pathLst>
                <a:path w="18288000" h="745490">
                  <a:moveTo>
                    <a:pt x="18288000" y="0"/>
                  </a:moveTo>
                  <a:lnTo>
                    <a:pt x="0" y="0"/>
                  </a:lnTo>
                  <a:lnTo>
                    <a:pt x="0" y="744982"/>
                  </a:lnTo>
                  <a:lnTo>
                    <a:pt x="18288000" y="744982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5E82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-4"/>
              <a:ext cx="7121651" cy="102870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61076" y="3000755"/>
              <a:ext cx="103630" cy="14630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61076" y="5917691"/>
              <a:ext cx="103630" cy="14477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048511" y="9726168"/>
              <a:ext cx="5105400" cy="399415"/>
            </a:xfrm>
            <a:custGeom>
              <a:avLst/>
              <a:gdLst/>
              <a:ahLst/>
              <a:cxnLst/>
              <a:rect l="l" t="t" r="r" b="b"/>
              <a:pathLst>
                <a:path w="5105400" h="399415">
                  <a:moveTo>
                    <a:pt x="5105400" y="0"/>
                  </a:moveTo>
                  <a:lnTo>
                    <a:pt x="0" y="0"/>
                  </a:lnTo>
                  <a:lnTo>
                    <a:pt x="0" y="399287"/>
                  </a:lnTo>
                  <a:lnTo>
                    <a:pt x="5105400" y="399287"/>
                  </a:lnTo>
                  <a:lnTo>
                    <a:pt x="5105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26907" y="780287"/>
              <a:ext cx="8849868" cy="4572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0" y="9424566"/>
              <a:ext cx="9385300" cy="82550"/>
            </a:xfrm>
            <a:custGeom>
              <a:avLst/>
              <a:gdLst/>
              <a:ahLst/>
              <a:cxnLst/>
              <a:rect l="l" t="t" r="r" b="b"/>
              <a:pathLst>
                <a:path w="9385300" h="82550">
                  <a:moveTo>
                    <a:pt x="9371584" y="81992"/>
                  </a:moveTo>
                  <a:lnTo>
                    <a:pt x="0" y="27511"/>
                  </a:lnTo>
                </a:path>
                <a:path w="9385300" h="82550">
                  <a:moveTo>
                    <a:pt x="9385300" y="54560"/>
                  </a:moveTo>
                  <a:lnTo>
                    <a:pt x="0" y="0"/>
                  </a:lnTo>
                </a:path>
              </a:pathLst>
            </a:custGeom>
            <a:ln w="762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308975" y="134239"/>
            <a:ext cx="8147684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235" dirty="0">
                <a:solidFill>
                  <a:srgbClr val="EBF0DE"/>
                </a:solidFill>
              </a:rPr>
              <a:t>BORSA</a:t>
            </a:r>
            <a:r>
              <a:rPr sz="3600" spc="-75" dirty="0">
                <a:solidFill>
                  <a:srgbClr val="EBF0DE"/>
                </a:solidFill>
              </a:rPr>
              <a:t> </a:t>
            </a:r>
            <a:r>
              <a:rPr sz="3600" spc="-175" dirty="0">
                <a:solidFill>
                  <a:srgbClr val="EBF0DE"/>
                </a:solidFill>
              </a:rPr>
              <a:t>DI</a:t>
            </a:r>
            <a:r>
              <a:rPr sz="3600" spc="-60" dirty="0">
                <a:solidFill>
                  <a:srgbClr val="EBF0DE"/>
                </a:solidFill>
              </a:rPr>
              <a:t> </a:t>
            </a:r>
            <a:r>
              <a:rPr sz="3600" dirty="0">
                <a:solidFill>
                  <a:srgbClr val="EBF0DE"/>
                </a:solidFill>
              </a:rPr>
              <a:t>MOBILITÀ</a:t>
            </a:r>
            <a:r>
              <a:rPr sz="3600" spc="-35" dirty="0">
                <a:solidFill>
                  <a:srgbClr val="EBF0DE"/>
                </a:solidFill>
              </a:rPr>
              <a:t> </a:t>
            </a:r>
            <a:r>
              <a:rPr sz="3600" dirty="0">
                <a:solidFill>
                  <a:srgbClr val="C5D7F0"/>
                </a:solidFill>
              </a:rPr>
              <a:t>MOBILITY</a:t>
            </a:r>
            <a:r>
              <a:rPr sz="3600" spc="80" dirty="0">
                <a:solidFill>
                  <a:srgbClr val="C5D7F0"/>
                </a:solidFill>
              </a:rPr>
              <a:t> </a:t>
            </a:r>
            <a:r>
              <a:rPr sz="3600" spc="-10" dirty="0">
                <a:solidFill>
                  <a:srgbClr val="C5D7F0"/>
                </a:solidFill>
              </a:rPr>
              <a:t>GRANT</a:t>
            </a:r>
            <a:endParaRPr sz="3600"/>
          </a:p>
        </p:txBody>
      </p:sp>
      <p:sp>
        <p:nvSpPr>
          <p:cNvPr id="15" name="object 15"/>
          <p:cNvSpPr txBox="1"/>
          <p:nvPr/>
        </p:nvSpPr>
        <p:spPr>
          <a:xfrm>
            <a:off x="1127252" y="9806431"/>
            <a:ext cx="4942840" cy="280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05"/>
              </a:lnSpc>
            </a:pPr>
            <a:r>
              <a:rPr sz="2000" spc="-20" dirty="0">
                <a:latin typeface="Calibri"/>
                <a:cs typeface="Calibri"/>
              </a:rPr>
              <a:t>Albert-</a:t>
            </a:r>
            <a:r>
              <a:rPr sz="2000" spc="-10" dirty="0">
                <a:latin typeface="Calibri"/>
                <a:cs typeface="Calibri"/>
              </a:rPr>
              <a:t>Ludwigs-</a:t>
            </a:r>
            <a:r>
              <a:rPr sz="2000" dirty="0">
                <a:latin typeface="Calibri"/>
                <a:cs typeface="Calibri"/>
              </a:rPr>
              <a:t>Universität</a:t>
            </a:r>
            <a:r>
              <a:rPr sz="2000" spc="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Freiburg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(Germania)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823707" y="983055"/>
            <a:ext cx="9763125" cy="27959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175" algn="ctr">
              <a:lnSpc>
                <a:spcPct val="100000"/>
              </a:lnSpc>
              <a:spcBef>
                <a:spcPts val="105"/>
              </a:spcBef>
            </a:pPr>
            <a:r>
              <a:rPr sz="3200" spc="-229" dirty="0">
                <a:solidFill>
                  <a:srgbClr val="DBEDF4"/>
                </a:solidFill>
                <a:latin typeface="Tahoma"/>
                <a:cs typeface="Tahoma"/>
              </a:rPr>
              <a:t>It</a:t>
            </a:r>
            <a:r>
              <a:rPr sz="3200" spc="-10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spc="85" dirty="0">
                <a:solidFill>
                  <a:srgbClr val="DBEDF4"/>
                </a:solidFill>
                <a:latin typeface="Tahoma"/>
                <a:cs typeface="Tahoma"/>
              </a:rPr>
              <a:t>consists</a:t>
            </a:r>
            <a:r>
              <a:rPr sz="3200" spc="-10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3200" spc="-25" dirty="0">
                <a:solidFill>
                  <a:srgbClr val="DBEDF4"/>
                </a:solidFill>
                <a:latin typeface="Tahoma"/>
                <a:cs typeface="Tahoma"/>
              </a:rPr>
              <a:t>of:</a:t>
            </a:r>
            <a:endParaRPr sz="3200" dirty="0">
              <a:latin typeface="Tahoma"/>
              <a:cs typeface="Tahoma"/>
            </a:endParaRPr>
          </a:p>
          <a:p>
            <a:pPr marL="2531745">
              <a:lnSpc>
                <a:spcPts val="3820"/>
              </a:lnSpc>
              <a:spcBef>
                <a:spcPts val="2645"/>
              </a:spcBef>
            </a:pPr>
            <a:r>
              <a:rPr sz="3200" b="1" dirty="0">
                <a:solidFill>
                  <a:srgbClr val="EBF0DE"/>
                </a:solidFill>
                <a:latin typeface="Tahoma"/>
                <a:cs typeface="Tahoma"/>
              </a:rPr>
              <a:t>1.</a:t>
            </a:r>
            <a:r>
              <a:rPr sz="3200" b="1" spc="90" dirty="0">
                <a:solidFill>
                  <a:srgbClr val="EBF0DE"/>
                </a:solidFill>
                <a:latin typeface="Tahoma"/>
                <a:cs typeface="Tahoma"/>
              </a:rPr>
              <a:t> </a:t>
            </a:r>
            <a:r>
              <a:rPr sz="3200" b="1" spc="-170" dirty="0">
                <a:solidFill>
                  <a:srgbClr val="B7DEE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«ERASMUS+</a:t>
            </a:r>
            <a:r>
              <a:rPr sz="3200" b="1" spc="-75" dirty="0">
                <a:solidFill>
                  <a:srgbClr val="B7DEE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b="1" spc="-10" dirty="0">
                <a:solidFill>
                  <a:srgbClr val="B7DEE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GRANT»</a:t>
            </a:r>
            <a:endParaRPr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12700" marR="5080" indent="1270" algn="ctr">
              <a:lnSpc>
                <a:spcPts val="3840"/>
              </a:lnSpc>
              <a:spcBef>
                <a:spcPts val="80"/>
              </a:spcBef>
            </a:pPr>
            <a:r>
              <a:rPr sz="32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</a:t>
            </a:r>
            <a:r>
              <a:rPr sz="3200" spc="-5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mobility</a:t>
            </a:r>
            <a:r>
              <a:rPr sz="3200" spc="-4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grant</a:t>
            </a:r>
            <a:r>
              <a:rPr sz="3200" spc="-5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funded</a:t>
            </a:r>
            <a:r>
              <a:rPr sz="3200" spc="-7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spc="5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by</a:t>
            </a:r>
            <a:r>
              <a:rPr sz="3200" spc="-5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the</a:t>
            </a:r>
            <a:r>
              <a:rPr sz="3200" spc="-4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European</a:t>
            </a:r>
            <a:r>
              <a:rPr sz="3200" spc="-5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spc="6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Commission </a:t>
            </a:r>
            <a:r>
              <a:rPr sz="3200" spc="-2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(so-</a:t>
            </a:r>
            <a:r>
              <a:rPr sz="3200" spc="5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called</a:t>
            </a:r>
            <a:r>
              <a:rPr sz="3200" spc="-10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spc="6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Erasmus</a:t>
            </a:r>
            <a:r>
              <a:rPr sz="3200" spc="-16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spc="-8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grant),</a:t>
            </a:r>
            <a:r>
              <a:rPr sz="3200" spc="-13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the</a:t>
            </a:r>
            <a:r>
              <a:rPr sz="3200" spc="-12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monthly</a:t>
            </a:r>
            <a:r>
              <a:rPr sz="3200" spc="-14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amount</a:t>
            </a:r>
            <a:r>
              <a:rPr sz="3200" spc="-14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spc="-2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of </a:t>
            </a:r>
            <a:r>
              <a:rPr sz="32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which</a:t>
            </a:r>
            <a:r>
              <a:rPr sz="3200" spc="-1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varies</a:t>
            </a:r>
            <a:r>
              <a:rPr sz="3200" spc="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depending on the country</a:t>
            </a:r>
            <a:r>
              <a:rPr sz="3200" spc="-2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of </a:t>
            </a:r>
            <a:r>
              <a:rPr sz="3200" spc="-1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destination:</a:t>
            </a:r>
            <a:endParaRPr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108060" y="7342758"/>
            <a:ext cx="9839325" cy="19773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320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DBEDF4"/>
                </a:solidFill>
                <a:latin typeface="Tahoma"/>
                <a:cs typeface="Tahoma"/>
              </a:rPr>
              <a:t>2</a:t>
            </a:r>
            <a:r>
              <a:rPr sz="32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.</a:t>
            </a:r>
            <a:r>
              <a:rPr sz="3200" spc="-18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b="1" dirty="0">
                <a:solidFill>
                  <a:srgbClr val="B7DEE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</a:t>
            </a:r>
            <a:r>
              <a:rPr sz="3200" b="1" spc="-120" dirty="0">
                <a:solidFill>
                  <a:srgbClr val="B7DEE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b="1" spc="-25" dirty="0">
                <a:solidFill>
                  <a:srgbClr val="B7DEE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POSSIBLE</a:t>
            </a:r>
            <a:r>
              <a:rPr sz="3200" b="1" spc="-130" dirty="0">
                <a:solidFill>
                  <a:srgbClr val="B7DEE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b="1" spc="-10" dirty="0">
                <a:solidFill>
                  <a:srgbClr val="B7DEE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SUPPLEMENT</a:t>
            </a:r>
            <a:endParaRPr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12065" marR="5080" indent="-1270" algn="ctr">
              <a:lnSpc>
                <a:spcPct val="100000"/>
              </a:lnSpc>
            </a:pPr>
            <a:r>
              <a:rPr sz="32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funded</a:t>
            </a:r>
            <a:r>
              <a:rPr sz="3200" spc="-8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spc="5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by</a:t>
            </a:r>
            <a:r>
              <a:rPr sz="3200" spc="-6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the</a:t>
            </a:r>
            <a:r>
              <a:rPr sz="3200" spc="-5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European</a:t>
            </a:r>
            <a:r>
              <a:rPr sz="3200" spc="-5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spc="7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Commission</a:t>
            </a:r>
            <a:r>
              <a:rPr sz="3200" spc="-10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or</a:t>
            </a:r>
            <a:r>
              <a:rPr sz="3200" spc="-6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from</a:t>
            </a:r>
            <a:r>
              <a:rPr sz="3200" spc="-8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spc="-2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the </a:t>
            </a:r>
            <a:r>
              <a:rPr sz="32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Ministry</a:t>
            </a:r>
            <a:r>
              <a:rPr sz="3200" spc="-8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of</a:t>
            </a:r>
            <a:r>
              <a:rPr sz="3200" spc="-3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spc="9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Economy</a:t>
            </a:r>
            <a:r>
              <a:rPr sz="3200" spc="-6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spc="5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and</a:t>
            </a:r>
            <a:r>
              <a:rPr sz="3200" spc="-3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Finance,</a:t>
            </a:r>
            <a:r>
              <a:rPr sz="3200" spc="-4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spc="8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based</a:t>
            </a:r>
            <a:r>
              <a:rPr sz="3200" spc="-4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on</a:t>
            </a:r>
            <a:r>
              <a:rPr sz="3200" spc="-5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spc="-1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merit</a:t>
            </a:r>
            <a:r>
              <a:rPr sz="3200" spc="-4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spc="2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and </a:t>
            </a:r>
            <a:r>
              <a:rPr sz="3200" spc="7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social</a:t>
            </a:r>
            <a:r>
              <a:rPr sz="3200" spc="3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spc="5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and</a:t>
            </a:r>
            <a:r>
              <a:rPr sz="3200" spc="2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spc="7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economic</a:t>
            </a:r>
            <a:r>
              <a:rPr sz="3200" spc="2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conditions</a:t>
            </a:r>
            <a:r>
              <a:rPr sz="3200" spc="4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spc="-1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(ISEE).</a:t>
            </a:r>
            <a:endParaRPr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545F1A02-527A-4E98-9E5A-B6EF987E60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8927" y="3800117"/>
            <a:ext cx="10805049" cy="352148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6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2145792"/>
              <a:ext cx="18288000" cy="4558030"/>
            </a:xfrm>
            <a:custGeom>
              <a:avLst/>
              <a:gdLst/>
              <a:ahLst/>
              <a:cxnLst/>
              <a:rect l="l" t="t" r="r" b="b"/>
              <a:pathLst>
                <a:path w="18288000" h="4558030">
                  <a:moveTo>
                    <a:pt x="0" y="0"/>
                  </a:moveTo>
                  <a:lnTo>
                    <a:pt x="0" y="4557903"/>
                  </a:lnTo>
                  <a:lnTo>
                    <a:pt x="18288000" y="4557903"/>
                  </a:lnTo>
                  <a:lnTo>
                    <a:pt x="182880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E82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998334" y="2225420"/>
            <a:ext cx="345884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10" dirty="0">
                <a:solidFill>
                  <a:srgbClr val="C3D59B"/>
                </a:solidFill>
              </a:rPr>
              <a:t>DISCLAIMER</a:t>
            </a:r>
            <a:endParaRPr sz="4800"/>
          </a:p>
        </p:txBody>
      </p:sp>
      <p:sp>
        <p:nvSpPr>
          <p:cNvPr id="6" name="object 6"/>
          <p:cNvSpPr txBox="1"/>
          <p:nvPr/>
        </p:nvSpPr>
        <p:spPr>
          <a:xfrm>
            <a:off x="891946" y="3043250"/>
            <a:ext cx="16786454" cy="279307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4135" marR="54610" indent="1270" algn="ctr">
              <a:lnSpc>
                <a:spcPct val="100000"/>
              </a:lnSpc>
              <a:spcBef>
                <a:spcPts val="100"/>
              </a:spcBef>
            </a:pPr>
            <a:r>
              <a:rPr sz="3600" spc="105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Le</a:t>
            </a:r>
            <a:r>
              <a:rPr sz="3600" spc="-4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spc="-1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attività</a:t>
            </a:r>
            <a:r>
              <a:rPr sz="3600" spc="-2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spc="9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da</a:t>
            </a:r>
            <a:r>
              <a:rPr sz="3600" spc="-4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svolgere</a:t>
            </a:r>
            <a:r>
              <a:rPr sz="3600" spc="-35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all’estero</a:t>
            </a:r>
            <a:r>
              <a:rPr sz="3600" spc="-3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spc="5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devono</a:t>
            </a:r>
            <a:r>
              <a:rPr sz="3600" spc="-5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essere</a:t>
            </a:r>
            <a:r>
              <a:rPr sz="3600" spc="-4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spc="-25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tutte </a:t>
            </a:r>
            <a:r>
              <a:rPr sz="360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indicate</a:t>
            </a:r>
            <a:r>
              <a:rPr sz="3600" spc="-25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nel</a:t>
            </a:r>
            <a:r>
              <a:rPr sz="3600" spc="-5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spc="-1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Learning </a:t>
            </a:r>
            <a:r>
              <a:rPr sz="3600" spc="-135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Agreement</a:t>
            </a:r>
            <a:r>
              <a:rPr sz="3600" spc="-45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lang="it-IT" sz="3600" spc="-5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For</a:t>
            </a:r>
            <a:r>
              <a:rPr sz="3600" spc="-5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spc="-13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traineeship</a:t>
            </a:r>
            <a:r>
              <a:rPr sz="3600" b="1" spc="-35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e</a:t>
            </a:r>
            <a:r>
              <a:rPr sz="3600" spc="-85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spc="5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devono</a:t>
            </a:r>
            <a:r>
              <a:rPr sz="3600" spc="-85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essere</a:t>
            </a:r>
            <a:r>
              <a:rPr sz="3600" spc="-85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approvate</a:t>
            </a:r>
            <a:r>
              <a:rPr sz="3600" spc="-6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spc="75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da</a:t>
            </a:r>
            <a:r>
              <a:rPr sz="3600" spc="-85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spc="-25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UNIFI</a:t>
            </a:r>
            <a:r>
              <a:rPr sz="3600" spc="-85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e</a:t>
            </a:r>
            <a:r>
              <a:rPr sz="3600" spc="-5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dalla</a:t>
            </a:r>
            <a:r>
              <a:rPr sz="3600" spc="-85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spc="65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sede </a:t>
            </a:r>
            <a:r>
              <a:rPr sz="360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ospitante</a:t>
            </a:r>
            <a:r>
              <a:rPr sz="3600" spc="15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u="sng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AF0DD"/>
                  </a:solidFill>
                </a:uFill>
                <a:latin typeface="Tahoma"/>
                <a:cs typeface="Tahoma"/>
              </a:rPr>
              <a:t>prima</a:t>
            </a:r>
            <a:r>
              <a:rPr sz="3600" u="sng" spc="2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AF0DD"/>
                  </a:solidFill>
                </a:uFill>
                <a:latin typeface="Tahoma"/>
                <a:cs typeface="Tahoma"/>
              </a:rPr>
              <a:t> </a:t>
            </a:r>
            <a:r>
              <a:rPr sz="3600" u="sng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AF0DD"/>
                  </a:solidFill>
                </a:uFill>
                <a:latin typeface="Tahoma"/>
                <a:cs typeface="Tahoma"/>
              </a:rPr>
              <a:t>della</a:t>
            </a:r>
            <a:r>
              <a:rPr sz="3600" u="sng" spc="15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AF0DD"/>
                  </a:solidFill>
                </a:uFill>
                <a:latin typeface="Tahoma"/>
                <a:cs typeface="Tahoma"/>
              </a:rPr>
              <a:t> </a:t>
            </a:r>
            <a:r>
              <a:rPr sz="3600" u="sng" spc="-1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EAF0DD"/>
                  </a:solidFill>
                </a:uFill>
                <a:latin typeface="Tahoma"/>
                <a:cs typeface="Tahoma"/>
              </a:rPr>
              <a:t>partenza</a:t>
            </a:r>
            <a:r>
              <a:rPr sz="3600" spc="-10" dirty="0">
                <a:solidFill>
                  <a:srgbClr val="EAF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.</a:t>
            </a:r>
            <a:endParaRPr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12065" marR="5080" algn="ctr">
              <a:lnSpc>
                <a:spcPct val="100000"/>
              </a:lnSpc>
              <a:spcBef>
                <a:spcPts val="1950"/>
              </a:spcBef>
            </a:pP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The</a:t>
            </a:r>
            <a:r>
              <a:rPr sz="2800" spc="-5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activities</a:t>
            </a:r>
            <a:r>
              <a:rPr sz="2800" spc="-1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to</a:t>
            </a:r>
            <a:r>
              <a:rPr sz="2800" spc="-4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spc="65" dirty="0">
                <a:solidFill>
                  <a:srgbClr val="DBEDF4"/>
                </a:solidFill>
                <a:latin typeface="Tahoma"/>
                <a:cs typeface="Tahoma"/>
              </a:rPr>
              <a:t>be</a:t>
            </a:r>
            <a:r>
              <a:rPr sz="2800" spc="-5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carried</a:t>
            </a:r>
            <a:r>
              <a:rPr sz="2800" spc="-4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out</a:t>
            </a:r>
            <a:r>
              <a:rPr sz="2800" spc="-6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abroad</a:t>
            </a:r>
            <a:r>
              <a:rPr sz="2800" spc="-3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must</a:t>
            </a:r>
            <a:r>
              <a:rPr sz="2800" spc="-7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spc="65" dirty="0">
                <a:solidFill>
                  <a:srgbClr val="DBEDF4"/>
                </a:solidFill>
                <a:latin typeface="Tahoma"/>
                <a:cs typeface="Tahoma"/>
              </a:rPr>
              <a:t>be</a:t>
            </a:r>
            <a:r>
              <a:rPr sz="2800" spc="-5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indicated</a:t>
            </a:r>
            <a:r>
              <a:rPr sz="2800" spc="-2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in</a:t>
            </a:r>
            <a:r>
              <a:rPr sz="2800" spc="-6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the</a:t>
            </a:r>
            <a:r>
              <a:rPr sz="2800" spc="-3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spc="-95" dirty="0">
                <a:solidFill>
                  <a:srgbClr val="FFFF00"/>
                </a:solidFill>
                <a:latin typeface="Tahoma"/>
                <a:cs typeface="Tahoma"/>
              </a:rPr>
              <a:t>Learning</a:t>
            </a:r>
            <a:r>
              <a:rPr sz="2800" spc="10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2800" spc="-100" dirty="0">
                <a:solidFill>
                  <a:srgbClr val="FFFF00"/>
                </a:solidFill>
                <a:latin typeface="Tahoma"/>
                <a:cs typeface="Tahoma"/>
              </a:rPr>
              <a:t>Agreement</a:t>
            </a:r>
            <a:r>
              <a:rPr sz="2800" spc="-10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2800" spc="-25" dirty="0">
                <a:solidFill>
                  <a:srgbClr val="FFFF00"/>
                </a:solidFill>
                <a:latin typeface="Tahoma"/>
                <a:cs typeface="Tahoma"/>
              </a:rPr>
              <a:t>for </a:t>
            </a:r>
            <a:r>
              <a:rPr sz="2800" spc="-105" dirty="0">
                <a:solidFill>
                  <a:srgbClr val="FFFF00"/>
                </a:solidFill>
                <a:latin typeface="Tahoma"/>
                <a:cs typeface="Tahoma"/>
              </a:rPr>
              <a:t>traineeship</a:t>
            </a:r>
            <a:r>
              <a:rPr sz="2800" b="1" spc="-2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spc="50" dirty="0">
                <a:solidFill>
                  <a:srgbClr val="DBEDF4"/>
                </a:solidFill>
                <a:latin typeface="Tahoma"/>
                <a:cs typeface="Tahoma"/>
              </a:rPr>
              <a:t>and</a:t>
            </a:r>
            <a:r>
              <a:rPr sz="2800" spc="-6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must</a:t>
            </a:r>
            <a:r>
              <a:rPr sz="2800" spc="-11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spc="65" dirty="0">
                <a:solidFill>
                  <a:srgbClr val="DBEDF4"/>
                </a:solidFill>
                <a:latin typeface="Tahoma"/>
                <a:cs typeface="Tahoma"/>
              </a:rPr>
              <a:t>be</a:t>
            </a:r>
            <a:r>
              <a:rPr sz="2800" spc="-8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approved</a:t>
            </a:r>
            <a:r>
              <a:rPr sz="2800" spc="-4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spc="50" dirty="0">
                <a:solidFill>
                  <a:srgbClr val="DBEDF4"/>
                </a:solidFill>
                <a:latin typeface="Tahoma"/>
                <a:cs typeface="Tahoma"/>
              </a:rPr>
              <a:t>by</a:t>
            </a:r>
            <a:r>
              <a:rPr sz="2800" spc="-8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spc="-35" dirty="0">
                <a:solidFill>
                  <a:srgbClr val="DBEDF4"/>
                </a:solidFill>
                <a:latin typeface="Tahoma"/>
                <a:cs typeface="Tahoma"/>
              </a:rPr>
              <a:t>UNIFI</a:t>
            </a:r>
            <a:r>
              <a:rPr sz="2800" spc="-9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spc="50" dirty="0">
                <a:solidFill>
                  <a:srgbClr val="DBEDF4"/>
                </a:solidFill>
                <a:latin typeface="Tahoma"/>
                <a:cs typeface="Tahoma"/>
              </a:rPr>
              <a:t>and</a:t>
            </a:r>
            <a:r>
              <a:rPr sz="2800" spc="-8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spc="50" dirty="0">
                <a:solidFill>
                  <a:srgbClr val="DBEDF4"/>
                </a:solidFill>
                <a:latin typeface="Tahoma"/>
                <a:cs typeface="Tahoma"/>
              </a:rPr>
              <a:t>by</a:t>
            </a:r>
            <a:r>
              <a:rPr sz="2800" spc="-6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the</a:t>
            </a:r>
            <a:r>
              <a:rPr sz="2800" spc="-8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foreign</a:t>
            </a:r>
            <a:r>
              <a:rPr sz="2800" spc="-6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host</a:t>
            </a:r>
            <a:r>
              <a:rPr sz="2800" spc="-9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spc="-10" dirty="0">
                <a:solidFill>
                  <a:srgbClr val="DBEDF4"/>
                </a:solidFill>
                <a:latin typeface="Tahoma"/>
                <a:cs typeface="Tahoma"/>
              </a:rPr>
              <a:t>institution</a:t>
            </a:r>
            <a:r>
              <a:rPr lang="it-IT" sz="2800" dirty="0">
                <a:latin typeface="Tahoma"/>
                <a:cs typeface="Tahoma"/>
              </a:rPr>
              <a:t> </a:t>
            </a:r>
            <a:r>
              <a:rPr sz="2800" u="sng" dirty="0">
                <a:solidFill>
                  <a:srgbClr val="DBEDF4"/>
                </a:solidFill>
                <a:uFill>
                  <a:solidFill>
                    <a:srgbClr val="DBEDF4"/>
                  </a:solidFill>
                </a:uFill>
                <a:latin typeface="Tahoma"/>
                <a:cs typeface="Tahoma"/>
              </a:rPr>
              <a:t>before</a:t>
            </a:r>
            <a:r>
              <a:rPr sz="2800" u="sng" spc="-85" dirty="0">
                <a:solidFill>
                  <a:srgbClr val="DBEDF4"/>
                </a:solidFill>
                <a:uFill>
                  <a:solidFill>
                    <a:srgbClr val="DBEDF4"/>
                  </a:solidFill>
                </a:uFill>
                <a:latin typeface="Tahoma"/>
                <a:cs typeface="Tahoma"/>
              </a:rPr>
              <a:t> </a:t>
            </a:r>
            <a:r>
              <a:rPr sz="2800" u="sng" spc="-10" dirty="0">
                <a:solidFill>
                  <a:srgbClr val="DBEDF4"/>
                </a:solidFill>
                <a:uFill>
                  <a:solidFill>
                    <a:srgbClr val="DBEDF4"/>
                  </a:solidFill>
                </a:uFill>
                <a:latin typeface="Tahoma"/>
                <a:cs typeface="Tahoma"/>
              </a:rPr>
              <a:t>departure</a:t>
            </a:r>
            <a:r>
              <a:rPr sz="2800" spc="-10" dirty="0">
                <a:solidFill>
                  <a:srgbClr val="DBEDF4"/>
                </a:solidFill>
                <a:latin typeface="Tahoma"/>
                <a:cs typeface="Tahoma"/>
              </a:rPr>
              <a:t>.</a:t>
            </a:r>
            <a:endParaRPr sz="2800" dirty="0">
              <a:latin typeface="Tahoma"/>
              <a:cs typeface="Tahom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82346" y="5067300"/>
            <a:ext cx="17396054" cy="5208344"/>
            <a:chOff x="891945" y="5023788"/>
            <a:chExt cx="17396054" cy="5208344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1945" y="5023788"/>
              <a:ext cx="554736" cy="54254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269467" y="9688066"/>
              <a:ext cx="5018532" cy="54406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9451975"/>
          </a:xfrm>
          <a:custGeom>
            <a:avLst/>
            <a:gdLst/>
            <a:ahLst/>
            <a:cxnLst/>
            <a:rect l="l" t="t" r="r" b="b"/>
            <a:pathLst>
              <a:path w="18288000" h="9451975">
                <a:moveTo>
                  <a:pt x="0" y="9451848"/>
                </a:moveTo>
                <a:lnTo>
                  <a:pt x="18288000" y="9451848"/>
                </a:lnTo>
                <a:lnTo>
                  <a:pt x="18288000" y="0"/>
                </a:lnTo>
                <a:lnTo>
                  <a:pt x="0" y="0"/>
                </a:lnTo>
                <a:lnTo>
                  <a:pt x="0" y="9451848"/>
                </a:lnTo>
                <a:close/>
              </a:path>
            </a:pathLst>
          </a:custGeom>
          <a:solidFill>
            <a:srgbClr val="5E826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-4"/>
            <a:ext cx="18288000" cy="10287256"/>
            <a:chOff x="0" y="-4"/>
            <a:chExt cx="18288000" cy="10287256"/>
          </a:xfrm>
        </p:grpSpPr>
        <p:sp>
          <p:nvSpPr>
            <p:cNvPr id="4" name="object 4"/>
            <p:cNvSpPr/>
            <p:nvPr/>
          </p:nvSpPr>
          <p:spPr>
            <a:xfrm>
              <a:off x="0" y="9541762"/>
              <a:ext cx="18288000" cy="745490"/>
            </a:xfrm>
            <a:custGeom>
              <a:avLst/>
              <a:gdLst/>
              <a:ahLst/>
              <a:cxnLst/>
              <a:rect l="l" t="t" r="r" b="b"/>
              <a:pathLst>
                <a:path w="18288000" h="745490">
                  <a:moveTo>
                    <a:pt x="18288000" y="0"/>
                  </a:moveTo>
                  <a:lnTo>
                    <a:pt x="0" y="0"/>
                  </a:lnTo>
                  <a:lnTo>
                    <a:pt x="0" y="744982"/>
                  </a:lnTo>
                  <a:lnTo>
                    <a:pt x="18288000" y="744982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5E82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-4"/>
              <a:ext cx="7121651" cy="102870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61076" y="3000755"/>
              <a:ext cx="103630" cy="14630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61076" y="5917691"/>
              <a:ext cx="103630" cy="14477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048511" y="9726168"/>
              <a:ext cx="5105400" cy="399415"/>
            </a:xfrm>
            <a:custGeom>
              <a:avLst/>
              <a:gdLst/>
              <a:ahLst/>
              <a:cxnLst/>
              <a:rect l="l" t="t" r="r" b="b"/>
              <a:pathLst>
                <a:path w="5105400" h="399415">
                  <a:moveTo>
                    <a:pt x="5105400" y="0"/>
                  </a:moveTo>
                  <a:lnTo>
                    <a:pt x="0" y="0"/>
                  </a:lnTo>
                  <a:lnTo>
                    <a:pt x="0" y="399287"/>
                  </a:lnTo>
                  <a:lnTo>
                    <a:pt x="5105400" y="399287"/>
                  </a:lnTo>
                  <a:lnTo>
                    <a:pt x="5105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26907" y="780287"/>
              <a:ext cx="8849868" cy="4572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0" y="9424566"/>
              <a:ext cx="9385300" cy="82550"/>
            </a:xfrm>
            <a:custGeom>
              <a:avLst/>
              <a:gdLst/>
              <a:ahLst/>
              <a:cxnLst/>
              <a:rect l="l" t="t" r="r" b="b"/>
              <a:pathLst>
                <a:path w="9385300" h="82550">
                  <a:moveTo>
                    <a:pt x="9371584" y="81992"/>
                  </a:moveTo>
                  <a:lnTo>
                    <a:pt x="0" y="27511"/>
                  </a:lnTo>
                </a:path>
                <a:path w="9385300" h="82550">
                  <a:moveTo>
                    <a:pt x="9385300" y="54560"/>
                  </a:moveTo>
                  <a:lnTo>
                    <a:pt x="0" y="0"/>
                  </a:lnTo>
                </a:path>
              </a:pathLst>
            </a:custGeom>
            <a:ln w="762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308974" y="134239"/>
            <a:ext cx="1005522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3600" spc="235" dirty="0">
                <a:solidFill>
                  <a:srgbClr val="EBF0DE"/>
                </a:solidFill>
              </a:rPr>
              <a:t>ASSICURAZIONE SANITARIA </a:t>
            </a:r>
            <a:r>
              <a:rPr lang="it-IT" sz="2800" dirty="0">
                <a:solidFill>
                  <a:srgbClr val="C5D7F0"/>
                </a:solidFill>
              </a:rPr>
              <a:t>Health Insurance</a:t>
            </a:r>
            <a:endParaRPr sz="3600" dirty="0"/>
          </a:p>
        </p:txBody>
      </p:sp>
      <p:sp>
        <p:nvSpPr>
          <p:cNvPr id="15" name="object 15"/>
          <p:cNvSpPr txBox="1"/>
          <p:nvPr/>
        </p:nvSpPr>
        <p:spPr>
          <a:xfrm>
            <a:off x="1127252" y="9806431"/>
            <a:ext cx="4942840" cy="280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05"/>
              </a:lnSpc>
            </a:pPr>
            <a:r>
              <a:rPr sz="2000" spc="-20" dirty="0">
                <a:latin typeface="Calibri"/>
                <a:cs typeface="Calibri"/>
              </a:rPr>
              <a:t>Albert-</a:t>
            </a:r>
            <a:r>
              <a:rPr sz="2000" spc="-10" dirty="0">
                <a:latin typeface="Calibri"/>
                <a:cs typeface="Calibri"/>
              </a:rPr>
              <a:t>Ludwigs-</a:t>
            </a:r>
            <a:r>
              <a:rPr sz="2000" dirty="0">
                <a:latin typeface="Calibri"/>
                <a:cs typeface="Calibri"/>
              </a:rPr>
              <a:t>Universität</a:t>
            </a:r>
            <a:r>
              <a:rPr sz="2000" spc="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Freiburg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(Germania)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772401" y="983055"/>
            <a:ext cx="9814432" cy="883895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60375" indent="-457200" algn="ctr">
              <a:lnSpc>
                <a:spcPct val="100000"/>
              </a:lnSpc>
              <a:spcBef>
                <a:spcPts val="105"/>
              </a:spcBef>
              <a:buFont typeface="Wingdings" panose="05000000000000000000" pitchFamily="2" charset="2"/>
              <a:buChar char="ü"/>
            </a:pPr>
            <a:r>
              <a:rPr lang="it-IT" sz="3200" b="1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TEAM</a:t>
            </a:r>
            <a:endParaRPr lang="it-IT" sz="3200" b="1" dirty="0">
              <a:solidFill>
                <a:srgbClr val="EBF0D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3175" algn="ctr">
              <a:lnSpc>
                <a:spcPct val="100000"/>
              </a:lnSpc>
              <a:spcBef>
                <a:spcPts val="105"/>
              </a:spcBef>
            </a:pPr>
            <a:r>
              <a:rPr lang="it-IT"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l'assicurazione sanitaria nazionale dello studente garantisce </a:t>
            </a:r>
            <a:r>
              <a:rPr lang="it-IT" sz="3200" u="sng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assistenza sanitaria di base anche durante il soggiorno in un altro Paese dell'Unione Europea </a:t>
            </a:r>
            <a:r>
              <a:rPr lang="it-IT"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tramite la Tessera Europea di Assicurazione Malattia (TEAM). </a:t>
            </a:r>
          </a:p>
          <a:p>
            <a:pPr marL="3175" algn="ctr">
              <a:lnSpc>
                <a:spcPct val="100000"/>
              </a:lnSpc>
              <a:spcBef>
                <a:spcPts val="105"/>
              </a:spcBef>
            </a:pPr>
            <a:endParaRPr lang="it-IT" sz="600" dirty="0">
              <a:solidFill>
                <a:srgbClr val="EBF0D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3175" algn="ctr">
              <a:lnSpc>
                <a:spcPct val="100000"/>
              </a:lnSpc>
              <a:spcBef>
                <a:spcPts val="105"/>
              </a:spcBef>
            </a:pPr>
            <a:r>
              <a:rPr lang="it-IT"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Tuttavia, si consiglia di informarsi sempre con la propria ASL in merito alle condizioni specifiche di assistenza sanitaria previste nel Paese ospitante, e/o alla necessità di </a:t>
            </a:r>
            <a:r>
              <a:rPr lang="it-IT" sz="3200" u="sng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sottoscrivere un’assicurazione privata</a:t>
            </a:r>
          </a:p>
          <a:p>
            <a:pPr marL="3175" algn="ctr">
              <a:lnSpc>
                <a:spcPct val="100000"/>
              </a:lnSpc>
              <a:spcBef>
                <a:spcPts val="105"/>
              </a:spcBef>
            </a:pPr>
            <a:endParaRPr lang="it-IT" sz="3200" dirty="0">
              <a:solidFill>
                <a:srgbClr val="EBF0D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460375" indent="-457200" algn="ctr">
              <a:lnSpc>
                <a:spcPct val="100000"/>
              </a:lnSpc>
              <a:spcBef>
                <a:spcPts val="105"/>
              </a:spcBef>
              <a:buFont typeface="Wingdings" panose="05000000000000000000" pitchFamily="2" charset="2"/>
              <a:buChar char="ü"/>
            </a:pPr>
            <a:r>
              <a:rPr lang="it-IT" sz="3200" b="1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lang="it-IT" sz="3200" b="1" dirty="0">
                <a:solidFill>
                  <a:srgbClr val="ADC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POLIZZE ASSICURATIVE UNIFI</a:t>
            </a:r>
          </a:p>
          <a:p>
            <a:pPr marL="3175" algn="ctr">
              <a:lnSpc>
                <a:spcPct val="100000"/>
              </a:lnSpc>
              <a:spcBef>
                <a:spcPts val="105"/>
              </a:spcBef>
            </a:pPr>
            <a:r>
              <a:rPr lang="it-IT" sz="3200" u="sng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per responsabilità civile contro terzi e infortuni</a:t>
            </a:r>
          </a:p>
          <a:p>
            <a:pPr marL="3175" algn="ctr">
              <a:lnSpc>
                <a:spcPct val="100000"/>
              </a:lnSpc>
              <a:spcBef>
                <a:spcPts val="105"/>
              </a:spcBef>
            </a:pPr>
            <a:endParaRPr lang="it-IT" sz="1600" u="sng" dirty="0">
              <a:solidFill>
                <a:srgbClr val="EBF0D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3175" algn="ctr">
              <a:lnSpc>
                <a:spcPct val="100000"/>
              </a:lnSpc>
              <a:spcBef>
                <a:spcPts val="105"/>
              </a:spcBef>
            </a:pPr>
            <a:r>
              <a:rPr lang="it-IT"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Maggiori info sul sito di Ateneo, alla pagina: </a:t>
            </a:r>
            <a:r>
              <a:rPr lang="it-IT" sz="3200" dirty="0">
                <a:solidFill>
                  <a:srgbClr val="EBF0DE"/>
                </a:solidFill>
                <a:latin typeface="Tahoma"/>
                <a:cs typeface="Tahoma"/>
                <a:hlinkClick r:id="rId5"/>
              </a:rPr>
              <a:t>https://www.unifi.it/it/studia-con-noi/vivere-luniversita/salute/coperture-assicurative</a:t>
            </a:r>
            <a:endParaRPr lang="it-IT" sz="3200" dirty="0">
              <a:solidFill>
                <a:srgbClr val="EBF0DE"/>
              </a:solidFill>
              <a:latin typeface="Tahoma"/>
              <a:cs typeface="Tahoma"/>
            </a:endParaRPr>
          </a:p>
          <a:p>
            <a:pPr marL="3175" algn="ctr">
              <a:lnSpc>
                <a:spcPct val="100000"/>
              </a:lnSpc>
              <a:spcBef>
                <a:spcPts val="105"/>
              </a:spcBef>
            </a:pPr>
            <a:endParaRPr lang="it-IT" sz="3200" dirty="0">
              <a:solidFill>
                <a:srgbClr val="EBF0DE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0475590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9451975"/>
          </a:xfrm>
          <a:custGeom>
            <a:avLst/>
            <a:gdLst/>
            <a:ahLst/>
            <a:cxnLst/>
            <a:rect l="l" t="t" r="r" b="b"/>
            <a:pathLst>
              <a:path w="18288000" h="9451975">
                <a:moveTo>
                  <a:pt x="0" y="9451848"/>
                </a:moveTo>
                <a:lnTo>
                  <a:pt x="18288000" y="9451848"/>
                </a:lnTo>
                <a:lnTo>
                  <a:pt x="18288000" y="0"/>
                </a:lnTo>
                <a:lnTo>
                  <a:pt x="0" y="0"/>
                </a:lnTo>
                <a:lnTo>
                  <a:pt x="0" y="9451848"/>
                </a:lnTo>
                <a:close/>
              </a:path>
            </a:pathLst>
          </a:custGeom>
          <a:solidFill>
            <a:srgbClr val="5E826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-4"/>
            <a:ext cx="18288000" cy="10287256"/>
            <a:chOff x="0" y="-4"/>
            <a:chExt cx="18288000" cy="10287256"/>
          </a:xfrm>
        </p:grpSpPr>
        <p:sp>
          <p:nvSpPr>
            <p:cNvPr id="4" name="object 4"/>
            <p:cNvSpPr/>
            <p:nvPr/>
          </p:nvSpPr>
          <p:spPr>
            <a:xfrm>
              <a:off x="0" y="9541762"/>
              <a:ext cx="18288000" cy="745490"/>
            </a:xfrm>
            <a:custGeom>
              <a:avLst/>
              <a:gdLst/>
              <a:ahLst/>
              <a:cxnLst/>
              <a:rect l="l" t="t" r="r" b="b"/>
              <a:pathLst>
                <a:path w="18288000" h="745490">
                  <a:moveTo>
                    <a:pt x="18288000" y="0"/>
                  </a:moveTo>
                  <a:lnTo>
                    <a:pt x="0" y="0"/>
                  </a:lnTo>
                  <a:lnTo>
                    <a:pt x="0" y="744982"/>
                  </a:lnTo>
                  <a:lnTo>
                    <a:pt x="18288000" y="744982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5E82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-4"/>
              <a:ext cx="7121651" cy="102870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61076" y="3000755"/>
              <a:ext cx="103630" cy="14630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61076" y="5917691"/>
              <a:ext cx="103630" cy="14477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048511" y="9726168"/>
              <a:ext cx="5105400" cy="399415"/>
            </a:xfrm>
            <a:custGeom>
              <a:avLst/>
              <a:gdLst/>
              <a:ahLst/>
              <a:cxnLst/>
              <a:rect l="l" t="t" r="r" b="b"/>
              <a:pathLst>
                <a:path w="5105400" h="399415">
                  <a:moveTo>
                    <a:pt x="5105400" y="0"/>
                  </a:moveTo>
                  <a:lnTo>
                    <a:pt x="0" y="0"/>
                  </a:lnTo>
                  <a:lnTo>
                    <a:pt x="0" y="399287"/>
                  </a:lnTo>
                  <a:lnTo>
                    <a:pt x="5105400" y="399287"/>
                  </a:lnTo>
                  <a:lnTo>
                    <a:pt x="5105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26907" y="780287"/>
              <a:ext cx="8849868" cy="4572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0" y="9424566"/>
              <a:ext cx="9385300" cy="82550"/>
            </a:xfrm>
            <a:custGeom>
              <a:avLst/>
              <a:gdLst/>
              <a:ahLst/>
              <a:cxnLst/>
              <a:rect l="l" t="t" r="r" b="b"/>
              <a:pathLst>
                <a:path w="9385300" h="82550">
                  <a:moveTo>
                    <a:pt x="9371584" y="81992"/>
                  </a:moveTo>
                  <a:lnTo>
                    <a:pt x="0" y="27511"/>
                  </a:lnTo>
                </a:path>
                <a:path w="9385300" h="82550">
                  <a:moveTo>
                    <a:pt x="9385300" y="54560"/>
                  </a:moveTo>
                  <a:lnTo>
                    <a:pt x="0" y="0"/>
                  </a:lnTo>
                </a:path>
              </a:pathLst>
            </a:custGeom>
            <a:ln w="762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308974" y="134239"/>
            <a:ext cx="1005522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3600" spc="235" dirty="0">
                <a:solidFill>
                  <a:srgbClr val="EBF0DE"/>
                </a:solidFill>
              </a:rPr>
              <a:t>ASSICURAZIONE SANITARIA </a:t>
            </a:r>
            <a:r>
              <a:rPr lang="it-IT" sz="2800" dirty="0">
                <a:solidFill>
                  <a:srgbClr val="C5D7F0"/>
                </a:solidFill>
              </a:rPr>
              <a:t>Health Insurance</a:t>
            </a:r>
            <a:endParaRPr sz="3600" dirty="0"/>
          </a:p>
        </p:txBody>
      </p:sp>
      <p:sp>
        <p:nvSpPr>
          <p:cNvPr id="15" name="object 15"/>
          <p:cNvSpPr txBox="1"/>
          <p:nvPr/>
        </p:nvSpPr>
        <p:spPr>
          <a:xfrm>
            <a:off x="1127252" y="9806431"/>
            <a:ext cx="4942840" cy="280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05"/>
              </a:lnSpc>
            </a:pPr>
            <a:r>
              <a:rPr sz="2000" spc="-20" dirty="0">
                <a:latin typeface="Calibri"/>
                <a:cs typeface="Calibri"/>
              </a:rPr>
              <a:t>Albert-</a:t>
            </a:r>
            <a:r>
              <a:rPr sz="2000" spc="-10" dirty="0">
                <a:latin typeface="Calibri"/>
                <a:cs typeface="Calibri"/>
              </a:rPr>
              <a:t>Ludwigs-</a:t>
            </a:r>
            <a:r>
              <a:rPr sz="2000" dirty="0">
                <a:latin typeface="Calibri"/>
                <a:cs typeface="Calibri"/>
              </a:rPr>
              <a:t>Universität</a:t>
            </a:r>
            <a:r>
              <a:rPr sz="2000" spc="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Freiburg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(Germania)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772401" y="983055"/>
            <a:ext cx="9814432" cy="81131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60375" indent="-457200" algn="ctr">
              <a:lnSpc>
                <a:spcPct val="100000"/>
              </a:lnSpc>
              <a:spcBef>
                <a:spcPts val="105"/>
              </a:spcBef>
              <a:buFont typeface="Wingdings" panose="05000000000000000000" pitchFamily="2" charset="2"/>
              <a:buChar char="ü"/>
            </a:pPr>
            <a:r>
              <a:rPr lang="it-IT" sz="3200" b="1" spc="-170" dirty="0">
                <a:solidFill>
                  <a:srgbClr val="B7DEE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TEAM</a:t>
            </a:r>
          </a:p>
          <a:p>
            <a:pPr marL="3175" algn="ctr">
              <a:lnSpc>
                <a:spcPct val="100000"/>
              </a:lnSpc>
              <a:spcBef>
                <a:spcPts val="105"/>
              </a:spcBef>
            </a:pPr>
            <a:r>
              <a:rPr lang="it-IT"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lang="en-US"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the student's national health insurance guarantees </a:t>
            </a:r>
            <a:r>
              <a:rPr lang="en-US" sz="3200" u="sng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basic health care even during the stay in another EU country </a:t>
            </a:r>
            <a:r>
              <a:rPr lang="en-US"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through the European Health Insurance Card (EHIC). </a:t>
            </a:r>
          </a:p>
          <a:p>
            <a:pPr marL="3175" algn="ctr">
              <a:lnSpc>
                <a:spcPct val="100000"/>
              </a:lnSpc>
              <a:spcBef>
                <a:spcPts val="105"/>
              </a:spcBef>
            </a:pPr>
            <a:r>
              <a:rPr lang="en-US"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However, it is advisable to always inquire with your ASL about the specific health care conditions in your host country, and/or the </a:t>
            </a:r>
            <a:r>
              <a:rPr lang="en-US" sz="3200" u="sng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need for private insurance</a:t>
            </a:r>
            <a:endParaRPr lang="it-IT" sz="3200" u="sng" dirty="0">
              <a:solidFill>
                <a:srgbClr val="EBF0D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3175" algn="ctr">
              <a:lnSpc>
                <a:spcPct val="100000"/>
              </a:lnSpc>
              <a:spcBef>
                <a:spcPts val="105"/>
              </a:spcBef>
            </a:pPr>
            <a:endParaRPr lang="it-IT" sz="600" dirty="0">
              <a:solidFill>
                <a:srgbClr val="EBF0D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460375" indent="-457200" algn="ctr">
              <a:spcBef>
                <a:spcPts val="105"/>
              </a:spcBef>
              <a:buFont typeface="Wingdings" panose="05000000000000000000" pitchFamily="2" charset="2"/>
              <a:buChar char="ü"/>
            </a:pPr>
            <a:endParaRPr lang="it-IT" sz="3200" b="1" spc="-170" dirty="0">
              <a:solidFill>
                <a:srgbClr val="B7DEE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460375" indent="-457200" algn="ctr">
              <a:spcBef>
                <a:spcPts val="105"/>
              </a:spcBef>
              <a:buFont typeface="Wingdings" panose="05000000000000000000" pitchFamily="2" charset="2"/>
              <a:buChar char="ü"/>
            </a:pPr>
            <a:r>
              <a:rPr lang="en-US" sz="3200" b="1" spc="-170" dirty="0">
                <a:solidFill>
                  <a:srgbClr val="B7DEE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UNIFI INSURANCE POLICIES</a:t>
            </a:r>
          </a:p>
          <a:p>
            <a:pPr marL="3175" algn="l">
              <a:lnSpc>
                <a:spcPct val="100000"/>
              </a:lnSpc>
              <a:spcBef>
                <a:spcPts val="105"/>
              </a:spcBef>
            </a:pPr>
            <a:r>
              <a:rPr lang="en-US" sz="3200" u="sng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for civil liability against third parties and accidents</a:t>
            </a:r>
          </a:p>
          <a:p>
            <a:pPr marL="3175" algn="l">
              <a:lnSpc>
                <a:spcPct val="100000"/>
              </a:lnSpc>
              <a:spcBef>
                <a:spcPts val="105"/>
              </a:spcBef>
            </a:pPr>
            <a:endParaRPr lang="en-US" sz="3200" dirty="0">
              <a:solidFill>
                <a:srgbClr val="EBF0D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3175" algn="ctr">
              <a:lnSpc>
                <a:spcPct val="100000"/>
              </a:lnSpc>
              <a:spcBef>
                <a:spcPts val="105"/>
              </a:spcBef>
            </a:pPr>
            <a:r>
              <a:rPr lang="en-US"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More information </a:t>
            </a:r>
            <a:r>
              <a:rPr lang="it-IT"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:</a:t>
            </a:r>
          </a:p>
          <a:p>
            <a:pPr marL="3175" algn="ctr">
              <a:lnSpc>
                <a:spcPct val="100000"/>
              </a:lnSpc>
              <a:spcBef>
                <a:spcPts val="105"/>
              </a:spcBef>
            </a:pPr>
            <a:r>
              <a:rPr lang="it-IT" sz="3200" dirty="0">
                <a:solidFill>
                  <a:srgbClr val="EBF0DE"/>
                </a:solidFill>
                <a:latin typeface="Tahoma"/>
                <a:cs typeface="Tahoma"/>
                <a:hlinkClick r:id="rId5"/>
              </a:rPr>
              <a:t>https://www.unifi.it/it/studia-con-noi/vivere-luniversita/salute/coperture-assicurative</a:t>
            </a:r>
            <a:endParaRPr lang="it-IT" sz="3200" dirty="0">
              <a:solidFill>
                <a:srgbClr val="EBF0DE"/>
              </a:solidFill>
              <a:latin typeface="Tahoma"/>
              <a:cs typeface="Tahoma"/>
            </a:endParaRPr>
          </a:p>
          <a:p>
            <a:pPr marL="3175" algn="ctr">
              <a:lnSpc>
                <a:spcPct val="100000"/>
              </a:lnSpc>
              <a:spcBef>
                <a:spcPts val="105"/>
              </a:spcBef>
            </a:pPr>
            <a:endParaRPr lang="it-IT" sz="3200" dirty="0">
              <a:solidFill>
                <a:srgbClr val="EBF0DE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505043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33655" cy="1958339"/>
          </a:xfrm>
          <a:custGeom>
            <a:avLst/>
            <a:gdLst/>
            <a:ahLst/>
            <a:cxnLst/>
            <a:rect l="l" t="t" r="r" b="b"/>
            <a:pathLst>
              <a:path w="33655" h="1958339">
                <a:moveTo>
                  <a:pt x="0" y="1958340"/>
                </a:moveTo>
                <a:lnTo>
                  <a:pt x="33528" y="1958340"/>
                </a:lnTo>
                <a:lnTo>
                  <a:pt x="33528" y="0"/>
                </a:lnTo>
                <a:lnTo>
                  <a:pt x="0" y="0"/>
                </a:lnTo>
                <a:lnTo>
                  <a:pt x="0" y="1958340"/>
                </a:lnTo>
                <a:close/>
              </a:path>
            </a:pathLst>
          </a:custGeom>
          <a:solidFill>
            <a:srgbClr val="F5F5E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-76200" y="-114299"/>
            <a:ext cx="18364200" cy="10401042"/>
            <a:chOff x="-76200" y="-114299"/>
            <a:chExt cx="18364200" cy="10401042"/>
          </a:xfrm>
        </p:grpSpPr>
        <p:sp>
          <p:nvSpPr>
            <p:cNvPr id="4" name="object 4"/>
            <p:cNvSpPr/>
            <p:nvPr/>
          </p:nvSpPr>
          <p:spPr>
            <a:xfrm>
              <a:off x="0" y="8334754"/>
              <a:ext cx="33655" cy="1951989"/>
            </a:xfrm>
            <a:custGeom>
              <a:avLst/>
              <a:gdLst/>
              <a:ahLst/>
              <a:cxnLst/>
              <a:rect l="l" t="t" r="r" b="b"/>
              <a:pathLst>
                <a:path w="33655" h="1951990">
                  <a:moveTo>
                    <a:pt x="0" y="1951863"/>
                  </a:moveTo>
                  <a:lnTo>
                    <a:pt x="33528" y="1951863"/>
                  </a:lnTo>
                  <a:lnTo>
                    <a:pt x="33528" y="0"/>
                  </a:lnTo>
                  <a:lnTo>
                    <a:pt x="0" y="0"/>
                  </a:lnTo>
                  <a:lnTo>
                    <a:pt x="0" y="1951863"/>
                  </a:lnTo>
                  <a:close/>
                </a:path>
              </a:pathLst>
            </a:custGeom>
            <a:solidFill>
              <a:srgbClr val="F5F5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200" y="-114299"/>
              <a:ext cx="18364200" cy="10287000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2981070" y="8454008"/>
            <a:ext cx="12686665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3579"/>
              </a:lnSpc>
              <a:spcBef>
                <a:spcPts val="100"/>
              </a:spcBef>
            </a:pPr>
            <a:endParaRPr sz="3000" dirty="0">
              <a:latin typeface="Tahoma"/>
              <a:cs typeface="Tahoma"/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3"/>
          <a:srcRect t="997"/>
          <a:stretch/>
        </p:blipFill>
        <p:spPr>
          <a:xfrm>
            <a:off x="-44417" y="5110441"/>
            <a:ext cx="18361288" cy="5119282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903F71E2-1A11-4087-83D7-167A9E992EB2}"/>
              </a:ext>
            </a:extLst>
          </p:cNvPr>
          <p:cNvSpPr/>
          <p:nvPr/>
        </p:nvSpPr>
        <p:spPr>
          <a:xfrm>
            <a:off x="-86044" y="-114299"/>
            <a:ext cx="18374044" cy="5296952"/>
          </a:xfrm>
          <a:prstGeom prst="rect">
            <a:avLst/>
          </a:prstGeom>
          <a:solidFill>
            <a:srgbClr val="5E8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1144A52F-5021-4189-A3ED-5D18371CDF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9827" y="476342"/>
            <a:ext cx="15968345" cy="270281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A2BDFE4F-A92B-4EBD-9779-005F73720B39}"/>
              </a:ext>
            </a:extLst>
          </p:cNvPr>
          <p:cNvSpPr txBox="1"/>
          <p:nvPr/>
        </p:nvSpPr>
        <p:spPr>
          <a:xfrm>
            <a:off x="1336992" y="3596686"/>
            <a:ext cx="155279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Per</a:t>
            </a:r>
            <a:r>
              <a:rPr lang="it-IT" sz="3200" b="1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informazioni relative alle sedi estere del concorso per Sede generica</a:t>
            </a:r>
          </a:p>
          <a:p>
            <a:pPr algn="ctr"/>
            <a:r>
              <a:rPr lang="it-IT" sz="32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e </a:t>
            </a:r>
            <a:r>
              <a:rPr lang="it-IT" sz="3200" b="1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alla compilazione del Learning agreement per </a:t>
            </a:r>
            <a:r>
              <a:rPr lang="it-IT" sz="3200" b="1" dirty="0" err="1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traineeship</a:t>
            </a:r>
            <a:r>
              <a:rPr lang="it-IT" sz="3200" b="1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: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9471660"/>
          </a:xfrm>
          <a:custGeom>
            <a:avLst/>
            <a:gdLst/>
            <a:ahLst/>
            <a:cxnLst/>
            <a:rect l="l" t="t" r="r" b="b"/>
            <a:pathLst>
              <a:path w="18288000" h="9471660">
                <a:moveTo>
                  <a:pt x="18288000" y="0"/>
                </a:moveTo>
                <a:lnTo>
                  <a:pt x="0" y="0"/>
                </a:lnTo>
                <a:lnTo>
                  <a:pt x="0" y="9471660"/>
                </a:lnTo>
                <a:lnTo>
                  <a:pt x="18288000" y="9471660"/>
                </a:lnTo>
                <a:lnTo>
                  <a:pt x="18288000" y="0"/>
                </a:lnTo>
                <a:close/>
              </a:path>
            </a:pathLst>
          </a:custGeom>
          <a:solidFill>
            <a:srgbClr val="5E826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-2"/>
            <a:ext cx="18288000" cy="10287254"/>
            <a:chOff x="0" y="-2"/>
            <a:chExt cx="18288000" cy="10287254"/>
          </a:xfrm>
        </p:grpSpPr>
        <p:sp>
          <p:nvSpPr>
            <p:cNvPr id="4" name="object 4"/>
            <p:cNvSpPr/>
            <p:nvPr/>
          </p:nvSpPr>
          <p:spPr>
            <a:xfrm>
              <a:off x="0" y="9541762"/>
              <a:ext cx="18288000" cy="745490"/>
            </a:xfrm>
            <a:custGeom>
              <a:avLst/>
              <a:gdLst/>
              <a:ahLst/>
              <a:cxnLst/>
              <a:rect l="l" t="t" r="r" b="b"/>
              <a:pathLst>
                <a:path w="18288000" h="745490">
                  <a:moveTo>
                    <a:pt x="18288000" y="0"/>
                  </a:moveTo>
                  <a:lnTo>
                    <a:pt x="0" y="0"/>
                  </a:lnTo>
                  <a:lnTo>
                    <a:pt x="0" y="744982"/>
                  </a:lnTo>
                  <a:lnTo>
                    <a:pt x="18288000" y="744982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5E82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-2"/>
              <a:ext cx="6705599" cy="102870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9505188"/>
              <a:ext cx="18288000" cy="0"/>
            </a:xfrm>
            <a:custGeom>
              <a:avLst/>
              <a:gdLst/>
              <a:ahLst/>
              <a:cxnLst/>
              <a:rect l="l" t="t" r="r" b="b"/>
              <a:pathLst>
                <a:path w="18288000">
                  <a:moveTo>
                    <a:pt x="0" y="0"/>
                  </a:moveTo>
                  <a:lnTo>
                    <a:pt x="18288000" y="0"/>
                  </a:lnTo>
                </a:path>
              </a:pathLst>
            </a:custGeom>
            <a:ln w="76200">
              <a:solidFill>
                <a:srgbClr val="F5F5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185659" y="1269491"/>
              <a:ext cx="10442575" cy="0"/>
            </a:xfrm>
            <a:custGeom>
              <a:avLst/>
              <a:gdLst/>
              <a:ahLst/>
              <a:cxnLst/>
              <a:rect l="l" t="t" r="r" b="b"/>
              <a:pathLst>
                <a:path w="10442575">
                  <a:moveTo>
                    <a:pt x="0" y="0"/>
                  </a:moveTo>
                  <a:lnTo>
                    <a:pt x="10442448" y="0"/>
                  </a:lnTo>
                </a:path>
              </a:pathLst>
            </a:custGeom>
            <a:ln w="76200">
              <a:solidFill>
                <a:srgbClr val="C3D5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597204" y="4317"/>
            <a:ext cx="17203623" cy="971625"/>
          </a:xfrm>
          <a:prstGeom prst="rect">
            <a:avLst/>
          </a:prstGeom>
        </p:spPr>
        <p:txBody>
          <a:bodyPr vert="horz" wrap="square" lIns="0" tIns="230708" rIns="0" bIns="0" rtlCol="0">
            <a:spAutoFit/>
          </a:bodyPr>
          <a:lstStyle/>
          <a:p>
            <a:pPr marL="6600825">
              <a:lnSpc>
                <a:spcPct val="100000"/>
              </a:lnSpc>
              <a:spcBef>
                <a:spcPts val="100"/>
              </a:spcBef>
            </a:pPr>
            <a:r>
              <a:rPr sz="4800" spc="-10" dirty="0">
                <a:solidFill>
                  <a:srgbClr val="C3D59B"/>
                </a:solidFill>
              </a:rPr>
              <a:t>DESTINAZIONI</a:t>
            </a:r>
            <a:r>
              <a:rPr lang="it-IT" sz="4800" spc="-10" dirty="0">
                <a:solidFill>
                  <a:srgbClr val="C3D59B"/>
                </a:solidFill>
              </a:rPr>
              <a:t>                 </a:t>
            </a:r>
            <a:r>
              <a:rPr lang="it-IT" sz="4400" spc="-1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Destinations</a:t>
            </a:r>
            <a:endParaRPr sz="44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170545" y="1562100"/>
            <a:ext cx="9766654" cy="83368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La</a:t>
            </a:r>
            <a:r>
              <a:rPr sz="3600" spc="-65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mobilità</a:t>
            </a:r>
            <a:r>
              <a:rPr sz="3600" spc="-5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per</a:t>
            </a:r>
            <a:r>
              <a:rPr sz="3600" spc="-55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traineeship</a:t>
            </a:r>
            <a:r>
              <a:rPr sz="3600" spc="-6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può</a:t>
            </a:r>
            <a:r>
              <a:rPr sz="3600" spc="-45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avvenire</a:t>
            </a:r>
            <a:r>
              <a:rPr sz="3600" spc="-55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spc="-1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presso:</a:t>
            </a:r>
            <a:endParaRPr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12700" marR="943610" indent="456565">
              <a:lnSpc>
                <a:spcPct val="113999"/>
              </a:lnSpc>
              <a:spcBef>
                <a:spcPts val="1630"/>
              </a:spcBef>
              <a:buClr>
                <a:srgbClr val="EBF0DE"/>
              </a:buClr>
              <a:buFont typeface="Arial MT"/>
              <a:buChar char="•"/>
              <a:tabLst>
                <a:tab pos="469265" algn="l"/>
              </a:tabLst>
            </a:pPr>
            <a:r>
              <a:rPr sz="3600" u="sng" dirty="0" err="1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una</a:t>
            </a:r>
            <a:r>
              <a:rPr sz="3600" u="sng" spc="-1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u="sng" dirty="0" err="1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sede</a:t>
            </a:r>
            <a:r>
              <a:rPr sz="3600" u="sng" spc="-5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u="sng" dirty="0" err="1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estera</a:t>
            </a:r>
            <a:r>
              <a:rPr sz="3600" u="sng" spc="-7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u="sng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con</a:t>
            </a:r>
            <a:r>
              <a:rPr sz="3600" u="sng" spc="-35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u="sng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cui</a:t>
            </a:r>
            <a:r>
              <a:rPr sz="3600" u="sng" spc="-15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u="sng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la</a:t>
            </a:r>
            <a:r>
              <a:rPr sz="3600" u="sng" spc="-35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u="sng" dirty="0" err="1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Scuola</a:t>
            </a:r>
            <a:r>
              <a:rPr sz="3600" u="sng" spc="-15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u="sng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di</a:t>
            </a:r>
            <a:r>
              <a:rPr sz="3600" u="sng" spc="-15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u="sng" dirty="0" err="1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Agraria</a:t>
            </a:r>
            <a:r>
              <a:rPr sz="3600" u="sng" spc="-25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ha </a:t>
            </a:r>
            <a:r>
              <a:rPr sz="3600" u="sng" dirty="0" err="1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stipulato</a:t>
            </a:r>
            <a:r>
              <a:rPr sz="3600" u="sng" spc="-45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u="sng" dirty="0" err="1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una</a:t>
            </a:r>
            <a:r>
              <a:rPr sz="3600" u="sng" spc="-45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u="sng" dirty="0" err="1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Lettera</a:t>
            </a:r>
            <a:r>
              <a:rPr sz="3600" u="sng" spc="-9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u="sng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di</a:t>
            </a:r>
            <a:r>
              <a:rPr sz="3600" u="sng" spc="-4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u="sng" dirty="0" err="1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Intenti</a:t>
            </a:r>
            <a:r>
              <a:rPr sz="3600" u="sng" spc="-45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u="sng" dirty="0" err="1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generica</a:t>
            </a:r>
            <a:r>
              <a:rPr sz="3600" u="sng" spc="-45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(c.d.</a:t>
            </a:r>
            <a:r>
              <a:rPr sz="3600" spc="-35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b="1" spc="-20" dirty="0" err="1">
                <a:solidFill>
                  <a:srgbClr val="D6E3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sede</a:t>
            </a:r>
            <a:r>
              <a:rPr sz="3600" b="1" spc="-20" dirty="0">
                <a:solidFill>
                  <a:srgbClr val="D6E3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b="1" spc="-10" dirty="0" err="1">
                <a:solidFill>
                  <a:srgbClr val="D6E3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generica</a:t>
            </a:r>
            <a:r>
              <a:rPr lang="it-IT" sz="3600" b="1" spc="-10" dirty="0">
                <a:solidFill>
                  <a:srgbClr val="D6E3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-&gt; </a:t>
            </a:r>
            <a:r>
              <a:rPr lang="it-IT" sz="3600" b="1" spc="-1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Turul</a:t>
            </a:r>
            <a:r>
              <a:rPr sz="3600" spc="-1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)</a:t>
            </a:r>
            <a:endParaRPr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469900" marR="5080" indent="-457200">
              <a:lnSpc>
                <a:spcPct val="113999"/>
              </a:lnSpc>
              <a:spcBef>
                <a:spcPts val="1645"/>
              </a:spcBef>
              <a:buClr>
                <a:srgbClr val="EBF0DE"/>
              </a:buClr>
              <a:buFont typeface="Arial MT"/>
              <a:buChar char="•"/>
              <a:tabLst>
                <a:tab pos="469900" algn="l"/>
              </a:tabLst>
            </a:pPr>
            <a:r>
              <a:rPr sz="3600" u="sng" dirty="0" err="1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una</a:t>
            </a:r>
            <a:r>
              <a:rPr sz="3600" u="sng" spc="-45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u="sng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sede</a:t>
            </a:r>
            <a:r>
              <a:rPr sz="3600" u="sng" spc="-95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u="sng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estera</a:t>
            </a:r>
            <a:r>
              <a:rPr sz="3600" u="sng" spc="-105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u="sng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individuata</a:t>
            </a:r>
            <a:r>
              <a:rPr sz="3600" u="sng" spc="-2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u="sng" dirty="0" err="1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autonomamente</a:t>
            </a:r>
            <a:r>
              <a:rPr sz="3600" u="sng" spc="-75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u="sng" spc="-1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dal</a:t>
            </a:r>
            <a:r>
              <a:rPr lang="it-IT" sz="3600" u="sng" spc="-1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l@</a:t>
            </a:r>
            <a:r>
              <a:rPr sz="3600" u="sng" spc="-1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lang="it-IT" sz="3600" u="sng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studente</a:t>
            </a:r>
            <a:r>
              <a:rPr sz="3600" spc="-4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(c.d.</a:t>
            </a:r>
            <a:r>
              <a:rPr sz="3600" spc="-55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b="1" dirty="0">
                <a:solidFill>
                  <a:srgbClr val="D6E3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sede</a:t>
            </a:r>
            <a:r>
              <a:rPr sz="3600" b="1" spc="-40" dirty="0">
                <a:solidFill>
                  <a:srgbClr val="D6E3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b="1" dirty="0">
                <a:solidFill>
                  <a:srgbClr val="D6E3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nominativa</a:t>
            </a:r>
            <a:r>
              <a:rPr sz="36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)</a:t>
            </a:r>
            <a:r>
              <a:rPr sz="3600" spc="-4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e</a:t>
            </a:r>
            <a:r>
              <a:rPr sz="3600" spc="-75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diversa</a:t>
            </a:r>
            <a:r>
              <a:rPr sz="3600" spc="-55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spc="-25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da </a:t>
            </a:r>
            <a:r>
              <a:rPr sz="36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quelle</a:t>
            </a:r>
            <a:r>
              <a:rPr sz="3600" spc="-5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convenzionate</a:t>
            </a:r>
            <a:r>
              <a:rPr sz="3600" spc="-55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con</a:t>
            </a:r>
            <a:r>
              <a:rPr sz="3600" spc="-7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la</a:t>
            </a:r>
            <a:r>
              <a:rPr sz="3600" spc="-5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 err="1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Scuola</a:t>
            </a:r>
            <a:endParaRPr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endParaRPr lang="it-IT" sz="1600" dirty="0">
              <a:solidFill>
                <a:srgbClr val="DBEDF4"/>
              </a:solidFill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28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Traineeship</a:t>
            </a:r>
            <a:r>
              <a:rPr sz="2800" spc="-6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mobility</a:t>
            </a:r>
            <a:r>
              <a:rPr sz="2800" spc="-7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can</a:t>
            </a:r>
            <a:r>
              <a:rPr sz="2800" spc="-9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take</a:t>
            </a:r>
            <a:r>
              <a:rPr sz="2800" spc="-6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place</a:t>
            </a:r>
            <a:r>
              <a:rPr sz="2800" spc="-9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2800" spc="-2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at:</a:t>
            </a:r>
            <a:endParaRPr lang="it-IT" sz="2800" spc="-25" dirty="0">
              <a:solidFill>
                <a:srgbClr val="DBEDF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endParaRPr lang="it-IT" sz="1200" spc="-25" dirty="0">
              <a:solidFill>
                <a:srgbClr val="DBEDF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4699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sz="28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</a:t>
            </a:r>
            <a:r>
              <a:rPr sz="2800" spc="-5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foreign</a:t>
            </a:r>
            <a:r>
              <a:rPr sz="2800" spc="-5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destination</a:t>
            </a:r>
            <a:r>
              <a:rPr sz="2800" spc="-4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with</a:t>
            </a:r>
            <a:r>
              <a:rPr sz="2800" spc="-6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which</a:t>
            </a:r>
            <a:r>
              <a:rPr sz="2800" spc="-5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the</a:t>
            </a:r>
            <a:r>
              <a:rPr sz="2800" spc="-5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UNIFI</a:t>
            </a:r>
            <a:r>
              <a:rPr sz="2800" spc="-5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School</a:t>
            </a:r>
            <a:r>
              <a:rPr sz="2800" spc="-6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2800" spc="-2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has </a:t>
            </a:r>
            <a:r>
              <a:rPr sz="28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signed</a:t>
            </a:r>
            <a:r>
              <a:rPr sz="2800" spc="-5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</a:t>
            </a:r>
            <a:r>
              <a:rPr sz="2800" spc="-7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generic</a:t>
            </a:r>
            <a:r>
              <a:rPr sz="2800" spc="-7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Letter</a:t>
            </a:r>
            <a:r>
              <a:rPr sz="2800" spc="-5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of</a:t>
            </a:r>
            <a:r>
              <a:rPr sz="2800" spc="-6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intent</a:t>
            </a:r>
            <a:r>
              <a:rPr sz="2800" spc="-5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(</a:t>
            </a:r>
            <a:r>
              <a:rPr sz="2800" b="1" dirty="0">
                <a:solidFill>
                  <a:srgbClr val="B7DEE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sede</a:t>
            </a:r>
            <a:r>
              <a:rPr sz="2800" b="1" spc="-50" dirty="0">
                <a:solidFill>
                  <a:srgbClr val="B7DEE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2800" b="1" spc="-10" dirty="0" err="1">
                <a:solidFill>
                  <a:srgbClr val="B7DEE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generica</a:t>
            </a:r>
            <a:r>
              <a:rPr sz="2800" spc="-1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)</a:t>
            </a:r>
            <a:endParaRPr lang="it-IT" sz="2800" spc="-10" dirty="0">
              <a:solidFill>
                <a:srgbClr val="DBEDF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4699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it-IT" sz="800" spc="-10" dirty="0">
              <a:solidFill>
                <a:srgbClr val="DBEDF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4699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</a:t>
            </a:r>
            <a:r>
              <a:rPr lang="en-US" sz="2800" spc="-8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lang="en-US" sz="28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foreign</a:t>
            </a:r>
            <a:r>
              <a:rPr lang="en-US" sz="2800" spc="-7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lang="en-US" sz="28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location</a:t>
            </a:r>
            <a:r>
              <a:rPr lang="en-US" sz="2800" spc="-8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lang="en-US" sz="28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independently</a:t>
            </a:r>
            <a:r>
              <a:rPr lang="en-US" sz="2800" spc="-6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lang="en-US" sz="28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identified</a:t>
            </a:r>
            <a:r>
              <a:rPr lang="en-US" sz="2800" spc="-7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lang="en-US" sz="28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by</a:t>
            </a:r>
            <a:r>
              <a:rPr lang="en-US" sz="2800" spc="-7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lang="en-US" sz="2800" spc="-2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the </a:t>
            </a:r>
            <a:r>
              <a:rPr lang="en-US" sz="28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student</a:t>
            </a:r>
            <a:r>
              <a:rPr lang="en-US" sz="2800" spc="-8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lang="en-US" sz="28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(</a:t>
            </a:r>
            <a:r>
              <a:rPr lang="en-US" sz="2800" b="1" dirty="0" err="1">
                <a:solidFill>
                  <a:srgbClr val="B7DEE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sede</a:t>
            </a:r>
            <a:r>
              <a:rPr lang="en-US" sz="2800" b="1" spc="-95" dirty="0">
                <a:solidFill>
                  <a:srgbClr val="B7DEE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lang="en-US" sz="2800" b="1" dirty="0" err="1">
                <a:solidFill>
                  <a:srgbClr val="B7DEE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nominativa</a:t>
            </a:r>
            <a:r>
              <a:rPr lang="en-US" sz="28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)</a:t>
            </a:r>
            <a:r>
              <a:rPr lang="en-US" sz="2800" spc="-7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lang="en-US" sz="28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and</a:t>
            </a:r>
            <a:r>
              <a:rPr lang="en-US" sz="2800" spc="-11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lang="en-US" sz="28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different</a:t>
            </a:r>
            <a:r>
              <a:rPr lang="en-US" sz="2800" spc="-95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lang="en-US" sz="280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from</a:t>
            </a:r>
            <a:r>
              <a:rPr lang="en-US" sz="2800" spc="-11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lang="en-US" sz="2800" spc="-10" dirty="0">
                <a:solidFill>
                  <a:srgbClr val="DBE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those ones in TURUL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4699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sz="2800" dirty="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14400" y="9749028"/>
            <a:ext cx="4989830" cy="33083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12065">
              <a:lnSpc>
                <a:spcPts val="2360"/>
              </a:lnSpc>
            </a:pPr>
            <a:r>
              <a:rPr sz="2000" dirty="0">
                <a:latin typeface="Tahoma"/>
                <a:cs typeface="Tahoma"/>
              </a:rPr>
              <a:t>University</a:t>
            </a:r>
            <a:r>
              <a:rPr sz="2000" spc="40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of</a:t>
            </a:r>
            <a:r>
              <a:rPr sz="2000" spc="100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South-Eastern</a:t>
            </a:r>
            <a:r>
              <a:rPr sz="2000" spc="55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Norway</a:t>
            </a:r>
            <a:r>
              <a:rPr sz="2000" spc="50" dirty="0">
                <a:latin typeface="Tahoma"/>
                <a:cs typeface="Tahoma"/>
              </a:rPr>
              <a:t> </a:t>
            </a:r>
            <a:r>
              <a:rPr sz="2000" spc="-10" dirty="0">
                <a:latin typeface="Tahoma"/>
                <a:cs typeface="Tahoma"/>
              </a:rPr>
              <a:t>(USN)</a:t>
            </a:r>
            <a:endParaRPr sz="2000">
              <a:latin typeface="Tahoma"/>
              <a:cs typeface="Tahoma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7375016" y="1734492"/>
            <a:ext cx="795528" cy="6745224"/>
            <a:chOff x="7434833" y="1675638"/>
            <a:chExt cx="795528" cy="6745224"/>
          </a:xfrm>
        </p:grpSpPr>
        <p:sp>
          <p:nvSpPr>
            <p:cNvPr id="22" name="object 22"/>
            <p:cNvSpPr/>
            <p:nvPr/>
          </p:nvSpPr>
          <p:spPr>
            <a:xfrm>
              <a:off x="7849361" y="2858262"/>
              <a:ext cx="381000" cy="5562600"/>
            </a:xfrm>
            <a:custGeom>
              <a:avLst/>
              <a:gdLst/>
              <a:ahLst/>
              <a:cxnLst/>
              <a:rect l="l" t="t" r="r" b="b"/>
              <a:pathLst>
                <a:path w="381000" h="5562600">
                  <a:moveTo>
                    <a:pt x="0" y="5562600"/>
                  </a:moveTo>
                  <a:lnTo>
                    <a:pt x="381000" y="5562600"/>
                  </a:lnTo>
                  <a:lnTo>
                    <a:pt x="381000" y="0"/>
                  </a:lnTo>
                  <a:lnTo>
                    <a:pt x="0" y="0"/>
                  </a:lnTo>
                  <a:lnTo>
                    <a:pt x="0" y="5562600"/>
                  </a:lnTo>
                  <a:close/>
                </a:path>
              </a:pathLst>
            </a:custGeom>
            <a:ln w="25400">
              <a:solidFill>
                <a:srgbClr val="5E82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434833" y="1675638"/>
              <a:ext cx="457200" cy="381000"/>
            </a:xfrm>
            <a:custGeom>
              <a:avLst/>
              <a:gdLst/>
              <a:ahLst/>
              <a:cxnLst/>
              <a:rect l="l" t="t" r="r" b="b"/>
              <a:pathLst>
                <a:path w="457200" h="381000">
                  <a:moveTo>
                    <a:pt x="266700" y="0"/>
                  </a:moveTo>
                  <a:lnTo>
                    <a:pt x="266700" y="95250"/>
                  </a:lnTo>
                  <a:lnTo>
                    <a:pt x="0" y="95250"/>
                  </a:lnTo>
                  <a:lnTo>
                    <a:pt x="0" y="285750"/>
                  </a:lnTo>
                  <a:lnTo>
                    <a:pt x="266700" y="285750"/>
                  </a:lnTo>
                  <a:lnTo>
                    <a:pt x="266700" y="381000"/>
                  </a:lnTo>
                  <a:lnTo>
                    <a:pt x="457200" y="190500"/>
                  </a:lnTo>
                  <a:lnTo>
                    <a:pt x="266700" y="0"/>
                  </a:lnTo>
                  <a:close/>
                </a:path>
              </a:pathLst>
            </a:custGeom>
            <a:solidFill>
              <a:srgbClr val="C2D4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7434833" y="1675638"/>
              <a:ext cx="457200" cy="381000"/>
            </a:xfrm>
            <a:custGeom>
              <a:avLst/>
              <a:gdLst/>
              <a:ahLst/>
              <a:cxnLst/>
              <a:rect l="l" t="t" r="r" b="b"/>
              <a:pathLst>
                <a:path w="457200" h="381000">
                  <a:moveTo>
                    <a:pt x="0" y="95250"/>
                  </a:moveTo>
                  <a:lnTo>
                    <a:pt x="266700" y="95250"/>
                  </a:lnTo>
                  <a:lnTo>
                    <a:pt x="266700" y="0"/>
                  </a:lnTo>
                  <a:lnTo>
                    <a:pt x="457200" y="190500"/>
                  </a:lnTo>
                  <a:lnTo>
                    <a:pt x="266700" y="381000"/>
                  </a:lnTo>
                  <a:lnTo>
                    <a:pt x="266700" y="285750"/>
                  </a:lnTo>
                  <a:lnTo>
                    <a:pt x="0" y="285750"/>
                  </a:lnTo>
                  <a:lnTo>
                    <a:pt x="0" y="95250"/>
                  </a:lnTo>
                  <a:close/>
                </a:path>
              </a:pathLst>
            </a:custGeom>
            <a:ln w="25400">
              <a:solidFill>
                <a:srgbClr val="EAF0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91221" y="6456246"/>
              <a:ext cx="548640" cy="54254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9471660"/>
          </a:xfrm>
          <a:custGeom>
            <a:avLst/>
            <a:gdLst/>
            <a:ahLst/>
            <a:cxnLst/>
            <a:rect l="l" t="t" r="r" b="b"/>
            <a:pathLst>
              <a:path w="18288000" h="9471660">
                <a:moveTo>
                  <a:pt x="18288000" y="0"/>
                </a:moveTo>
                <a:lnTo>
                  <a:pt x="0" y="0"/>
                </a:lnTo>
                <a:lnTo>
                  <a:pt x="0" y="9471660"/>
                </a:lnTo>
                <a:lnTo>
                  <a:pt x="18288000" y="9471660"/>
                </a:lnTo>
                <a:lnTo>
                  <a:pt x="18288000" y="0"/>
                </a:lnTo>
                <a:close/>
              </a:path>
            </a:pathLst>
          </a:custGeom>
          <a:solidFill>
            <a:srgbClr val="5E826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-38100" y="-2"/>
            <a:ext cx="18364200" cy="10287000"/>
            <a:chOff x="-38100" y="-2"/>
            <a:chExt cx="18364200" cy="10287000"/>
          </a:xfrm>
        </p:grpSpPr>
        <p:sp>
          <p:nvSpPr>
            <p:cNvPr id="4" name="object 4"/>
            <p:cNvSpPr/>
            <p:nvPr/>
          </p:nvSpPr>
          <p:spPr>
            <a:xfrm>
              <a:off x="0" y="9541762"/>
              <a:ext cx="18288000" cy="745490"/>
            </a:xfrm>
            <a:custGeom>
              <a:avLst/>
              <a:gdLst/>
              <a:ahLst/>
              <a:cxnLst/>
              <a:rect l="l" t="t" r="r" b="b"/>
              <a:pathLst>
                <a:path w="18288000" h="745490">
                  <a:moveTo>
                    <a:pt x="18288000" y="0"/>
                  </a:moveTo>
                  <a:lnTo>
                    <a:pt x="0" y="0"/>
                  </a:lnTo>
                  <a:lnTo>
                    <a:pt x="0" y="744982"/>
                  </a:lnTo>
                  <a:lnTo>
                    <a:pt x="18288000" y="744982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5E82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-2"/>
              <a:ext cx="6705599" cy="102870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9505188"/>
              <a:ext cx="18288000" cy="0"/>
            </a:xfrm>
            <a:custGeom>
              <a:avLst/>
              <a:gdLst/>
              <a:ahLst/>
              <a:cxnLst/>
              <a:rect l="l" t="t" r="r" b="b"/>
              <a:pathLst>
                <a:path w="18288000">
                  <a:moveTo>
                    <a:pt x="0" y="0"/>
                  </a:moveTo>
                  <a:lnTo>
                    <a:pt x="18288000" y="0"/>
                  </a:lnTo>
                </a:path>
              </a:pathLst>
            </a:custGeom>
            <a:ln w="76200">
              <a:solidFill>
                <a:srgbClr val="F5F5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59852" y="3063239"/>
              <a:ext cx="105155" cy="10515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59852" y="5158740"/>
              <a:ext cx="105155" cy="10515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59852" y="6835140"/>
              <a:ext cx="105155" cy="105155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7543800" y="2171699"/>
              <a:ext cx="3639820" cy="0"/>
            </a:xfrm>
            <a:custGeom>
              <a:avLst/>
              <a:gdLst/>
              <a:ahLst/>
              <a:cxnLst/>
              <a:rect l="l" t="t" r="r" b="b"/>
              <a:pathLst>
                <a:path w="3639820">
                  <a:moveTo>
                    <a:pt x="0" y="0"/>
                  </a:moveTo>
                  <a:lnTo>
                    <a:pt x="3639311" y="0"/>
                  </a:lnTo>
                </a:path>
              </a:pathLst>
            </a:custGeom>
            <a:ln w="76200">
              <a:solidFill>
                <a:srgbClr val="C3D5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7391527" y="793190"/>
            <a:ext cx="4923790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220" dirty="0">
                <a:solidFill>
                  <a:srgbClr val="C3D59B"/>
                </a:solidFill>
              </a:rPr>
              <a:t>Sede</a:t>
            </a:r>
            <a:r>
              <a:rPr sz="6000" spc="-200" dirty="0">
                <a:solidFill>
                  <a:srgbClr val="C3D59B"/>
                </a:solidFill>
              </a:rPr>
              <a:t> </a:t>
            </a:r>
            <a:r>
              <a:rPr sz="6000" spc="40" dirty="0">
                <a:solidFill>
                  <a:srgbClr val="C3D59B"/>
                </a:solidFill>
              </a:rPr>
              <a:t>generica</a:t>
            </a:r>
            <a:endParaRPr sz="6000"/>
          </a:p>
        </p:txBody>
      </p:sp>
      <p:sp>
        <p:nvSpPr>
          <p:cNvPr id="12" name="object 12"/>
          <p:cNvSpPr txBox="1"/>
          <p:nvPr/>
        </p:nvSpPr>
        <p:spPr>
          <a:xfrm>
            <a:off x="8305927" y="2516505"/>
            <a:ext cx="9480550" cy="52753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14300">
              <a:lnSpc>
                <a:spcPct val="113999"/>
              </a:lnSpc>
              <a:spcBef>
                <a:spcPts val="95"/>
              </a:spcBef>
            </a:pPr>
            <a:r>
              <a:rPr sz="3600" dirty="0">
                <a:solidFill>
                  <a:srgbClr val="EBF0DE"/>
                </a:solidFill>
                <a:latin typeface="Tahoma"/>
                <a:cs typeface="Tahoma"/>
              </a:rPr>
              <a:t>Le</a:t>
            </a:r>
            <a:r>
              <a:rPr sz="3600" spc="-70" dirty="0">
                <a:solidFill>
                  <a:srgbClr val="EBF0DE"/>
                </a:solidFill>
                <a:latin typeface="Tahoma"/>
                <a:cs typeface="Tahoma"/>
              </a:rPr>
              <a:t> </a:t>
            </a:r>
            <a:r>
              <a:rPr sz="3600" b="1" dirty="0">
                <a:solidFill>
                  <a:srgbClr val="EBF0DE"/>
                </a:solidFill>
                <a:latin typeface="Tahoma"/>
                <a:cs typeface="Tahoma"/>
              </a:rPr>
              <a:t>destinazioni</a:t>
            </a:r>
            <a:r>
              <a:rPr sz="3600" b="1" spc="-120" dirty="0">
                <a:solidFill>
                  <a:srgbClr val="EBF0DE"/>
                </a:solidFill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EBF0DE"/>
                </a:solidFill>
                <a:latin typeface="Tahoma"/>
                <a:cs typeface="Tahoma"/>
              </a:rPr>
              <a:t>disponibili</a:t>
            </a:r>
            <a:r>
              <a:rPr sz="3600" spc="-80" dirty="0">
                <a:solidFill>
                  <a:srgbClr val="EBF0DE"/>
                </a:solidFill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EBF0DE"/>
                </a:solidFill>
                <a:latin typeface="Tahoma"/>
                <a:cs typeface="Tahoma"/>
              </a:rPr>
              <a:t>sono</a:t>
            </a:r>
            <a:r>
              <a:rPr sz="3600" spc="-65" dirty="0">
                <a:solidFill>
                  <a:srgbClr val="EBF0DE"/>
                </a:solidFill>
                <a:latin typeface="Tahoma"/>
                <a:cs typeface="Tahoma"/>
              </a:rPr>
              <a:t> </a:t>
            </a:r>
            <a:r>
              <a:rPr sz="3600" spc="-10" dirty="0">
                <a:solidFill>
                  <a:srgbClr val="EBF0DE"/>
                </a:solidFill>
                <a:latin typeface="Tahoma"/>
                <a:cs typeface="Tahoma"/>
              </a:rPr>
              <a:t>consultabili </a:t>
            </a:r>
            <a:r>
              <a:rPr sz="3600" dirty="0">
                <a:solidFill>
                  <a:srgbClr val="EBF0DE"/>
                </a:solidFill>
                <a:latin typeface="Tahoma"/>
                <a:cs typeface="Tahoma"/>
              </a:rPr>
              <a:t>attraverso</a:t>
            </a:r>
            <a:r>
              <a:rPr sz="3600" spc="-50" dirty="0">
                <a:solidFill>
                  <a:srgbClr val="EBF0DE"/>
                </a:solidFill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EBF0DE"/>
                </a:solidFill>
                <a:latin typeface="Tahoma"/>
                <a:cs typeface="Tahoma"/>
              </a:rPr>
              <a:t>la</a:t>
            </a:r>
            <a:r>
              <a:rPr sz="3600" spc="-55" dirty="0">
                <a:solidFill>
                  <a:srgbClr val="EBF0DE"/>
                </a:solidFill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EBF0DE"/>
                </a:solidFill>
                <a:latin typeface="Tahoma"/>
                <a:cs typeface="Tahoma"/>
              </a:rPr>
              <a:t>piattaforma</a:t>
            </a:r>
            <a:r>
              <a:rPr sz="3600" spc="-55" dirty="0">
                <a:solidFill>
                  <a:srgbClr val="EBF0DE"/>
                </a:solidFill>
                <a:latin typeface="Tahoma"/>
                <a:cs typeface="Tahoma"/>
              </a:rPr>
              <a:t> </a:t>
            </a:r>
            <a:r>
              <a:rPr sz="3600" b="1" dirty="0">
                <a:solidFill>
                  <a:srgbClr val="EBF0DE"/>
                </a:solidFill>
                <a:latin typeface="Tahoma"/>
                <a:cs typeface="Tahoma"/>
              </a:rPr>
              <a:t>TURUL</a:t>
            </a:r>
            <a:r>
              <a:rPr sz="3600" dirty="0">
                <a:solidFill>
                  <a:srgbClr val="EBF0DE"/>
                </a:solidFill>
                <a:latin typeface="Tahoma"/>
                <a:cs typeface="Tahoma"/>
              </a:rPr>
              <a:t>,</a:t>
            </a:r>
            <a:r>
              <a:rPr sz="3600" spc="-75" dirty="0">
                <a:solidFill>
                  <a:srgbClr val="EBF0DE"/>
                </a:solidFill>
                <a:latin typeface="Tahoma"/>
                <a:cs typeface="Tahoma"/>
              </a:rPr>
              <a:t> </a:t>
            </a:r>
            <a:r>
              <a:rPr sz="3600" spc="-10" dirty="0">
                <a:solidFill>
                  <a:srgbClr val="EBF0DE"/>
                </a:solidFill>
                <a:latin typeface="Tahoma"/>
                <a:cs typeface="Tahoma"/>
              </a:rPr>
              <a:t>all’indirizzo </a:t>
            </a:r>
            <a:r>
              <a:rPr sz="3600" b="1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ahoma"/>
                <a:cs typeface="Tahoma"/>
                <a:hlinkClick r:id="rId5"/>
              </a:rPr>
              <a:t>https://ammissioni.unifi.it/DESTINATIO</a:t>
            </a:r>
            <a:r>
              <a:rPr sz="3600" b="1" spc="-10" dirty="0">
                <a:solidFill>
                  <a:srgbClr val="0000FF"/>
                </a:solidFill>
                <a:latin typeface="Tahoma"/>
                <a:cs typeface="Tahoma"/>
                <a:hlinkClick r:id="rId5"/>
              </a:rPr>
              <a:t> </a:t>
            </a:r>
            <a:r>
              <a:rPr sz="3600" b="1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ahoma"/>
                <a:cs typeface="Tahoma"/>
                <a:hlinkClick r:id="rId5"/>
              </a:rPr>
              <a:t>N</a:t>
            </a:r>
            <a:r>
              <a:rPr sz="3600" b="1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ahoma"/>
                <a:cs typeface="Tahoma"/>
              </a:rPr>
              <a:t>/</a:t>
            </a:r>
            <a:r>
              <a:rPr sz="3600" b="1" spc="-90" dirty="0">
                <a:solidFill>
                  <a:srgbClr val="0000FF"/>
                </a:solidFill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dal</a:t>
            </a:r>
            <a:r>
              <a:rPr sz="3600" spc="-1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menu</a:t>
            </a:r>
            <a:r>
              <a:rPr sz="3600" spc="-8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b="1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Erasmus+</a:t>
            </a:r>
            <a:r>
              <a:rPr sz="3600" b="1" spc="-6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b="1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traineeship</a:t>
            </a:r>
            <a:r>
              <a:rPr sz="3600" b="1" spc="-7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b="1" spc="-2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sede </a:t>
            </a:r>
            <a:r>
              <a:rPr sz="3600" b="1" spc="-1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generica</a:t>
            </a:r>
            <a:endParaRPr sz="3600" b="1" dirty="0">
              <a:solidFill>
                <a:srgbClr val="EBF0D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12700" marR="5080">
              <a:lnSpc>
                <a:spcPct val="113900"/>
              </a:lnSpc>
              <a:spcBef>
                <a:spcPts val="5"/>
              </a:spcBef>
            </a:pPr>
            <a:endParaRPr lang="it-IT" sz="3600" dirty="0">
              <a:latin typeface="Tahoma"/>
              <a:cs typeface="Tahoma"/>
            </a:endParaRPr>
          </a:p>
          <a:p>
            <a:pPr marL="12700" marR="5080">
              <a:lnSpc>
                <a:spcPct val="113900"/>
              </a:lnSpc>
              <a:spcBef>
                <a:spcPts val="5"/>
              </a:spcBef>
            </a:pP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The</a:t>
            </a:r>
            <a:r>
              <a:rPr sz="2800" spc="-3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seats</a:t>
            </a:r>
            <a:r>
              <a:rPr sz="2800" spc="-4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can</a:t>
            </a:r>
            <a:r>
              <a:rPr sz="2800" spc="-5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be</a:t>
            </a:r>
            <a:r>
              <a:rPr sz="2800" spc="-5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found</a:t>
            </a:r>
            <a:r>
              <a:rPr sz="2800" spc="-2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through</a:t>
            </a:r>
            <a:r>
              <a:rPr sz="2800" spc="-4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TURUL</a:t>
            </a:r>
            <a:r>
              <a:rPr sz="2800" spc="-3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platform</a:t>
            </a:r>
            <a:r>
              <a:rPr sz="2800" spc="-25" dirty="0">
                <a:solidFill>
                  <a:srgbClr val="DBEDF4"/>
                </a:solidFill>
                <a:latin typeface="Tahoma"/>
                <a:cs typeface="Tahoma"/>
              </a:rPr>
              <a:t> at </a:t>
            </a:r>
            <a:r>
              <a:rPr sz="280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ahoma"/>
                <a:cs typeface="Tahoma"/>
                <a:hlinkClick r:id="rId5"/>
              </a:rPr>
              <a:t>https://ammissioni.unifi.it/DESTINATION/</a:t>
            </a:r>
            <a:r>
              <a:rPr sz="2800" spc="-5" dirty="0">
                <a:solidFill>
                  <a:srgbClr val="0000FF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from</a:t>
            </a:r>
            <a:r>
              <a:rPr sz="2800" spc="-6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spc="-25" dirty="0">
                <a:solidFill>
                  <a:srgbClr val="DBEDF4"/>
                </a:solidFill>
                <a:latin typeface="Tahoma"/>
                <a:cs typeface="Tahoma"/>
              </a:rPr>
              <a:t>the </a:t>
            </a: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Erasmus+</a:t>
            </a:r>
            <a:r>
              <a:rPr sz="2800" spc="-10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traineeship</a:t>
            </a:r>
            <a:r>
              <a:rPr sz="2800" spc="-8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generic</a:t>
            </a:r>
            <a:r>
              <a:rPr sz="2800" spc="-7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destination</a:t>
            </a:r>
            <a:r>
              <a:rPr sz="2800" spc="-7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seat</a:t>
            </a:r>
            <a:r>
              <a:rPr sz="2800" spc="-7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spc="-20" dirty="0">
                <a:solidFill>
                  <a:srgbClr val="DBEDF4"/>
                </a:solidFill>
                <a:latin typeface="Tahoma"/>
                <a:cs typeface="Tahoma"/>
              </a:rPr>
              <a:t>menu</a:t>
            </a:r>
            <a:endParaRPr sz="2800" dirty="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14400" y="9749028"/>
            <a:ext cx="4704715" cy="33083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12065">
              <a:lnSpc>
                <a:spcPts val="2360"/>
              </a:lnSpc>
            </a:pPr>
            <a:r>
              <a:rPr sz="2000" dirty="0">
                <a:latin typeface="Tahoma"/>
                <a:cs typeface="Tahoma"/>
              </a:rPr>
              <a:t>Universidade</a:t>
            </a:r>
            <a:r>
              <a:rPr sz="2000" spc="70" dirty="0">
                <a:latin typeface="Tahoma"/>
                <a:cs typeface="Tahoma"/>
              </a:rPr>
              <a:t> </a:t>
            </a:r>
            <a:r>
              <a:rPr sz="2000" spc="50" dirty="0">
                <a:latin typeface="Tahoma"/>
                <a:cs typeface="Tahoma"/>
              </a:rPr>
              <a:t>de</a:t>
            </a:r>
            <a:r>
              <a:rPr sz="2000" spc="95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Santiago</a:t>
            </a:r>
            <a:r>
              <a:rPr sz="2000" spc="100" dirty="0">
                <a:latin typeface="Tahoma"/>
                <a:cs typeface="Tahoma"/>
              </a:rPr>
              <a:t> </a:t>
            </a:r>
            <a:r>
              <a:rPr sz="2000" spc="-25" dirty="0">
                <a:latin typeface="Tahoma"/>
                <a:cs typeface="Tahoma"/>
              </a:rPr>
              <a:t>de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13891" y="10035641"/>
            <a:ext cx="140779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40" dirty="0">
                <a:latin typeface="Tahoma"/>
                <a:cs typeface="Tahoma"/>
              </a:rPr>
              <a:t>Compostela</a:t>
            </a:r>
            <a:endParaRPr sz="2000">
              <a:latin typeface="Tahoma"/>
              <a:cs typeface="Tahoma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7427214" y="2683001"/>
            <a:ext cx="803148" cy="5737860"/>
            <a:chOff x="7427214" y="2683001"/>
            <a:chExt cx="803148" cy="5737860"/>
          </a:xfrm>
        </p:grpSpPr>
        <p:sp>
          <p:nvSpPr>
            <p:cNvPr id="16" name="object 16"/>
            <p:cNvSpPr/>
            <p:nvPr/>
          </p:nvSpPr>
          <p:spPr>
            <a:xfrm>
              <a:off x="7849362" y="2858261"/>
              <a:ext cx="381000" cy="5562600"/>
            </a:xfrm>
            <a:custGeom>
              <a:avLst/>
              <a:gdLst/>
              <a:ahLst/>
              <a:cxnLst/>
              <a:rect l="l" t="t" r="r" b="b"/>
              <a:pathLst>
                <a:path w="381000" h="5562600">
                  <a:moveTo>
                    <a:pt x="381000" y="0"/>
                  </a:moveTo>
                  <a:lnTo>
                    <a:pt x="0" y="0"/>
                  </a:lnTo>
                  <a:lnTo>
                    <a:pt x="0" y="5562600"/>
                  </a:lnTo>
                  <a:lnTo>
                    <a:pt x="381000" y="5562600"/>
                  </a:lnTo>
                  <a:lnTo>
                    <a:pt x="381000" y="0"/>
                  </a:lnTo>
                  <a:close/>
                </a:path>
              </a:pathLst>
            </a:custGeom>
            <a:solidFill>
              <a:srgbClr val="5E82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849362" y="2858261"/>
              <a:ext cx="381000" cy="5562600"/>
            </a:xfrm>
            <a:custGeom>
              <a:avLst/>
              <a:gdLst/>
              <a:ahLst/>
              <a:cxnLst/>
              <a:rect l="l" t="t" r="r" b="b"/>
              <a:pathLst>
                <a:path w="381000" h="5562600">
                  <a:moveTo>
                    <a:pt x="0" y="5562600"/>
                  </a:moveTo>
                  <a:lnTo>
                    <a:pt x="381000" y="5562600"/>
                  </a:lnTo>
                  <a:lnTo>
                    <a:pt x="381000" y="0"/>
                  </a:lnTo>
                  <a:lnTo>
                    <a:pt x="0" y="0"/>
                  </a:lnTo>
                  <a:lnTo>
                    <a:pt x="0" y="5562600"/>
                  </a:lnTo>
                  <a:close/>
                </a:path>
              </a:pathLst>
            </a:custGeom>
            <a:ln w="25400">
              <a:solidFill>
                <a:srgbClr val="5E82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427214" y="2683001"/>
              <a:ext cx="457200" cy="381000"/>
            </a:xfrm>
            <a:custGeom>
              <a:avLst/>
              <a:gdLst/>
              <a:ahLst/>
              <a:cxnLst/>
              <a:rect l="l" t="t" r="r" b="b"/>
              <a:pathLst>
                <a:path w="457200" h="381000">
                  <a:moveTo>
                    <a:pt x="266700" y="0"/>
                  </a:moveTo>
                  <a:lnTo>
                    <a:pt x="266700" y="95250"/>
                  </a:lnTo>
                  <a:lnTo>
                    <a:pt x="0" y="95250"/>
                  </a:lnTo>
                  <a:lnTo>
                    <a:pt x="0" y="285750"/>
                  </a:lnTo>
                  <a:lnTo>
                    <a:pt x="266700" y="285750"/>
                  </a:lnTo>
                  <a:lnTo>
                    <a:pt x="266700" y="381000"/>
                  </a:lnTo>
                  <a:lnTo>
                    <a:pt x="457200" y="190500"/>
                  </a:lnTo>
                  <a:lnTo>
                    <a:pt x="266700" y="0"/>
                  </a:lnTo>
                  <a:close/>
                </a:path>
              </a:pathLst>
            </a:custGeom>
            <a:solidFill>
              <a:srgbClr val="C2D4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427214" y="2683001"/>
              <a:ext cx="457200" cy="381000"/>
            </a:xfrm>
            <a:custGeom>
              <a:avLst/>
              <a:gdLst/>
              <a:ahLst/>
              <a:cxnLst/>
              <a:rect l="l" t="t" r="r" b="b"/>
              <a:pathLst>
                <a:path w="457200" h="381000">
                  <a:moveTo>
                    <a:pt x="0" y="95250"/>
                  </a:moveTo>
                  <a:lnTo>
                    <a:pt x="266700" y="95250"/>
                  </a:lnTo>
                  <a:lnTo>
                    <a:pt x="266700" y="0"/>
                  </a:lnTo>
                  <a:lnTo>
                    <a:pt x="457200" y="190500"/>
                  </a:lnTo>
                  <a:lnTo>
                    <a:pt x="266700" y="381000"/>
                  </a:lnTo>
                  <a:lnTo>
                    <a:pt x="266700" y="285750"/>
                  </a:lnTo>
                  <a:lnTo>
                    <a:pt x="0" y="285750"/>
                  </a:lnTo>
                  <a:lnTo>
                    <a:pt x="0" y="95250"/>
                  </a:lnTo>
                  <a:close/>
                </a:path>
              </a:pathLst>
            </a:custGeom>
            <a:ln w="25400">
              <a:solidFill>
                <a:srgbClr val="EAF0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646735" y="6256023"/>
              <a:ext cx="556259" cy="54254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9471660"/>
          </a:xfrm>
          <a:custGeom>
            <a:avLst/>
            <a:gdLst/>
            <a:ahLst/>
            <a:cxnLst/>
            <a:rect l="l" t="t" r="r" b="b"/>
            <a:pathLst>
              <a:path w="18288000" h="9471660">
                <a:moveTo>
                  <a:pt x="18288000" y="0"/>
                </a:moveTo>
                <a:lnTo>
                  <a:pt x="0" y="0"/>
                </a:lnTo>
                <a:lnTo>
                  <a:pt x="0" y="9471660"/>
                </a:lnTo>
                <a:lnTo>
                  <a:pt x="18288000" y="9471660"/>
                </a:lnTo>
                <a:lnTo>
                  <a:pt x="18288000" y="0"/>
                </a:lnTo>
                <a:close/>
              </a:path>
            </a:pathLst>
          </a:custGeom>
          <a:solidFill>
            <a:srgbClr val="5E826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-2"/>
            <a:ext cx="18288000" cy="10287254"/>
            <a:chOff x="0" y="-2"/>
            <a:chExt cx="18288000" cy="10287254"/>
          </a:xfrm>
        </p:grpSpPr>
        <p:sp>
          <p:nvSpPr>
            <p:cNvPr id="4" name="object 4"/>
            <p:cNvSpPr/>
            <p:nvPr/>
          </p:nvSpPr>
          <p:spPr>
            <a:xfrm>
              <a:off x="0" y="9541762"/>
              <a:ext cx="18288000" cy="745490"/>
            </a:xfrm>
            <a:custGeom>
              <a:avLst/>
              <a:gdLst/>
              <a:ahLst/>
              <a:cxnLst/>
              <a:rect l="l" t="t" r="r" b="b"/>
              <a:pathLst>
                <a:path w="18288000" h="745490">
                  <a:moveTo>
                    <a:pt x="18288000" y="0"/>
                  </a:moveTo>
                  <a:lnTo>
                    <a:pt x="0" y="0"/>
                  </a:lnTo>
                  <a:lnTo>
                    <a:pt x="0" y="744982"/>
                  </a:lnTo>
                  <a:lnTo>
                    <a:pt x="18288000" y="744982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5E82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-2"/>
              <a:ext cx="6705599" cy="102870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9505188"/>
              <a:ext cx="18288000" cy="0"/>
            </a:xfrm>
            <a:custGeom>
              <a:avLst/>
              <a:gdLst/>
              <a:ahLst/>
              <a:cxnLst/>
              <a:rect l="l" t="t" r="r" b="b"/>
              <a:pathLst>
                <a:path w="18288000">
                  <a:moveTo>
                    <a:pt x="0" y="0"/>
                  </a:moveTo>
                  <a:lnTo>
                    <a:pt x="18288000" y="0"/>
                  </a:lnTo>
                </a:path>
              </a:pathLst>
            </a:custGeom>
            <a:ln w="76200">
              <a:solidFill>
                <a:srgbClr val="F5F5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59852" y="3063239"/>
              <a:ext cx="105155" cy="10515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59852" y="5158740"/>
              <a:ext cx="105155" cy="10515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59852" y="6835140"/>
              <a:ext cx="105155" cy="105155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7543800" y="2171699"/>
              <a:ext cx="3639820" cy="0"/>
            </a:xfrm>
            <a:custGeom>
              <a:avLst/>
              <a:gdLst/>
              <a:ahLst/>
              <a:cxnLst/>
              <a:rect l="l" t="t" r="r" b="b"/>
              <a:pathLst>
                <a:path w="3639820">
                  <a:moveTo>
                    <a:pt x="0" y="0"/>
                  </a:moveTo>
                  <a:lnTo>
                    <a:pt x="3639311" y="0"/>
                  </a:lnTo>
                </a:path>
              </a:pathLst>
            </a:custGeom>
            <a:ln w="76200">
              <a:solidFill>
                <a:srgbClr val="C3D5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7391527" y="793190"/>
            <a:ext cx="5715635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220" dirty="0">
                <a:solidFill>
                  <a:srgbClr val="C3D59B"/>
                </a:solidFill>
              </a:rPr>
              <a:t>Sede</a:t>
            </a:r>
            <a:r>
              <a:rPr sz="6000" spc="-200" dirty="0">
                <a:solidFill>
                  <a:srgbClr val="C3D59B"/>
                </a:solidFill>
              </a:rPr>
              <a:t> </a:t>
            </a:r>
            <a:r>
              <a:rPr sz="6000" spc="-10" dirty="0">
                <a:solidFill>
                  <a:srgbClr val="C3D59B"/>
                </a:solidFill>
              </a:rPr>
              <a:t>nominativa</a:t>
            </a:r>
            <a:endParaRPr sz="6000"/>
          </a:p>
        </p:txBody>
      </p:sp>
      <p:sp>
        <p:nvSpPr>
          <p:cNvPr id="15" name="object 15"/>
          <p:cNvSpPr txBox="1"/>
          <p:nvPr/>
        </p:nvSpPr>
        <p:spPr>
          <a:xfrm>
            <a:off x="8311017" y="2547249"/>
            <a:ext cx="8472805" cy="37392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l">
              <a:lnSpc>
                <a:spcPct val="114100"/>
              </a:lnSpc>
              <a:spcBef>
                <a:spcPts val="100"/>
              </a:spcBef>
            </a:pPr>
            <a:r>
              <a:rPr sz="36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In</a:t>
            </a:r>
            <a:r>
              <a:rPr sz="3600" spc="-15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questo</a:t>
            </a:r>
            <a:r>
              <a:rPr sz="3600" spc="-25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caso,</a:t>
            </a:r>
            <a:r>
              <a:rPr sz="3600" spc="-3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lang="it-IT" sz="36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per candidarsi</a:t>
            </a:r>
            <a:r>
              <a:rPr lang="it-IT" sz="3600" spc="-2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al</a:t>
            </a:r>
            <a:r>
              <a:rPr sz="3600" spc="-15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Bando</a:t>
            </a:r>
            <a:r>
              <a:rPr sz="3600" spc="-3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lang="it-IT" sz="3600" spc="-2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occorre</a:t>
            </a:r>
            <a:r>
              <a:rPr sz="3600" spc="-2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produrre</a:t>
            </a:r>
            <a:r>
              <a:rPr sz="3600" spc="-35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una</a:t>
            </a:r>
            <a:r>
              <a:rPr sz="3600" spc="5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b="1" dirty="0">
                <a:solidFill>
                  <a:srgbClr val="D6E3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Lettera</a:t>
            </a:r>
            <a:r>
              <a:rPr sz="3600" b="1" spc="-40" dirty="0">
                <a:solidFill>
                  <a:srgbClr val="D6E3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b="1" dirty="0">
                <a:solidFill>
                  <a:srgbClr val="D6E3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di</a:t>
            </a:r>
            <a:r>
              <a:rPr sz="3600" b="1" spc="-15" dirty="0">
                <a:solidFill>
                  <a:srgbClr val="D6E3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b="1" dirty="0">
                <a:solidFill>
                  <a:srgbClr val="D6E3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Intenti</a:t>
            </a:r>
            <a:r>
              <a:rPr sz="3600" b="1" spc="-30" dirty="0">
                <a:solidFill>
                  <a:srgbClr val="D6E3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b="1" spc="-10" dirty="0">
                <a:solidFill>
                  <a:srgbClr val="D6E3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Nominativa </a:t>
            </a:r>
            <a:r>
              <a:rPr sz="3600" dirty="0" err="1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firmata</a:t>
            </a:r>
            <a:r>
              <a:rPr sz="3600" spc="-3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da</a:t>
            </a:r>
            <a:r>
              <a:rPr lang="it-IT" sz="3600" spc="-3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l </a:t>
            </a:r>
            <a:r>
              <a:rPr sz="3600" u="sng" spc="-10" dirty="0" err="1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rappresentante</a:t>
            </a:r>
            <a:r>
              <a:rPr lang="it-IT" sz="3600" u="sng" spc="-1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legale </a:t>
            </a:r>
            <a:r>
              <a:rPr sz="3600" u="sng" dirty="0" err="1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dell’organismo</a:t>
            </a:r>
            <a:r>
              <a:rPr sz="3600" u="sng" spc="-8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u="sng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ospitante</a:t>
            </a:r>
            <a:r>
              <a:rPr sz="3600" u="sng" spc="-5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,</a:t>
            </a:r>
            <a:r>
              <a:rPr sz="3600" spc="-8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spc="-10" dirty="0" err="1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utilizzando</a:t>
            </a:r>
            <a:r>
              <a:rPr lang="it-IT" sz="3600" spc="-1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il</a:t>
            </a:r>
            <a:r>
              <a:rPr sz="3600" spc="-65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F5F5EB"/>
                </a:solidFill>
                <a:latin typeface="Tahoma"/>
                <a:cs typeface="Tahoma"/>
                <a:hlinkClick r:id="rId5"/>
              </a:rPr>
              <a:t>modulo</a:t>
            </a:r>
            <a:r>
              <a:rPr lang="it-IT" sz="3600" dirty="0">
                <a:solidFill>
                  <a:srgbClr val="F5F5EB"/>
                </a:solidFill>
                <a:latin typeface="Tahoma"/>
                <a:cs typeface="Tahoma"/>
              </a:rPr>
              <a:t> </a:t>
            </a:r>
            <a:r>
              <a:rPr lang="it-IT" sz="36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della Lettera</a:t>
            </a:r>
            <a:r>
              <a:rPr sz="36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disponibile </a:t>
            </a:r>
            <a:r>
              <a:rPr sz="3600" dirty="0" err="1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sul</a:t>
            </a:r>
            <a:r>
              <a:rPr sz="36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600" dirty="0" err="1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sito</a:t>
            </a:r>
            <a:r>
              <a:rPr lang="it-IT" sz="36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di Ateneo (clicca </a:t>
            </a:r>
            <a:r>
              <a:rPr lang="it-IT" sz="3600" dirty="0">
                <a:solidFill>
                  <a:srgbClr val="F5F5EB"/>
                </a:solidFill>
                <a:latin typeface="Tahoma"/>
                <a:cs typeface="Tahoma"/>
                <a:hlinkClick r:id="rId6"/>
              </a:rPr>
              <a:t>qui</a:t>
            </a:r>
            <a:r>
              <a:rPr lang="it-IT" sz="36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)</a:t>
            </a:r>
            <a:endParaRPr sz="3600" dirty="0">
              <a:solidFill>
                <a:srgbClr val="F5F5E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352899" y="6803664"/>
            <a:ext cx="8907780" cy="19735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4300"/>
              </a:lnSpc>
              <a:spcBef>
                <a:spcPts val="95"/>
              </a:spcBef>
            </a:pP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In</a:t>
            </a:r>
            <a:r>
              <a:rPr sz="2800" spc="-6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this</a:t>
            </a:r>
            <a:r>
              <a:rPr sz="2800" spc="-7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case,</a:t>
            </a:r>
            <a:r>
              <a:rPr sz="2800" spc="-7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the</a:t>
            </a:r>
            <a:r>
              <a:rPr sz="2800" spc="-6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candidate</a:t>
            </a:r>
            <a:r>
              <a:rPr sz="2800" spc="-5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must</a:t>
            </a:r>
            <a:r>
              <a:rPr sz="2800" spc="-7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produce</a:t>
            </a:r>
            <a:r>
              <a:rPr sz="2800" spc="-5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a</a:t>
            </a:r>
            <a:r>
              <a:rPr sz="2800" spc="-3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b="1" spc="-10" dirty="0">
                <a:solidFill>
                  <a:srgbClr val="B7DEE8"/>
                </a:solidFill>
                <a:latin typeface="Tahoma"/>
                <a:cs typeface="Tahoma"/>
              </a:rPr>
              <a:t>Nominative </a:t>
            </a:r>
            <a:r>
              <a:rPr sz="2800" b="1" dirty="0">
                <a:solidFill>
                  <a:srgbClr val="B7DEE8"/>
                </a:solidFill>
                <a:latin typeface="Tahoma"/>
                <a:cs typeface="Tahoma"/>
              </a:rPr>
              <a:t>Letter</a:t>
            </a:r>
            <a:r>
              <a:rPr sz="2800" b="1" spc="-30" dirty="0">
                <a:solidFill>
                  <a:srgbClr val="B7DEE8"/>
                </a:solidFill>
                <a:latin typeface="Tahoma"/>
                <a:cs typeface="Tahoma"/>
              </a:rPr>
              <a:t> </a:t>
            </a:r>
            <a:r>
              <a:rPr sz="2800" b="1" dirty="0">
                <a:solidFill>
                  <a:srgbClr val="B7DEE8"/>
                </a:solidFill>
                <a:latin typeface="Tahoma"/>
                <a:cs typeface="Tahoma"/>
              </a:rPr>
              <a:t>of</a:t>
            </a:r>
            <a:r>
              <a:rPr sz="2800" b="1" spc="-25" dirty="0">
                <a:solidFill>
                  <a:srgbClr val="B7DEE8"/>
                </a:solidFill>
                <a:latin typeface="Tahoma"/>
                <a:cs typeface="Tahoma"/>
              </a:rPr>
              <a:t> </a:t>
            </a:r>
            <a:r>
              <a:rPr sz="2800" b="1" dirty="0">
                <a:solidFill>
                  <a:srgbClr val="B7DEE8"/>
                </a:solidFill>
                <a:latin typeface="Tahoma"/>
                <a:cs typeface="Tahoma"/>
              </a:rPr>
              <a:t>Intent</a:t>
            </a:r>
            <a:r>
              <a:rPr sz="2800" b="1" spc="5" dirty="0">
                <a:solidFill>
                  <a:srgbClr val="B7DEE8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signed</a:t>
            </a:r>
            <a:r>
              <a:rPr sz="2800" spc="-4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by</a:t>
            </a:r>
            <a:r>
              <a:rPr sz="2800" spc="-3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the</a:t>
            </a:r>
            <a:r>
              <a:rPr sz="2800" spc="-4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spc="-10" dirty="0">
                <a:solidFill>
                  <a:srgbClr val="DBEDF4"/>
                </a:solidFill>
                <a:latin typeface="Tahoma"/>
                <a:cs typeface="Tahoma"/>
              </a:rPr>
              <a:t>legal</a:t>
            </a:r>
            <a:endParaRPr sz="2800" dirty="0">
              <a:latin typeface="Tahoma"/>
              <a:cs typeface="Tahoma"/>
            </a:endParaRPr>
          </a:p>
          <a:p>
            <a:pPr marL="12700" marR="95885">
              <a:lnSpc>
                <a:spcPct val="113900"/>
              </a:lnSpc>
              <a:spcBef>
                <a:spcPts val="5"/>
              </a:spcBef>
            </a:pP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representative</a:t>
            </a:r>
            <a:r>
              <a:rPr sz="2800" spc="-6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of</a:t>
            </a:r>
            <a:r>
              <a:rPr sz="2800" spc="-9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the</a:t>
            </a:r>
            <a:r>
              <a:rPr sz="2800" spc="-8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host</a:t>
            </a:r>
            <a:r>
              <a:rPr sz="2800" spc="-6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organisation,</a:t>
            </a:r>
            <a:r>
              <a:rPr sz="2800" spc="-4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using</a:t>
            </a:r>
            <a:r>
              <a:rPr sz="2800" spc="-8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the</a:t>
            </a:r>
            <a:r>
              <a:rPr sz="2800" spc="-8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spc="-10" dirty="0">
                <a:solidFill>
                  <a:srgbClr val="B1C9C5"/>
                </a:solidFill>
                <a:uFill>
                  <a:solidFill>
                    <a:srgbClr val="0000FF"/>
                  </a:solidFill>
                </a:uFill>
                <a:latin typeface="Tahoma"/>
                <a:cs typeface="Tahoma"/>
                <a:hlinkClick r:id="rId5"/>
              </a:rPr>
              <a:t>Letter</a:t>
            </a:r>
            <a:r>
              <a:rPr sz="2800" spc="-10" dirty="0">
                <a:solidFill>
                  <a:srgbClr val="B1C9C5"/>
                </a:solidFill>
                <a:latin typeface="Tahoma"/>
                <a:cs typeface="Tahoma"/>
                <a:hlinkClick r:id="rId5"/>
              </a:rPr>
              <a:t> </a:t>
            </a:r>
            <a:r>
              <a:rPr sz="2800" dirty="0">
                <a:solidFill>
                  <a:srgbClr val="B1C9C5"/>
                </a:solidFill>
                <a:uFill>
                  <a:solidFill>
                    <a:srgbClr val="0000FF"/>
                  </a:solidFill>
                </a:uFill>
                <a:latin typeface="Tahoma"/>
                <a:cs typeface="Tahoma"/>
                <a:hlinkClick r:id="rId5"/>
              </a:rPr>
              <a:t>form</a:t>
            </a:r>
            <a:r>
              <a:rPr sz="2800" spc="-65" dirty="0">
                <a:solidFill>
                  <a:srgbClr val="B1C9C5"/>
                </a:solidFill>
                <a:uFill>
                  <a:solidFill>
                    <a:srgbClr val="0000FF"/>
                  </a:solidFill>
                </a:u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available on </a:t>
            </a:r>
            <a:r>
              <a:rPr lang="it-IT" sz="2800" dirty="0" err="1">
                <a:solidFill>
                  <a:srgbClr val="DBEDF4"/>
                </a:solidFill>
                <a:latin typeface="Tahoma"/>
                <a:cs typeface="Tahoma"/>
              </a:rPr>
              <a:t>Unifi</a:t>
            </a:r>
            <a:r>
              <a:rPr lang="it-IT" sz="280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DBEDF4"/>
                </a:solidFill>
                <a:latin typeface="Tahoma"/>
                <a:cs typeface="Tahoma"/>
              </a:rPr>
              <a:t>website</a:t>
            </a:r>
            <a:r>
              <a:rPr lang="it-IT" sz="2800" dirty="0">
                <a:solidFill>
                  <a:srgbClr val="DBEDF4"/>
                </a:solidFill>
                <a:latin typeface="Tahoma"/>
                <a:cs typeface="Tahoma"/>
              </a:rPr>
              <a:t> (click </a:t>
            </a:r>
            <a:r>
              <a:rPr lang="it-IT" sz="2800" spc="-10" dirty="0" err="1">
                <a:solidFill>
                  <a:srgbClr val="B1C9C5"/>
                </a:solidFill>
                <a:uFill>
                  <a:solidFill>
                    <a:srgbClr val="0000FF"/>
                  </a:solidFill>
                </a:uFill>
                <a:latin typeface="Tahoma"/>
                <a:cs typeface="Tahoma"/>
                <a:hlinkClick r:id="rId6"/>
              </a:rPr>
              <a:t>here</a:t>
            </a:r>
            <a:r>
              <a:rPr lang="it-IT" sz="2800" spc="-10" dirty="0">
                <a:solidFill>
                  <a:srgbClr val="B1C9C5"/>
                </a:solidFill>
                <a:uFill>
                  <a:solidFill>
                    <a:srgbClr val="0000FF"/>
                  </a:solidFill>
                </a:uFill>
                <a:latin typeface="Tahoma"/>
                <a:cs typeface="Tahoma"/>
              </a:rPr>
              <a:t>)</a:t>
            </a:r>
            <a:endParaRPr sz="2800" dirty="0">
              <a:solidFill>
                <a:srgbClr val="B1C9C5"/>
              </a:solidFill>
              <a:latin typeface="Tahoma"/>
              <a:cs typeface="Tahoma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914400" y="2683001"/>
            <a:ext cx="7341869" cy="7396861"/>
            <a:chOff x="914400" y="2683001"/>
            <a:chExt cx="7341869" cy="7396861"/>
          </a:xfrm>
        </p:grpSpPr>
        <p:sp>
          <p:nvSpPr>
            <p:cNvPr id="22" name="object 22"/>
            <p:cNvSpPr/>
            <p:nvPr/>
          </p:nvSpPr>
          <p:spPr>
            <a:xfrm>
              <a:off x="914400" y="9749027"/>
              <a:ext cx="4832985" cy="330835"/>
            </a:xfrm>
            <a:custGeom>
              <a:avLst/>
              <a:gdLst/>
              <a:ahLst/>
              <a:cxnLst/>
              <a:rect l="l" t="t" r="r" b="b"/>
              <a:pathLst>
                <a:path w="4832985" h="330834">
                  <a:moveTo>
                    <a:pt x="4832604" y="0"/>
                  </a:moveTo>
                  <a:lnTo>
                    <a:pt x="0" y="0"/>
                  </a:lnTo>
                  <a:lnTo>
                    <a:pt x="0" y="330708"/>
                  </a:lnTo>
                  <a:lnTo>
                    <a:pt x="4832604" y="330708"/>
                  </a:lnTo>
                  <a:lnTo>
                    <a:pt x="48326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875269" y="2858261"/>
              <a:ext cx="381000" cy="5562600"/>
            </a:xfrm>
            <a:custGeom>
              <a:avLst/>
              <a:gdLst/>
              <a:ahLst/>
              <a:cxnLst/>
              <a:rect l="l" t="t" r="r" b="b"/>
              <a:pathLst>
                <a:path w="381000" h="5562600">
                  <a:moveTo>
                    <a:pt x="381000" y="0"/>
                  </a:moveTo>
                  <a:lnTo>
                    <a:pt x="0" y="0"/>
                  </a:lnTo>
                  <a:lnTo>
                    <a:pt x="0" y="5562600"/>
                  </a:lnTo>
                  <a:lnTo>
                    <a:pt x="381000" y="5562600"/>
                  </a:lnTo>
                  <a:lnTo>
                    <a:pt x="381000" y="0"/>
                  </a:lnTo>
                  <a:close/>
                </a:path>
              </a:pathLst>
            </a:custGeom>
            <a:solidFill>
              <a:srgbClr val="5E82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7875269" y="2858261"/>
              <a:ext cx="381000" cy="5562600"/>
            </a:xfrm>
            <a:custGeom>
              <a:avLst/>
              <a:gdLst/>
              <a:ahLst/>
              <a:cxnLst/>
              <a:rect l="l" t="t" r="r" b="b"/>
              <a:pathLst>
                <a:path w="381000" h="5562600">
                  <a:moveTo>
                    <a:pt x="0" y="5562600"/>
                  </a:moveTo>
                  <a:lnTo>
                    <a:pt x="381000" y="5562600"/>
                  </a:lnTo>
                  <a:lnTo>
                    <a:pt x="381000" y="0"/>
                  </a:lnTo>
                  <a:lnTo>
                    <a:pt x="0" y="0"/>
                  </a:lnTo>
                  <a:lnTo>
                    <a:pt x="0" y="5562600"/>
                  </a:lnTo>
                  <a:close/>
                </a:path>
              </a:pathLst>
            </a:custGeom>
            <a:ln w="25400">
              <a:solidFill>
                <a:srgbClr val="5E82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427214" y="2683001"/>
              <a:ext cx="457200" cy="381000"/>
            </a:xfrm>
            <a:custGeom>
              <a:avLst/>
              <a:gdLst/>
              <a:ahLst/>
              <a:cxnLst/>
              <a:rect l="l" t="t" r="r" b="b"/>
              <a:pathLst>
                <a:path w="457200" h="381000">
                  <a:moveTo>
                    <a:pt x="266700" y="0"/>
                  </a:moveTo>
                  <a:lnTo>
                    <a:pt x="266700" y="95250"/>
                  </a:lnTo>
                  <a:lnTo>
                    <a:pt x="0" y="95250"/>
                  </a:lnTo>
                  <a:lnTo>
                    <a:pt x="0" y="285750"/>
                  </a:lnTo>
                  <a:lnTo>
                    <a:pt x="266700" y="285750"/>
                  </a:lnTo>
                  <a:lnTo>
                    <a:pt x="266700" y="381000"/>
                  </a:lnTo>
                  <a:lnTo>
                    <a:pt x="457200" y="190500"/>
                  </a:lnTo>
                  <a:lnTo>
                    <a:pt x="266700" y="0"/>
                  </a:lnTo>
                  <a:close/>
                </a:path>
              </a:pathLst>
            </a:custGeom>
            <a:solidFill>
              <a:srgbClr val="C2D4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7427214" y="2683001"/>
              <a:ext cx="457200" cy="381000"/>
            </a:xfrm>
            <a:custGeom>
              <a:avLst/>
              <a:gdLst/>
              <a:ahLst/>
              <a:cxnLst/>
              <a:rect l="l" t="t" r="r" b="b"/>
              <a:pathLst>
                <a:path w="457200" h="381000">
                  <a:moveTo>
                    <a:pt x="0" y="95250"/>
                  </a:moveTo>
                  <a:lnTo>
                    <a:pt x="266700" y="95250"/>
                  </a:lnTo>
                  <a:lnTo>
                    <a:pt x="266700" y="0"/>
                  </a:lnTo>
                  <a:lnTo>
                    <a:pt x="457200" y="190500"/>
                  </a:lnTo>
                  <a:lnTo>
                    <a:pt x="266700" y="381000"/>
                  </a:lnTo>
                  <a:lnTo>
                    <a:pt x="266700" y="285750"/>
                  </a:lnTo>
                  <a:lnTo>
                    <a:pt x="0" y="285750"/>
                  </a:lnTo>
                  <a:lnTo>
                    <a:pt x="0" y="95250"/>
                  </a:lnTo>
                  <a:close/>
                </a:path>
              </a:pathLst>
            </a:custGeom>
            <a:ln w="25400">
              <a:solidFill>
                <a:srgbClr val="EAF0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27214" y="6877033"/>
              <a:ext cx="548640" cy="542543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/>
        </p:nvSpPr>
        <p:spPr>
          <a:xfrm>
            <a:off x="913891" y="9737075"/>
            <a:ext cx="4759325" cy="34671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2000" dirty="0">
                <a:latin typeface="Tahoma"/>
                <a:cs typeface="Tahoma"/>
              </a:rPr>
              <a:t>Universidade</a:t>
            </a:r>
            <a:r>
              <a:rPr sz="2000" spc="25" dirty="0">
                <a:latin typeface="Tahoma"/>
                <a:cs typeface="Tahoma"/>
              </a:rPr>
              <a:t> </a:t>
            </a:r>
            <a:r>
              <a:rPr sz="2000" spc="50" dirty="0">
                <a:latin typeface="Tahoma"/>
                <a:cs typeface="Tahoma"/>
              </a:rPr>
              <a:t>de </a:t>
            </a:r>
            <a:r>
              <a:rPr sz="2000" dirty="0">
                <a:latin typeface="Tahoma"/>
                <a:cs typeface="Tahoma"/>
              </a:rPr>
              <a:t>Santiago</a:t>
            </a:r>
            <a:r>
              <a:rPr sz="2000" spc="55" dirty="0">
                <a:latin typeface="Tahoma"/>
                <a:cs typeface="Tahoma"/>
              </a:rPr>
              <a:t> </a:t>
            </a:r>
            <a:r>
              <a:rPr sz="2000" spc="50" dirty="0">
                <a:latin typeface="Tahoma"/>
                <a:cs typeface="Tahoma"/>
              </a:rPr>
              <a:t>de </a:t>
            </a:r>
            <a:r>
              <a:rPr sz="2000" spc="-10" dirty="0">
                <a:latin typeface="Tahoma"/>
                <a:cs typeface="Tahoma"/>
              </a:rPr>
              <a:t>Compostela</a:t>
            </a:r>
            <a:endParaRPr sz="2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9471660"/>
          </a:xfrm>
          <a:custGeom>
            <a:avLst/>
            <a:gdLst/>
            <a:ahLst/>
            <a:cxnLst/>
            <a:rect l="l" t="t" r="r" b="b"/>
            <a:pathLst>
              <a:path w="18288000" h="9471660">
                <a:moveTo>
                  <a:pt x="18288000" y="0"/>
                </a:moveTo>
                <a:lnTo>
                  <a:pt x="0" y="0"/>
                </a:lnTo>
                <a:lnTo>
                  <a:pt x="0" y="9471660"/>
                </a:lnTo>
                <a:lnTo>
                  <a:pt x="18288000" y="9471660"/>
                </a:lnTo>
                <a:lnTo>
                  <a:pt x="18288000" y="0"/>
                </a:lnTo>
                <a:close/>
              </a:path>
            </a:pathLst>
          </a:custGeom>
          <a:solidFill>
            <a:srgbClr val="5E826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-38100" y="-2"/>
            <a:ext cx="18364200" cy="10287000"/>
            <a:chOff x="-38100" y="-2"/>
            <a:chExt cx="18364200" cy="10287000"/>
          </a:xfrm>
        </p:grpSpPr>
        <p:sp>
          <p:nvSpPr>
            <p:cNvPr id="4" name="object 4"/>
            <p:cNvSpPr/>
            <p:nvPr/>
          </p:nvSpPr>
          <p:spPr>
            <a:xfrm>
              <a:off x="0" y="9541762"/>
              <a:ext cx="18288000" cy="745490"/>
            </a:xfrm>
            <a:custGeom>
              <a:avLst/>
              <a:gdLst/>
              <a:ahLst/>
              <a:cxnLst/>
              <a:rect l="l" t="t" r="r" b="b"/>
              <a:pathLst>
                <a:path w="18288000" h="745490">
                  <a:moveTo>
                    <a:pt x="18288000" y="0"/>
                  </a:moveTo>
                  <a:lnTo>
                    <a:pt x="0" y="0"/>
                  </a:lnTo>
                  <a:lnTo>
                    <a:pt x="0" y="744982"/>
                  </a:lnTo>
                  <a:lnTo>
                    <a:pt x="18288000" y="744982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5E82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-2"/>
              <a:ext cx="6705599" cy="102870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9505188"/>
              <a:ext cx="18288000" cy="0"/>
            </a:xfrm>
            <a:custGeom>
              <a:avLst/>
              <a:gdLst/>
              <a:ahLst/>
              <a:cxnLst/>
              <a:rect l="l" t="t" r="r" b="b"/>
              <a:pathLst>
                <a:path w="18288000">
                  <a:moveTo>
                    <a:pt x="0" y="0"/>
                  </a:moveTo>
                  <a:lnTo>
                    <a:pt x="18288000" y="0"/>
                  </a:lnTo>
                </a:path>
              </a:pathLst>
            </a:custGeom>
            <a:ln w="76200">
              <a:solidFill>
                <a:srgbClr val="F5F5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59852" y="3063239"/>
              <a:ext cx="105155" cy="10515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59852" y="5158740"/>
              <a:ext cx="105155" cy="10515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59852" y="6835140"/>
              <a:ext cx="105155" cy="105155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7478268" y="1345691"/>
              <a:ext cx="10229215" cy="0"/>
            </a:xfrm>
            <a:custGeom>
              <a:avLst/>
              <a:gdLst/>
              <a:ahLst/>
              <a:cxnLst/>
              <a:rect l="l" t="t" r="r" b="b"/>
              <a:pathLst>
                <a:path w="10229215">
                  <a:moveTo>
                    <a:pt x="0" y="0"/>
                  </a:moveTo>
                  <a:lnTo>
                    <a:pt x="10229088" y="0"/>
                  </a:lnTo>
                </a:path>
              </a:pathLst>
            </a:custGeom>
            <a:ln w="76200">
              <a:solidFill>
                <a:srgbClr val="C3D5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3576" rIns="0" bIns="0" rtlCol="0">
            <a:spAutoFit/>
          </a:bodyPr>
          <a:lstStyle/>
          <a:p>
            <a:pPr marL="6783070" marR="508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C3D59B"/>
                </a:solidFill>
              </a:rPr>
              <a:t>DESTINAZIONI</a:t>
            </a:r>
            <a:r>
              <a:rPr sz="3200" spc="-105" dirty="0">
                <a:solidFill>
                  <a:srgbClr val="C3D59B"/>
                </a:solidFill>
              </a:rPr>
              <a:t> </a:t>
            </a:r>
            <a:r>
              <a:rPr sz="3200" spc="215" dirty="0">
                <a:solidFill>
                  <a:srgbClr val="C3D59B"/>
                </a:solidFill>
              </a:rPr>
              <a:t>PER</a:t>
            </a:r>
            <a:r>
              <a:rPr sz="3200" spc="-75" dirty="0">
                <a:solidFill>
                  <a:srgbClr val="C3D59B"/>
                </a:solidFill>
              </a:rPr>
              <a:t> </a:t>
            </a:r>
            <a:r>
              <a:rPr sz="3200" spc="55" dirty="0">
                <a:solidFill>
                  <a:srgbClr val="C3D59B"/>
                </a:solidFill>
              </a:rPr>
              <a:t>STUDENTI</a:t>
            </a:r>
            <a:r>
              <a:rPr sz="3200" spc="-95" dirty="0">
                <a:solidFill>
                  <a:srgbClr val="C3D59B"/>
                </a:solidFill>
              </a:rPr>
              <a:t> </a:t>
            </a:r>
            <a:r>
              <a:rPr sz="3200" spc="225" dirty="0">
                <a:solidFill>
                  <a:srgbClr val="C3D59B"/>
                </a:solidFill>
              </a:rPr>
              <a:t>CON</a:t>
            </a:r>
            <a:r>
              <a:rPr sz="3200" spc="-55" dirty="0">
                <a:solidFill>
                  <a:srgbClr val="C3D59B"/>
                </a:solidFill>
              </a:rPr>
              <a:t> </a:t>
            </a:r>
            <a:r>
              <a:rPr sz="3200" spc="55" dirty="0">
                <a:solidFill>
                  <a:srgbClr val="C3D59B"/>
                </a:solidFill>
              </a:rPr>
              <a:t>BISOGNI</a:t>
            </a:r>
            <a:r>
              <a:rPr sz="3200" spc="-100" dirty="0">
                <a:solidFill>
                  <a:srgbClr val="C3D59B"/>
                </a:solidFill>
              </a:rPr>
              <a:t> </a:t>
            </a:r>
            <a:r>
              <a:rPr sz="3200" spc="70" dirty="0">
                <a:solidFill>
                  <a:srgbClr val="C3D59B"/>
                </a:solidFill>
              </a:rPr>
              <a:t>SPECIFI </a:t>
            </a:r>
            <a:r>
              <a:rPr sz="3200" spc="55" dirty="0">
                <a:solidFill>
                  <a:srgbClr val="B7DEE8"/>
                </a:solidFill>
              </a:rPr>
              <a:t>DESTINATIONS</a:t>
            </a:r>
            <a:r>
              <a:rPr sz="3200" spc="-145" dirty="0">
                <a:solidFill>
                  <a:srgbClr val="B7DEE8"/>
                </a:solidFill>
              </a:rPr>
              <a:t> </a:t>
            </a:r>
            <a:r>
              <a:rPr sz="3200" spc="170" dirty="0">
                <a:solidFill>
                  <a:srgbClr val="B7DEE8"/>
                </a:solidFill>
              </a:rPr>
              <a:t>FOR</a:t>
            </a:r>
            <a:r>
              <a:rPr sz="3200" spc="-110" dirty="0">
                <a:solidFill>
                  <a:srgbClr val="B7DEE8"/>
                </a:solidFill>
              </a:rPr>
              <a:t> </a:t>
            </a:r>
            <a:r>
              <a:rPr sz="3200" spc="135" dirty="0">
                <a:solidFill>
                  <a:srgbClr val="B7DEE8"/>
                </a:solidFill>
              </a:rPr>
              <a:t>STUDENTS</a:t>
            </a:r>
            <a:r>
              <a:rPr sz="3200" spc="-145" dirty="0">
                <a:solidFill>
                  <a:srgbClr val="B7DEE8"/>
                </a:solidFill>
              </a:rPr>
              <a:t> </a:t>
            </a:r>
            <a:r>
              <a:rPr sz="3200" spc="-50" dirty="0">
                <a:solidFill>
                  <a:srgbClr val="B7DEE8"/>
                </a:solidFill>
              </a:rPr>
              <a:t>WITH</a:t>
            </a:r>
            <a:r>
              <a:rPr sz="3200" spc="-130" dirty="0">
                <a:solidFill>
                  <a:srgbClr val="B7DEE8"/>
                </a:solidFill>
              </a:rPr>
              <a:t> </a:t>
            </a:r>
            <a:r>
              <a:rPr sz="3200" spc="145" dirty="0">
                <a:solidFill>
                  <a:srgbClr val="B7DEE8"/>
                </a:solidFill>
              </a:rPr>
              <a:t>SPECIAL</a:t>
            </a:r>
            <a:r>
              <a:rPr sz="3200" spc="-135" dirty="0">
                <a:solidFill>
                  <a:srgbClr val="B7DEE8"/>
                </a:solidFill>
              </a:rPr>
              <a:t> </a:t>
            </a:r>
            <a:r>
              <a:rPr sz="3200" spc="145" dirty="0">
                <a:solidFill>
                  <a:srgbClr val="B7DEE8"/>
                </a:solidFill>
              </a:rPr>
              <a:t>NEEDS</a:t>
            </a:r>
            <a:endParaRPr sz="3200"/>
          </a:p>
        </p:txBody>
      </p:sp>
      <p:sp>
        <p:nvSpPr>
          <p:cNvPr id="12" name="object 12"/>
          <p:cNvSpPr txBox="1"/>
          <p:nvPr/>
        </p:nvSpPr>
        <p:spPr>
          <a:xfrm>
            <a:off x="8237981" y="1461643"/>
            <a:ext cx="9637395" cy="74583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58115">
              <a:lnSpc>
                <a:spcPct val="113999"/>
              </a:lnSpc>
              <a:spcBef>
                <a:spcPts val="100"/>
              </a:spcBef>
            </a:pPr>
            <a:r>
              <a:rPr sz="30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Il</a:t>
            </a:r>
            <a:r>
              <a:rPr sz="3000" spc="-5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Servizio</a:t>
            </a:r>
            <a:r>
              <a:rPr sz="3000" spc="-6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000" b="1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Unifi</a:t>
            </a:r>
            <a:r>
              <a:rPr sz="3000" b="1" spc="-6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000" b="1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Include</a:t>
            </a:r>
            <a:r>
              <a:rPr sz="3000" b="1" spc="-5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offre</a:t>
            </a:r>
            <a:r>
              <a:rPr sz="3000" spc="-5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000" b="1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supporto</a:t>
            </a:r>
            <a:r>
              <a:rPr sz="3000" b="1" spc="-7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000" b="1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agli</a:t>
            </a:r>
            <a:r>
              <a:rPr sz="3000" b="1" spc="-6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000" b="1" spc="-1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studenti </a:t>
            </a:r>
            <a:r>
              <a:rPr sz="3000" b="1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con</a:t>
            </a:r>
            <a:r>
              <a:rPr sz="3000" b="1" spc="-4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000" b="1" spc="-1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disabilità/difficoltà</a:t>
            </a:r>
            <a:r>
              <a:rPr sz="3000" b="1" spc="-2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000" b="1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di</a:t>
            </a:r>
            <a:r>
              <a:rPr sz="3000" b="1" spc="-5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000" b="1" spc="-1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apprendimento </a:t>
            </a:r>
            <a:r>
              <a:rPr sz="30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interessati</a:t>
            </a:r>
            <a:r>
              <a:rPr sz="3000" spc="-9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alla</a:t>
            </a:r>
            <a:r>
              <a:rPr sz="3000" spc="-45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000" spc="-10" dirty="0">
                <a:solidFill>
                  <a:srgbClr val="EBF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mobilità.</a:t>
            </a:r>
            <a:endParaRPr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12700" marR="22225">
              <a:lnSpc>
                <a:spcPct val="113900"/>
              </a:lnSpc>
              <a:spcBef>
                <a:spcPts val="1065"/>
              </a:spcBef>
            </a:pPr>
            <a:r>
              <a:rPr sz="32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Tali</a:t>
            </a:r>
            <a:r>
              <a:rPr sz="3200" spc="-5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studenti</a:t>
            </a:r>
            <a:r>
              <a:rPr sz="3200" spc="-5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devono</a:t>
            </a:r>
            <a:r>
              <a:rPr sz="3200" spc="-55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b="1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informarsi</a:t>
            </a:r>
            <a:r>
              <a:rPr sz="3200" b="1" spc="-95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b="1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in</a:t>
            </a:r>
            <a:r>
              <a:rPr sz="3200" b="1" spc="-45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b="1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anticipo</a:t>
            </a:r>
            <a:r>
              <a:rPr sz="3200" b="1" spc="-5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spc="-1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(prima </a:t>
            </a:r>
            <a:r>
              <a:rPr sz="32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della</a:t>
            </a:r>
            <a:r>
              <a:rPr sz="3200" spc="-35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scadenza</a:t>
            </a:r>
            <a:r>
              <a:rPr sz="3200" spc="-45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del</a:t>
            </a:r>
            <a:r>
              <a:rPr sz="3200" spc="-2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Bando)</a:t>
            </a:r>
            <a:r>
              <a:rPr sz="3200" spc="-65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circa</a:t>
            </a:r>
            <a:r>
              <a:rPr sz="3200" spc="-3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la</a:t>
            </a:r>
            <a:r>
              <a:rPr sz="3200" spc="-35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presenza</a:t>
            </a:r>
            <a:r>
              <a:rPr sz="3200" spc="-35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di</a:t>
            </a:r>
            <a:r>
              <a:rPr sz="3200" spc="-25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spc="-1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servizi, </a:t>
            </a:r>
            <a:r>
              <a:rPr sz="32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ausili</a:t>
            </a:r>
            <a:r>
              <a:rPr sz="3200" spc="-45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e</a:t>
            </a:r>
            <a:r>
              <a:rPr sz="3200" spc="-4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strumenti</a:t>
            </a:r>
            <a:r>
              <a:rPr sz="3200" spc="-4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adeguati</a:t>
            </a:r>
            <a:r>
              <a:rPr sz="3200" spc="-55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di</a:t>
            </a:r>
            <a:r>
              <a:rPr sz="3200" spc="-4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supporto</a:t>
            </a:r>
            <a:r>
              <a:rPr sz="3200" spc="-4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spc="-1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presso</a:t>
            </a:r>
            <a:endParaRPr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32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l’università</a:t>
            </a:r>
            <a:r>
              <a:rPr sz="3200" spc="-35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estera</a:t>
            </a:r>
            <a:r>
              <a:rPr sz="3200" spc="-6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3200" spc="-10" dirty="0">
                <a:solidFill>
                  <a:srgbClr val="F5F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prescelta.</a:t>
            </a:r>
            <a:endParaRPr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12700" marR="22225">
              <a:lnSpc>
                <a:spcPct val="113900"/>
              </a:lnSpc>
              <a:spcBef>
                <a:spcPts val="2805"/>
              </a:spcBef>
            </a:pPr>
            <a:r>
              <a:rPr sz="2400" dirty="0">
                <a:solidFill>
                  <a:srgbClr val="DBEDF4"/>
                </a:solidFill>
                <a:latin typeface="Tahoma"/>
                <a:cs typeface="Tahoma"/>
              </a:rPr>
              <a:t>The</a:t>
            </a:r>
            <a:r>
              <a:rPr sz="2400" spc="-9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400" b="1" dirty="0">
                <a:solidFill>
                  <a:srgbClr val="DBEDF4"/>
                </a:solidFill>
                <a:latin typeface="Tahoma"/>
                <a:cs typeface="Tahoma"/>
              </a:rPr>
              <a:t>Unifi</a:t>
            </a:r>
            <a:r>
              <a:rPr sz="2400" b="1" spc="-7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400" b="1" dirty="0">
                <a:solidFill>
                  <a:srgbClr val="DBEDF4"/>
                </a:solidFill>
                <a:latin typeface="Tahoma"/>
                <a:cs typeface="Tahoma"/>
              </a:rPr>
              <a:t>Include</a:t>
            </a:r>
            <a:r>
              <a:rPr sz="2400" b="1" spc="-8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DBEDF4"/>
                </a:solidFill>
                <a:latin typeface="Tahoma"/>
                <a:cs typeface="Tahoma"/>
              </a:rPr>
              <a:t>service</a:t>
            </a:r>
            <a:r>
              <a:rPr sz="2400" spc="-9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DBEDF4"/>
                </a:solidFill>
                <a:latin typeface="Tahoma"/>
                <a:cs typeface="Tahoma"/>
              </a:rPr>
              <a:t>supports</a:t>
            </a:r>
            <a:r>
              <a:rPr sz="2400" spc="-8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DBEDF4"/>
                </a:solidFill>
                <a:latin typeface="Tahoma"/>
                <a:cs typeface="Tahoma"/>
              </a:rPr>
              <a:t>students</a:t>
            </a:r>
            <a:r>
              <a:rPr sz="2400" spc="-8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DBEDF4"/>
                </a:solidFill>
                <a:latin typeface="Tahoma"/>
                <a:cs typeface="Tahoma"/>
              </a:rPr>
              <a:t>with</a:t>
            </a:r>
            <a:r>
              <a:rPr sz="2400" spc="-8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400" spc="-10" dirty="0">
                <a:solidFill>
                  <a:srgbClr val="DBEDF4"/>
                </a:solidFill>
                <a:latin typeface="Tahoma"/>
                <a:cs typeface="Tahoma"/>
              </a:rPr>
              <a:t>disabilities </a:t>
            </a:r>
            <a:r>
              <a:rPr sz="2400" dirty="0">
                <a:solidFill>
                  <a:srgbClr val="DBEDF4"/>
                </a:solidFill>
                <a:latin typeface="Tahoma"/>
                <a:cs typeface="Tahoma"/>
              </a:rPr>
              <a:t>throughout</a:t>
            </a:r>
            <a:r>
              <a:rPr sz="2400" spc="-9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DBEDF4"/>
                </a:solidFill>
                <a:latin typeface="Tahoma"/>
                <a:cs typeface="Tahoma"/>
              </a:rPr>
              <a:t>their</a:t>
            </a:r>
            <a:r>
              <a:rPr sz="2400" spc="-11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DBEDF4"/>
                </a:solidFill>
                <a:latin typeface="Tahoma"/>
                <a:cs typeface="Tahoma"/>
              </a:rPr>
              <a:t>journey</a:t>
            </a:r>
            <a:r>
              <a:rPr sz="2400" spc="-6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sz="2400" spc="-10" dirty="0">
                <a:solidFill>
                  <a:srgbClr val="DBEDF4"/>
                </a:solidFill>
                <a:latin typeface="Tahoma"/>
                <a:cs typeface="Tahoma"/>
              </a:rPr>
              <a:t>abroad.</a:t>
            </a:r>
            <a:endParaRPr lang="en-US" sz="2400" dirty="0">
              <a:latin typeface="Tahoma"/>
              <a:cs typeface="Tahoma"/>
            </a:endParaRPr>
          </a:p>
          <a:p>
            <a:pPr marL="12700" marR="5080">
              <a:lnSpc>
                <a:spcPct val="113999"/>
              </a:lnSpc>
              <a:spcBef>
                <a:spcPts val="1475"/>
              </a:spcBef>
            </a:pPr>
            <a:r>
              <a:rPr lang="en-US" sz="2400" dirty="0">
                <a:solidFill>
                  <a:srgbClr val="DBEDF4"/>
                </a:solidFill>
                <a:latin typeface="Tahoma"/>
                <a:cs typeface="Tahoma"/>
              </a:rPr>
              <a:t>The</a:t>
            </a:r>
            <a:r>
              <a:rPr lang="en-US" sz="2400" spc="-9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lang="en-US" sz="2400" dirty="0">
                <a:solidFill>
                  <a:srgbClr val="DBEDF4"/>
                </a:solidFill>
                <a:latin typeface="Tahoma"/>
                <a:cs typeface="Tahoma"/>
              </a:rPr>
              <a:t>students</a:t>
            </a:r>
            <a:r>
              <a:rPr lang="en-US" sz="2400" spc="-6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lang="en-US" sz="2400" dirty="0">
                <a:solidFill>
                  <a:srgbClr val="DBEDF4"/>
                </a:solidFill>
                <a:latin typeface="Tahoma"/>
                <a:cs typeface="Tahoma"/>
              </a:rPr>
              <a:t>must</a:t>
            </a:r>
            <a:r>
              <a:rPr lang="en-US" sz="2400" spc="-7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lang="en-US" sz="2400" b="1" dirty="0">
                <a:solidFill>
                  <a:srgbClr val="DBEDF4"/>
                </a:solidFill>
                <a:latin typeface="Tahoma"/>
                <a:cs typeface="Tahoma"/>
              </a:rPr>
              <a:t>inquire</a:t>
            </a:r>
            <a:r>
              <a:rPr lang="en-US" sz="2400" b="1" spc="-7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lang="en-US" sz="2400" b="1" dirty="0">
                <a:solidFill>
                  <a:srgbClr val="DBEDF4"/>
                </a:solidFill>
                <a:latin typeface="Tahoma"/>
                <a:cs typeface="Tahoma"/>
              </a:rPr>
              <a:t>in</a:t>
            </a:r>
            <a:r>
              <a:rPr lang="en-US" sz="2400" b="1" spc="-8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lang="en-US" sz="2400" b="1" dirty="0">
                <a:solidFill>
                  <a:srgbClr val="DBEDF4"/>
                </a:solidFill>
                <a:latin typeface="Tahoma"/>
                <a:cs typeface="Tahoma"/>
              </a:rPr>
              <a:t>advance</a:t>
            </a:r>
            <a:r>
              <a:rPr lang="en-US" sz="2400" b="1" spc="-6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lang="en-US" sz="2400" dirty="0">
                <a:solidFill>
                  <a:srgbClr val="DBEDF4"/>
                </a:solidFill>
                <a:latin typeface="Tahoma"/>
                <a:cs typeface="Tahoma"/>
              </a:rPr>
              <a:t>(before</a:t>
            </a:r>
            <a:r>
              <a:rPr lang="en-US" sz="2400" spc="-6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lang="en-US" sz="2400" dirty="0">
                <a:solidFill>
                  <a:srgbClr val="DBEDF4"/>
                </a:solidFill>
                <a:latin typeface="Tahoma"/>
                <a:cs typeface="Tahoma"/>
              </a:rPr>
              <a:t>the</a:t>
            </a:r>
            <a:r>
              <a:rPr lang="en-US" sz="2400" spc="-9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lang="en-US" sz="2400" spc="-10" dirty="0">
                <a:solidFill>
                  <a:srgbClr val="DBEDF4"/>
                </a:solidFill>
                <a:latin typeface="Tahoma"/>
                <a:cs typeface="Tahoma"/>
              </a:rPr>
              <a:t>deadline </a:t>
            </a:r>
            <a:r>
              <a:rPr lang="en-US" sz="2400" dirty="0">
                <a:solidFill>
                  <a:srgbClr val="DBEDF4"/>
                </a:solidFill>
                <a:latin typeface="Tahoma"/>
                <a:cs typeface="Tahoma"/>
              </a:rPr>
              <a:t>of</a:t>
            </a:r>
            <a:r>
              <a:rPr lang="en-US" sz="2400" spc="-7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lang="en-US" sz="2400" dirty="0">
                <a:solidFill>
                  <a:srgbClr val="DBEDF4"/>
                </a:solidFill>
                <a:latin typeface="Tahoma"/>
                <a:cs typeface="Tahoma"/>
              </a:rPr>
              <a:t>the</a:t>
            </a:r>
            <a:r>
              <a:rPr lang="en-US" sz="2400" spc="-8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lang="en-US" sz="2400" dirty="0">
                <a:solidFill>
                  <a:srgbClr val="DBEDF4"/>
                </a:solidFill>
                <a:latin typeface="Tahoma"/>
                <a:cs typeface="Tahoma"/>
              </a:rPr>
              <a:t>Announcement)</a:t>
            </a:r>
            <a:r>
              <a:rPr lang="en-US" sz="2400" spc="-6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lang="en-US" sz="2400" dirty="0">
                <a:solidFill>
                  <a:srgbClr val="DBEDF4"/>
                </a:solidFill>
                <a:latin typeface="Tahoma"/>
                <a:cs typeface="Tahoma"/>
              </a:rPr>
              <a:t>about</a:t>
            </a:r>
            <a:r>
              <a:rPr lang="en-US" sz="2400" spc="-6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lang="en-US" sz="2400" dirty="0">
                <a:solidFill>
                  <a:srgbClr val="DBEDF4"/>
                </a:solidFill>
                <a:latin typeface="Tahoma"/>
                <a:cs typeface="Tahoma"/>
              </a:rPr>
              <a:t>the</a:t>
            </a:r>
            <a:r>
              <a:rPr lang="en-US" sz="2400" spc="-8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lang="en-US" sz="2400" dirty="0">
                <a:solidFill>
                  <a:srgbClr val="DBEDF4"/>
                </a:solidFill>
                <a:latin typeface="Tahoma"/>
                <a:cs typeface="Tahoma"/>
              </a:rPr>
              <a:t>presence</a:t>
            </a:r>
            <a:r>
              <a:rPr lang="en-US" sz="2400" spc="-7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lang="en-US" sz="2400" dirty="0">
                <a:solidFill>
                  <a:srgbClr val="DBEDF4"/>
                </a:solidFill>
                <a:latin typeface="Tahoma"/>
                <a:cs typeface="Tahoma"/>
              </a:rPr>
              <a:t>of</a:t>
            </a:r>
            <a:r>
              <a:rPr lang="en-US" sz="2400" spc="-8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lang="en-US" sz="2400" spc="-10" dirty="0">
                <a:solidFill>
                  <a:srgbClr val="DBEDF4"/>
                </a:solidFill>
                <a:latin typeface="Tahoma"/>
                <a:cs typeface="Tahoma"/>
              </a:rPr>
              <a:t>adequate </a:t>
            </a:r>
            <a:r>
              <a:rPr lang="en-US" sz="2400" dirty="0">
                <a:solidFill>
                  <a:srgbClr val="DBEDF4"/>
                </a:solidFill>
                <a:latin typeface="Tahoma"/>
                <a:cs typeface="Tahoma"/>
              </a:rPr>
              <a:t>services</a:t>
            </a:r>
            <a:r>
              <a:rPr lang="en-US" sz="2400" spc="-5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lang="en-US" sz="2400" dirty="0">
                <a:solidFill>
                  <a:srgbClr val="DBEDF4"/>
                </a:solidFill>
                <a:latin typeface="Tahoma"/>
                <a:cs typeface="Tahoma"/>
              </a:rPr>
              <a:t>to</a:t>
            </a:r>
            <a:r>
              <a:rPr lang="en-US" sz="2400" spc="-6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lang="en-US" sz="2400" dirty="0">
                <a:solidFill>
                  <a:srgbClr val="DBEDF4"/>
                </a:solidFill>
                <a:latin typeface="Tahoma"/>
                <a:cs typeface="Tahoma"/>
              </a:rPr>
              <a:t>support</a:t>
            </a:r>
            <a:r>
              <a:rPr lang="en-US" sz="2400" spc="-6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lang="en-US" sz="2400" dirty="0">
                <a:solidFill>
                  <a:srgbClr val="DBEDF4"/>
                </a:solidFill>
                <a:latin typeface="Tahoma"/>
                <a:cs typeface="Tahoma"/>
              </a:rPr>
              <a:t>them</a:t>
            </a:r>
            <a:r>
              <a:rPr lang="en-US" sz="2400" spc="-6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lang="en-US" sz="2400" dirty="0">
                <a:solidFill>
                  <a:srgbClr val="DBEDF4"/>
                </a:solidFill>
                <a:latin typeface="Tahoma"/>
                <a:cs typeface="Tahoma"/>
              </a:rPr>
              <a:t>at</a:t>
            </a:r>
            <a:r>
              <a:rPr lang="en-US" sz="2400" spc="-65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lang="en-US" sz="2400" dirty="0">
                <a:solidFill>
                  <a:srgbClr val="DBEDF4"/>
                </a:solidFill>
                <a:latin typeface="Tahoma"/>
                <a:cs typeface="Tahoma"/>
              </a:rPr>
              <a:t>the</a:t>
            </a:r>
            <a:r>
              <a:rPr lang="en-US" sz="2400" spc="-7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lang="en-US" sz="2400" dirty="0">
                <a:solidFill>
                  <a:srgbClr val="DBEDF4"/>
                </a:solidFill>
                <a:latin typeface="Tahoma"/>
                <a:cs typeface="Tahoma"/>
              </a:rPr>
              <a:t>chosen</a:t>
            </a:r>
            <a:r>
              <a:rPr lang="en-US" sz="2400" spc="-7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lang="en-US" sz="2400" dirty="0">
                <a:solidFill>
                  <a:srgbClr val="DBEDF4"/>
                </a:solidFill>
                <a:latin typeface="Tahoma"/>
                <a:cs typeface="Tahoma"/>
              </a:rPr>
              <a:t>foreign</a:t>
            </a:r>
            <a:r>
              <a:rPr lang="en-US" sz="2400" spc="-20" dirty="0">
                <a:solidFill>
                  <a:srgbClr val="DBEDF4"/>
                </a:solidFill>
                <a:latin typeface="Tahoma"/>
                <a:cs typeface="Tahoma"/>
              </a:rPr>
              <a:t> </a:t>
            </a:r>
            <a:r>
              <a:rPr lang="en-US" sz="2400" spc="-10" dirty="0">
                <a:solidFill>
                  <a:srgbClr val="DBEDF4"/>
                </a:solidFill>
                <a:latin typeface="Tahoma"/>
                <a:cs typeface="Tahoma"/>
              </a:rPr>
              <a:t>organization.</a:t>
            </a:r>
            <a:endParaRPr lang="en-US" sz="24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130"/>
              </a:spcBef>
              <a:tabLst>
                <a:tab pos="5023485" algn="l"/>
              </a:tabLst>
            </a:pPr>
            <a:r>
              <a:rPr sz="2400" spc="-10" dirty="0">
                <a:solidFill>
                  <a:srgbClr val="F5F5EB"/>
                </a:solidFill>
                <a:latin typeface="Tahoma"/>
                <a:cs typeface="Tahoma"/>
              </a:rPr>
              <a:t>Info:</a:t>
            </a:r>
            <a:r>
              <a:rPr sz="2400" spc="-465" dirty="0">
                <a:solidFill>
                  <a:srgbClr val="F5F5EB"/>
                </a:solidFill>
                <a:latin typeface="Tahoma"/>
                <a:cs typeface="Tahoma"/>
              </a:rPr>
              <a:t> </a:t>
            </a:r>
            <a:r>
              <a:rPr sz="280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ahoma"/>
                <a:cs typeface="Tahoma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unifinclude.dsa@unifi.it</a:t>
            </a:r>
            <a:r>
              <a:rPr sz="2800" dirty="0">
                <a:solidFill>
                  <a:srgbClr val="0000FF"/>
                </a:solidFill>
                <a:latin typeface="Tahoma"/>
                <a:cs typeface="Tahoma"/>
              </a:rPr>
              <a:t>	</a:t>
            </a:r>
            <a:r>
              <a:rPr sz="2800" u="sng" spc="-10" dirty="0" err="1">
                <a:solidFill>
                  <a:srgbClr val="F5F5EB"/>
                </a:solidFill>
                <a:uFill>
                  <a:solidFill>
                    <a:srgbClr val="F5F5EB"/>
                  </a:solidFill>
                </a:uFill>
                <a:latin typeface="Tahoma"/>
                <a:cs typeface="Tahoma"/>
                <a:hlinkClick r:id="rId6"/>
              </a:rPr>
              <a:t>unifinclude.disabilita@unifi.i</a:t>
            </a:r>
            <a:r>
              <a:rPr lang="it-IT" sz="2800" u="sng" spc="-10" dirty="0">
                <a:solidFill>
                  <a:srgbClr val="F5F5EB"/>
                </a:solidFill>
                <a:uFill>
                  <a:solidFill>
                    <a:srgbClr val="F5F5EB"/>
                  </a:solidFill>
                </a:uFill>
                <a:latin typeface="Tahoma"/>
                <a:cs typeface="Tahoma"/>
                <a:hlinkClick r:id="rId6"/>
              </a:rPr>
              <a:t>t</a:t>
            </a:r>
            <a:r>
              <a:rPr lang="it-IT" sz="2800" u="sng" spc="-10" dirty="0">
                <a:solidFill>
                  <a:srgbClr val="F5F5EB"/>
                </a:solidFill>
                <a:uFill>
                  <a:solidFill>
                    <a:srgbClr val="F5F5EB"/>
                  </a:solidFill>
                </a:uFill>
                <a:latin typeface="Tahoma"/>
                <a:cs typeface="Tahoma"/>
              </a:rPr>
              <a:t> </a:t>
            </a:r>
            <a:endParaRPr sz="2800" dirty="0">
              <a:latin typeface="Tahoma"/>
              <a:cs typeface="Tahoma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914400" y="1605533"/>
            <a:ext cx="7315961" cy="8474329"/>
            <a:chOff x="914400" y="1605533"/>
            <a:chExt cx="7315961" cy="8474329"/>
          </a:xfrm>
        </p:grpSpPr>
        <p:sp>
          <p:nvSpPr>
            <p:cNvPr id="14" name="object 14"/>
            <p:cNvSpPr/>
            <p:nvPr/>
          </p:nvSpPr>
          <p:spPr>
            <a:xfrm>
              <a:off x="914400" y="9749027"/>
              <a:ext cx="4935220" cy="330835"/>
            </a:xfrm>
            <a:custGeom>
              <a:avLst/>
              <a:gdLst/>
              <a:ahLst/>
              <a:cxnLst/>
              <a:rect l="l" t="t" r="r" b="b"/>
              <a:pathLst>
                <a:path w="4935220" h="330834">
                  <a:moveTo>
                    <a:pt x="4934712" y="0"/>
                  </a:moveTo>
                  <a:lnTo>
                    <a:pt x="0" y="0"/>
                  </a:lnTo>
                  <a:lnTo>
                    <a:pt x="0" y="330708"/>
                  </a:lnTo>
                  <a:lnTo>
                    <a:pt x="4934712" y="330708"/>
                  </a:lnTo>
                  <a:lnTo>
                    <a:pt x="49347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849361" y="2858261"/>
              <a:ext cx="381000" cy="5562600"/>
            </a:xfrm>
            <a:custGeom>
              <a:avLst/>
              <a:gdLst/>
              <a:ahLst/>
              <a:cxnLst/>
              <a:rect l="l" t="t" r="r" b="b"/>
              <a:pathLst>
                <a:path w="381000" h="5562600">
                  <a:moveTo>
                    <a:pt x="381000" y="0"/>
                  </a:moveTo>
                  <a:lnTo>
                    <a:pt x="0" y="0"/>
                  </a:lnTo>
                  <a:lnTo>
                    <a:pt x="0" y="5562600"/>
                  </a:lnTo>
                  <a:lnTo>
                    <a:pt x="381000" y="5562600"/>
                  </a:lnTo>
                  <a:lnTo>
                    <a:pt x="381000" y="0"/>
                  </a:lnTo>
                  <a:close/>
                </a:path>
              </a:pathLst>
            </a:custGeom>
            <a:solidFill>
              <a:srgbClr val="5E82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849361" y="2858261"/>
              <a:ext cx="381000" cy="5562600"/>
            </a:xfrm>
            <a:custGeom>
              <a:avLst/>
              <a:gdLst/>
              <a:ahLst/>
              <a:cxnLst/>
              <a:rect l="l" t="t" r="r" b="b"/>
              <a:pathLst>
                <a:path w="381000" h="5562600">
                  <a:moveTo>
                    <a:pt x="0" y="5562600"/>
                  </a:moveTo>
                  <a:lnTo>
                    <a:pt x="381000" y="5562600"/>
                  </a:lnTo>
                  <a:lnTo>
                    <a:pt x="381000" y="0"/>
                  </a:lnTo>
                  <a:lnTo>
                    <a:pt x="0" y="0"/>
                  </a:lnTo>
                  <a:lnTo>
                    <a:pt x="0" y="5562600"/>
                  </a:lnTo>
                  <a:close/>
                </a:path>
              </a:pathLst>
            </a:custGeom>
            <a:ln w="25400">
              <a:solidFill>
                <a:srgbClr val="5E82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549133" y="1605533"/>
              <a:ext cx="457200" cy="381000"/>
            </a:xfrm>
            <a:custGeom>
              <a:avLst/>
              <a:gdLst/>
              <a:ahLst/>
              <a:cxnLst/>
              <a:rect l="l" t="t" r="r" b="b"/>
              <a:pathLst>
                <a:path w="457200" h="381000">
                  <a:moveTo>
                    <a:pt x="266700" y="0"/>
                  </a:moveTo>
                  <a:lnTo>
                    <a:pt x="266700" y="95250"/>
                  </a:lnTo>
                  <a:lnTo>
                    <a:pt x="0" y="95250"/>
                  </a:lnTo>
                  <a:lnTo>
                    <a:pt x="0" y="285750"/>
                  </a:lnTo>
                  <a:lnTo>
                    <a:pt x="266700" y="285750"/>
                  </a:lnTo>
                  <a:lnTo>
                    <a:pt x="266700" y="381000"/>
                  </a:lnTo>
                  <a:lnTo>
                    <a:pt x="457200" y="190500"/>
                  </a:lnTo>
                  <a:lnTo>
                    <a:pt x="266700" y="0"/>
                  </a:lnTo>
                  <a:close/>
                </a:path>
              </a:pathLst>
            </a:custGeom>
            <a:solidFill>
              <a:srgbClr val="C2D4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549133" y="1605533"/>
              <a:ext cx="457200" cy="381000"/>
            </a:xfrm>
            <a:custGeom>
              <a:avLst/>
              <a:gdLst/>
              <a:ahLst/>
              <a:cxnLst/>
              <a:rect l="l" t="t" r="r" b="b"/>
              <a:pathLst>
                <a:path w="457200" h="381000">
                  <a:moveTo>
                    <a:pt x="0" y="95250"/>
                  </a:moveTo>
                  <a:lnTo>
                    <a:pt x="266700" y="95250"/>
                  </a:lnTo>
                  <a:lnTo>
                    <a:pt x="266700" y="0"/>
                  </a:lnTo>
                  <a:lnTo>
                    <a:pt x="457200" y="190500"/>
                  </a:lnTo>
                  <a:lnTo>
                    <a:pt x="266700" y="381000"/>
                  </a:lnTo>
                  <a:lnTo>
                    <a:pt x="266700" y="285750"/>
                  </a:lnTo>
                  <a:lnTo>
                    <a:pt x="0" y="285750"/>
                  </a:lnTo>
                  <a:lnTo>
                    <a:pt x="0" y="95250"/>
                  </a:lnTo>
                  <a:close/>
                </a:path>
              </a:pathLst>
            </a:custGeom>
            <a:ln w="25400">
              <a:solidFill>
                <a:srgbClr val="EAF0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77328" y="3310127"/>
              <a:ext cx="487679" cy="43891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49133" y="5730620"/>
              <a:ext cx="547116" cy="547115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913891" y="9737075"/>
            <a:ext cx="4759325" cy="34671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2000" dirty="0">
                <a:latin typeface="Tahoma"/>
                <a:cs typeface="Tahoma"/>
              </a:rPr>
              <a:t>Universidade</a:t>
            </a:r>
            <a:r>
              <a:rPr sz="2000" spc="25" dirty="0">
                <a:latin typeface="Tahoma"/>
                <a:cs typeface="Tahoma"/>
              </a:rPr>
              <a:t> </a:t>
            </a:r>
            <a:r>
              <a:rPr sz="2000" spc="50" dirty="0">
                <a:latin typeface="Tahoma"/>
                <a:cs typeface="Tahoma"/>
              </a:rPr>
              <a:t>de </a:t>
            </a:r>
            <a:r>
              <a:rPr sz="2000" dirty="0">
                <a:latin typeface="Tahoma"/>
                <a:cs typeface="Tahoma"/>
              </a:rPr>
              <a:t>Santiago</a:t>
            </a:r>
            <a:r>
              <a:rPr sz="2000" spc="55" dirty="0">
                <a:latin typeface="Tahoma"/>
                <a:cs typeface="Tahoma"/>
              </a:rPr>
              <a:t> </a:t>
            </a:r>
            <a:r>
              <a:rPr sz="2000" spc="50" dirty="0">
                <a:latin typeface="Tahoma"/>
                <a:cs typeface="Tahoma"/>
              </a:rPr>
              <a:t>de </a:t>
            </a:r>
            <a:r>
              <a:rPr sz="2000" spc="-10" dirty="0">
                <a:latin typeface="Tahoma"/>
                <a:cs typeface="Tahoma"/>
              </a:rPr>
              <a:t>Compostela</a:t>
            </a:r>
            <a:endParaRPr sz="2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409</TotalTime>
  <Words>3950</Words>
  <Application>Microsoft Office PowerPoint</Application>
  <PresentationFormat>Personalizzato</PresentationFormat>
  <Paragraphs>425</Paragraphs>
  <Slides>52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52</vt:i4>
      </vt:variant>
    </vt:vector>
  </HeadingPairs>
  <TitlesOfParts>
    <vt:vector size="61" baseType="lpstr">
      <vt:lpstr>Arial</vt:lpstr>
      <vt:lpstr>Arial MT</vt:lpstr>
      <vt:lpstr>Calibri</vt:lpstr>
      <vt:lpstr>Lucida Sans Unicode</vt:lpstr>
      <vt:lpstr>Segoe UI Symbol</vt:lpstr>
      <vt:lpstr>Tahoma</vt:lpstr>
      <vt:lpstr>Trebuchet MS</vt:lpstr>
      <vt:lpstr>Wingdings</vt:lpstr>
      <vt:lpstr>Office Theme</vt:lpstr>
      <vt:lpstr>BANDO DI MOBILITÀ PER TRAINEESHIP 2025/2026 CALL FOR MOBILITY FOR TRAINEESHIP A.Y. 2025/2026 </vt:lpstr>
      <vt:lpstr>FINALITÀ</vt:lpstr>
      <vt:lpstr>FINALITÀ</vt:lpstr>
      <vt:lpstr>FINALITÀ</vt:lpstr>
      <vt:lpstr>DISCLAIMER</vt:lpstr>
      <vt:lpstr>DESTINAZIONI                 Destinations</vt:lpstr>
      <vt:lpstr>Sede generica</vt:lpstr>
      <vt:lpstr>Sede nominativa</vt:lpstr>
      <vt:lpstr>DESTINAZIONI PER STUDENTI CON BISOGNI SPECIFI DESTINATIONS FOR STUDENTS WITH SPECIAL NEEDS</vt:lpstr>
      <vt:lpstr>DURATA E TIPOLOGIA DELLA MOBILITÀ DURATION AND TYPE OF MOBILITY</vt:lpstr>
      <vt:lpstr>Sede Generica</vt:lpstr>
      <vt:lpstr>Sede Generica</vt:lpstr>
      <vt:lpstr>REQUISITI DI AMMISSIBILITÀ REQUIREMENTS FOR PARTICIPATION</vt:lpstr>
      <vt:lpstr>Presentazione standard di PowerPoint</vt:lpstr>
      <vt:lpstr>Presentazione standard di PowerPoint</vt:lpstr>
      <vt:lpstr>Presentazione standard di PowerPoint</vt:lpstr>
      <vt:lpstr>Tutti gli studenti che effettueranno la mobilità al I anno di Magistrale dovranno iscriversi all’a.a 2025/2026 prima dell’inizio</vt:lpstr>
      <vt:lpstr>REQUIREMENTS FOR PARTICIPATION</vt:lpstr>
      <vt:lpstr>PRESENTAZIONE DELLA CANDIDATURA SUBMISSION OF APPLICATION</vt:lpstr>
      <vt:lpstr>COME CANDIDARSI HOW TO APPLY</vt:lpstr>
      <vt:lpstr>Concorso per sede generica</vt:lpstr>
      <vt:lpstr>Competition for Generic Destination “Sede Generica”</vt:lpstr>
      <vt:lpstr>Concorso per sede generica Competition for Generic Destination “Sede Generica”</vt:lpstr>
      <vt:lpstr>Concorso per sede generica Competition for Generic Destination “Sede Generica”</vt:lpstr>
      <vt:lpstr>Concorso per sede nominativa</vt:lpstr>
      <vt:lpstr>Presentazione standard di PowerPoint</vt:lpstr>
      <vt:lpstr>CHIUSURA DELLA DOMANDA</vt:lpstr>
      <vt:lpstr>CRITERI DI VALUTAZIONE ELIGIBILITY CRITERIA</vt:lpstr>
      <vt:lpstr>CRITERI DI VALUTAZIONE ELIGIBILITY CRITERIA</vt:lpstr>
      <vt:lpstr>PUBBLICAZIONE DELLE GRADUATORIE   PUBLICATION OF THE RANKING LISTS</vt:lpstr>
      <vt:lpstr>ACCETTAZIONE DELLA SEDE</vt:lpstr>
      <vt:lpstr>ACCETTAZIONE DELLA SEDE</vt:lpstr>
      <vt:lpstr>ACCETTAZIONE DELLA SEDE</vt:lpstr>
      <vt:lpstr>ACCETTAZIONE DELLA SEDE</vt:lpstr>
      <vt:lpstr>ACCETTAZIONE DELLA SEDE</vt:lpstr>
      <vt:lpstr>ACCETTAZIONE DELLA SEDE</vt:lpstr>
      <vt:lpstr>PUBBLICAZIONE DELLE GRADUATORIE PUBLICATION OF THE RANKING LISTS</vt:lpstr>
      <vt:lpstr>ACCETTAZIONE DELLA SEDE</vt:lpstr>
      <vt:lpstr>ACCETTAZIONE DELLA SEDE ACCEPTANCE OF THE DESTINATION</vt:lpstr>
      <vt:lpstr>PUBBLICAZIONE DELLA GRADUATORIA DEFINITIVA PUBLICATION OF THE FINAL RANKING LIST</vt:lpstr>
      <vt:lpstr>PRIMA DELLA PARTENZA BEFORE LEAVING</vt:lpstr>
      <vt:lpstr>PRIMA DELLA PARTENZA BEFORE LEAVING</vt:lpstr>
      <vt:lpstr>PRIMA DELLA PARTENZA</vt:lpstr>
      <vt:lpstr>PRIMA DELLA PARTENZA</vt:lpstr>
      <vt:lpstr>PRIMA DELLA PARTENZA</vt:lpstr>
      <vt:lpstr>PRIMA DELLA PARTENZA BEFORE LEAVING</vt:lpstr>
      <vt:lpstr>BORSA DI MOBILITÀ MOBILITY GRANT</vt:lpstr>
      <vt:lpstr>BORSA DI MOBILITÀ</vt:lpstr>
      <vt:lpstr>BORSA DI MOBILITÀ MOBILITY GRANT</vt:lpstr>
      <vt:lpstr>ASSICURAZIONE SANITARIA Health Insurance</vt:lpstr>
      <vt:lpstr>ASSICURAZIONE SANITARIA Health Insurance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 C U O L A D I A G R A R I A</dc:title>
  <dc:creator>XHULIA GJONI</dc:creator>
  <cp:lastModifiedBy>Vanessa</cp:lastModifiedBy>
  <cp:revision>48</cp:revision>
  <dcterms:created xsi:type="dcterms:W3CDTF">2025-03-21T11:28:28Z</dcterms:created>
  <dcterms:modified xsi:type="dcterms:W3CDTF">2025-03-27T11:03:10Z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2024-03-29T00:00:00Z</vt:filetime>
  </property>
  <property fmtid="{D5CDD505-2E9C-101B-9397-08002B2CF9AE}" pid="3" name="Creator">
    <vt:lpwstr>Microsoft® PowerPoint® LTSC</vt:lpwstr>
  </property>
  <property fmtid="{D5CDD505-2E9C-101B-9397-08002B2CF9AE}" pid="4" name="LastSaved">
    <vt:filetime>2025-03-21T00:00:00Z</vt:filetime>
  </property>
  <property fmtid="{D5CDD505-2E9C-101B-9397-08002B2CF9AE}" pid="5" name="Producer">
    <vt:lpwstr>Microsoft® PowerPoint® LTSC</vt:lpwstr>
  </property>
</Properties>
</file>