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86" r:id="rId6"/>
    <p:sldId id="260" r:id="rId7"/>
    <p:sldId id="261" r:id="rId8"/>
    <p:sldId id="284"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5" r:id="rId27"/>
    <p:sldId id="280" r:id="rId28"/>
    <p:sldId id="281" r:id="rId29"/>
    <p:sldId id="287" r:id="rId30"/>
    <p:sldId id="282" r:id="rId31"/>
    <p:sldId id="283" r:id="rId32"/>
  </p:sldIdLst>
  <p:sldSz cx="18288000" cy="10287000"/>
  <p:notesSz cx="18288000" cy="10287000"/>
  <p:embeddedFontLst>
    <p:embeddedFont>
      <p:font typeface="Calibri" panose="020F0502020204030204" pitchFamily="34" charset="0"/>
      <p:regular r:id="rId34"/>
      <p:bold r:id="rId35"/>
      <p:italic r:id="rId36"/>
      <p:boldItalic r:id="rId37"/>
    </p:embeddedFont>
    <p:embeddedFont>
      <p:font typeface="Helvetica Neue" panose="020B0604020202020204" charset="0"/>
      <p:regular r:id="rId38"/>
      <p:bold r:id="rId39"/>
      <p:italic r:id="rId40"/>
      <p:boldItalic r:id="rId41"/>
    </p:embeddedFont>
    <p:embeddedFont>
      <p:font typeface="Tahoma" panose="020B0604030504040204" pitchFamily="34" charset="0"/>
      <p:regular r:id="rId42"/>
      <p:bold r:id="rId43"/>
    </p:embeddedFont>
    <p:embeddedFont>
      <p:font typeface="Trebuchet MS" panose="020B0603020202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oKZuZQ844bdGGtZUXS2l7YCxd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9F1"/>
    <a:srgbClr val="EAF1DD"/>
    <a:srgbClr val="EBF1DE"/>
    <a:srgbClr val="FF3399"/>
    <a:srgbClr val="9DA6B2"/>
    <a:srgbClr val="E22299"/>
    <a:srgbClr val="3333FF"/>
    <a:srgbClr val="C3D69B"/>
    <a:srgbClr val="E61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5" autoAdjust="0"/>
    <p:restoredTop sz="94660"/>
  </p:normalViewPr>
  <p:slideViewPr>
    <p:cSldViewPr snapToGrid="0">
      <p:cViewPr varScale="1">
        <p:scale>
          <a:sx n="72" d="100"/>
          <a:sy n="72" d="100"/>
        </p:scale>
        <p:origin x="624" y="6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p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1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2: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3: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5: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1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6: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1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7: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1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8: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1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p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1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0: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2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1: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2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2: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2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3: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p2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4: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2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4: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2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251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5: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2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6: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p2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6: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p2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463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7: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p2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8: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2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7: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p2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133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1488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30"/>
          <p:cNvSpPr txBox="1">
            <a:spLocks noGrp="1"/>
          </p:cNvSpPr>
          <p:nvPr>
            <p:ph type="title"/>
          </p:nvPr>
        </p:nvSpPr>
        <p:spPr>
          <a:xfrm>
            <a:off x="4576317" y="228346"/>
            <a:ext cx="9685019" cy="11760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550" b="0" i="0">
                <a:solidFill>
                  <a:srgbClr val="F5F5EB"/>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0"/>
          <p:cNvSpPr txBox="1">
            <a:spLocks noGrp="1"/>
          </p:cNvSpPr>
          <p:nvPr>
            <p:ph type="body" idx="1"/>
          </p:nvPr>
        </p:nvSpPr>
        <p:spPr>
          <a:xfrm>
            <a:off x="7842631" y="3340734"/>
            <a:ext cx="9429115" cy="652208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700" b="0" i="0">
                <a:solidFill>
                  <a:srgbClr val="F5F5EB"/>
                </a:solidFill>
                <a:latin typeface="Tahoma"/>
                <a:ea typeface="Tahoma"/>
                <a:cs typeface="Tahoma"/>
                <a:sym typeface="Tahoma"/>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 name="Google Shape;14;p30"/>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0"/>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0"/>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it-IT"/>
              <a:t>‹N›</a:t>
            </a:fld>
            <a:endParaRPr sz="1800" b="0" i="0" u="none" strike="noStrike" cap="non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31"/>
          <p:cNvSpPr txBox="1">
            <a:spLocks noGrp="1"/>
          </p:cNvSpPr>
          <p:nvPr>
            <p:ph type="ctrTitle"/>
          </p:nvPr>
        </p:nvSpPr>
        <p:spPr>
          <a:xfrm>
            <a:off x="1371600" y="3188970"/>
            <a:ext cx="15544800" cy="21602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1"/>
          <p:cNvSpPr txBox="1">
            <a:spLocks noGrp="1"/>
          </p:cNvSpPr>
          <p:nvPr>
            <p:ph type="subTitle" idx="1"/>
          </p:nvPr>
        </p:nvSpPr>
        <p:spPr>
          <a:xfrm>
            <a:off x="2743200" y="5760720"/>
            <a:ext cx="12801600" cy="2571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1"/>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1"/>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it-IT"/>
              <a:t>‹N›</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
        <p:cNvGrpSpPr/>
        <p:nvPr/>
      </p:nvGrpSpPr>
      <p:grpSpPr>
        <a:xfrm>
          <a:off x="0" y="0"/>
          <a:ext cx="0" cy="0"/>
          <a:chOff x="0" y="0"/>
          <a:chExt cx="0" cy="0"/>
        </a:xfrm>
      </p:grpSpPr>
      <p:sp>
        <p:nvSpPr>
          <p:cNvPr id="24" name="Google Shape;24;p32"/>
          <p:cNvSpPr txBox="1">
            <a:spLocks noGrp="1"/>
          </p:cNvSpPr>
          <p:nvPr>
            <p:ph type="title"/>
          </p:nvPr>
        </p:nvSpPr>
        <p:spPr>
          <a:xfrm>
            <a:off x="4576317" y="228346"/>
            <a:ext cx="9685019" cy="11760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550" b="0" i="0">
                <a:solidFill>
                  <a:srgbClr val="F5F5EB"/>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2"/>
          <p:cNvSpPr txBox="1">
            <a:spLocks noGrp="1"/>
          </p:cNvSpPr>
          <p:nvPr>
            <p:ph type="body" idx="1"/>
          </p:nvPr>
        </p:nvSpPr>
        <p:spPr>
          <a:xfrm>
            <a:off x="91440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 name="Google Shape;26;p32"/>
          <p:cNvSpPr txBox="1">
            <a:spLocks noGrp="1"/>
          </p:cNvSpPr>
          <p:nvPr>
            <p:ph type="body" idx="2"/>
          </p:nvPr>
        </p:nvSpPr>
        <p:spPr>
          <a:xfrm>
            <a:off x="941832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32"/>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2"/>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2"/>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it-IT"/>
              <a:t>‹N›</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
        <p:cNvGrpSpPr/>
        <p:nvPr/>
      </p:nvGrpSpPr>
      <p:grpSpPr>
        <a:xfrm>
          <a:off x="0" y="0"/>
          <a:ext cx="0" cy="0"/>
          <a:chOff x="0" y="0"/>
          <a:chExt cx="0" cy="0"/>
        </a:xfrm>
      </p:grpSpPr>
      <p:sp>
        <p:nvSpPr>
          <p:cNvPr id="31" name="Google Shape;31;p33"/>
          <p:cNvSpPr txBox="1">
            <a:spLocks noGrp="1"/>
          </p:cNvSpPr>
          <p:nvPr>
            <p:ph type="title"/>
          </p:nvPr>
        </p:nvSpPr>
        <p:spPr>
          <a:xfrm>
            <a:off x="4576317" y="228346"/>
            <a:ext cx="9685019" cy="11760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550" b="0" i="0">
                <a:solidFill>
                  <a:srgbClr val="F5F5EB"/>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3"/>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3"/>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3"/>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it-IT"/>
              <a:t>‹N›</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
        <p:cNvGrpSpPr/>
        <p:nvPr/>
      </p:nvGrpSpPr>
      <p:grpSpPr>
        <a:xfrm>
          <a:off x="0" y="0"/>
          <a:ext cx="0" cy="0"/>
          <a:chOff x="0" y="0"/>
          <a:chExt cx="0" cy="0"/>
        </a:xfrm>
      </p:grpSpPr>
      <p:sp>
        <p:nvSpPr>
          <p:cNvPr id="36" name="Google Shape;36;p34"/>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it-IT"/>
              <a:t>‹N›</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4576317" y="228346"/>
            <a:ext cx="9685019" cy="117602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7550" b="0" i="0" u="none" strike="noStrike" cap="none">
                <a:solidFill>
                  <a:srgbClr val="F5F5EB"/>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9"/>
          <p:cNvSpPr txBox="1">
            <a:spLocks noGrp="1"/>
          </p:cNvSpPr>
          <p:nvPr>
            <p:ph type="body" idx="1"/>
          </p:nvPr>
        </p:nvSpPr>
        <p:spPr>
          <a:xfrm>
            <a:off x="7842631" y="3340734"/>
            <a:ext cx="9429115" cy="6522084"/>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700" b="0" i="0" u="none" strike="noStrike" cap="none">
                <a:solidFill>
                  <a:srgbClr val="F5F5EB"/>
                </a:solidFill>
                <a:latin typeface="Tahoma"/>
                <a:ea typeface="Tahoma"/>
                <a:cs typeface="Tahoma"/>
                <a:sym typeface="Tahoma"/>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29"/>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9"/>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9"/>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ammissioni.unifi.it/DESTINATION/"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ammissioni.unifi.it/" TargetMode="External"/><Relationship Id="rId5" Type="http://schemas.openxmlformats.org/officeDocument/2006/relationships/image" Target="../media/image21.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ammissioni.unifi.it/DESTINATION/"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jp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jpe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s://www.unifi.it/vp-10034-erasmus-plus.html#studenti_unif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hyperlink" Target="mailto:outgoing.erasmus@unifi.it"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hyperlink" Target="https://www.dsu.toscana.it/sedi-e-contatti"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mailto:anna.dallamarta@unifi.it" TargetMode="External"/><Relationship Id="rId4" Type="http://schemas.openxmlformats.org/officeDocument/2006/relationships/hyperlink" Target="mailto:erasmus@agraria.unifi.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ammissioni.unifi.it/DESTINATION/"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ammissioni.unifi.it/DESTINATION/" TargetMode="External"/><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mailto:unifinclude.disabilita@unifi.i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mailto:unifinclude.dsa@unifi.it"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ammissioni.unifi.it/DESTIN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2"/>
        <p:cNvGrpSpPr/>
        <p:nvPr/>
      </p:nvGrpSpPr>
      <p:grpSpPr>
        <a:xfrm>
          <a:off x="0" y="0"/>
          <a:ext cx="0" cy="0"/>
          <a:chOff x="0" y="0"/>
          <a:chExt cx="0" cy="0"/>
        </a:xfrm>
      </p:grpSpPr>
      <p:sp>
        <p:nvSpPr>
          <p:cNvPr id="43" name="Google Shape;43;p1"/>
          <p:cNvSpPr txBox="1"/>
          <p:nvPr/>
        </p:nvSpPr>
        <p:spPr>
          <a:xfrm>
            <a:off x="91439" y="5065426"/>
            <a:ext cx="37465" cy="15875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b="0" i="0" u="none" strike="noStrike" cap="none">
                <a:solidFill>
                  <a:schemeClr val="dk1"/>
                </a:solidFill>
                <a:latin typeface="Helvetica Neue"/>
                <a:ea typeface="Helvetica Neue"/>
                <a:cs typeface="Helvetica Neue"/>
                <a:sym typeface="Helvetica Neue"/>
              </a:rPr>
              <a:t> </a:t>
            </a:r>
            <a:endParaRPr sz="1100" b="0" i="0" u="none" strike="noStrike" cap="none">
              <a:solidFill>
                <a:schemeClr val="dk1"/>
              </a:solidFill>
              <a:latin typeface="Helvetica Neue"/>
              <a:ea typeface="Helvetica Neue"/>
              <a:cs typeface="Helvetica Neue"/>
              <a:sym typeface="Helvetica Neue"/>
            </a:endParaRPr>
          </a:p>
        </p:txBody>
      </p:sp>
      <p:grpSp>
        <p:nvGrpSpPr>
          <p:cNvPr id="44" name="Google Shape;44;p1"/>
          <p:cNvGrpSpPr/>
          <p:nvPr/>
        </p:nvGrpSpPr>
        <p:grpSpPr>
          <a:xfrm>
            <a:off x="-784655" y="7143"/>
            <a:ext cx="19081234" cy="10287000"/>
            <a:chOff x="-793234" y="7143"/>
            <a:chExt cx="19081234" cy="10287000"/>
          </a:xfrm>
        </p:grpSpPr>
        <p:pic>
          <p:nvPicPr>
            <p:cNvPr id="45" name="Google Shape;45;p1"/>
            <p:cNvPicPr preferRelativeResize="0"/>
            <p:nvPr/>
          </p:nvPicPr>
          <p:blipFill rotWithShape="1">
            <a:blip r:embed="rId3">
              <a:extLst>
                <a:ext uri="{28A0092B-C50C-407E-A947-70E740481C1C}">
                  <a14:useLocalDpi xmlns:a14="http://schemas.microsoft.com/office/drawing/2010/main" val="0"/>
                </a:ext>
              </a:extLst>
            </a:blip>
            <a:srcRect l="13013"/>
            <a:stretch/>
          </p:blipFill>
          <p:spPr>
            <a:xfrm>
              <a:off x="-793234" y="7143"/>
              <a:ext cx="15908083" cy="10272712"/>
            </a:xfrm>
            <a:prstGeom prst="rect">
              <a:avLst/>
            </a:prstGeom>
            <a:noFill/>
            <a:ln>
              <a:noFill/>
            </a:ln>
          </p:spPr>
        </p:pic>
        <p:sp>
          <p:nvSpPr>
            <p:cNvPr id="46" name="Google Shape;46;p1"/>
            <p:cNvSpPr/>
            <p:nvPr/>
          </p:nvSpPr>
          <p:spPr>
            <a:xfrm>
              <a:off x="11351780" y="7143"/>
              <a:ext cx="6936220" cy="10287000"/>
            </a:xfrm>
            <a:custGeom>
              <a:avLst/>
              <a:gdLst/>
              <a:ahLst/>
              <a:cxnLst/>
              <a:rect l="l" t="t" r="r" b="b"/>
              <a:pathLst>
                <a:path w="11811000" h="10287000" extrusionOk="0">
                  <a:moveTo>
                    <a:pt x="11810999" y="0"/>
                  </a:moveTo>
                  <a:lnTo>
                    <a:pt x="0" y="0"/>
                  </a:lnTo>
                  <a:lnTo>
                    <a:pt x="0" y="10287000"/>
                  </a:lnTo>
                  <a:lnTo>
                    <a:pt x="11810999" y="10287000"/>
                  </a:lnTo>
                  <a:lnTo>
                    <a:pt x="11810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3399"/>
                </a:solidFill>
                <a:latin typeface="Calibri"/>
                <a:ea typeface="Calibri"/>
                <a:cs typeface="Calibri"/>
                <a:sym typeface="Calibri"/>
              </a:endParaRPr>
            </a:p>
          </p:txBody>
        </p:sp>
      </p:grpSp>
      <p:sp>
        <p:nvSpPr>
          <p:cNvPr id="47" name="Google Shape;47;p1"/>
          <p:cNvSpPr txBox="1"/>
          <p:nvPr/>
        </p:nvSpPr>
        <p:spPr>
          <a:xfrm>
            <a:off x="3319017"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8" name="Google Shape;48;p1"/>
          <p:cNvSpPr txBox="1">
            <a:spLocks noGrp="1"/>
          </p:cNvSpPr>
          <p:nvPr>
            <p:ph type="title"/>
          </p:nvPr>
        </p:nvSpPr>
        <p:spPr>
          <a:xfrm>
            <a:off x="11805356" y="360056"/>
            <a:ext cx="6328317" cy="567055"/>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it-IT" sz="3550" dirty="0">
                <a:latin typeface="Calibri"/>
                <a:ea typeface="Calibri"/>
                <a:cs typeface="Calibri"/>
                <a:sym typeface="Calibri"/>
              </a:rPr>
              <a:t>S C U O L A	D I	A G R A R I A</a:t>
            </a:r>
            <a:endParaRPr sz="3550" dirty="0">
              <a:latin typeface="Calibri"/>
              <a:ea typeface="Calibri"/>
              <a:cs typeface="Calibri"/>
              <a:sym typeface="Calibri"/>
            </a:endParaRPr>
          </a:p>
        </p:txBody>
      </p:sp>
      <p:sp>
        <p:nvSpPr>
          <p:cNvPr id="49" name="Google Shape;49;p1"/>
          <p:cNvSpPr txBox="1"/>
          <p:nvPr/>
        </p:nvSpPr>
        <p:spPr>
          <a:xfrm>
            <a:off x="11509984" y="640428"/>
            <a:ext cx="6636970" cy="9405711"/>
          </a:xfrm>
          <a:prstGeom prst="rect">
            <a:avLst/>
          </a:prstGeom>
          <a:noFill/>
          <a:ln>
            <a:noFill/>
          </a:ln>
        </p:spPr>
        <p:txBody>
          <a:bodyPr spcFirstLastPara="1" wrap="square" lIns="0" tIns="281300" rIns="0" bIns="0" anchor="t" anchorCtr="0">
            <a:spAutoFit/>
          </a:bodyPr>
          <a:lstStyle/>
          <a:p>
            <a:pPr marL="12065" marR="5080" indent="-1904" algn="ctr">
              <a:lnSpc>
                <a:spcPct val="177875"/>
              </a:lnSpc>
            </a:pPr>
            <a:endParaRPr lang="it-IT" sz="900" b="1" dirty="0">
              <a:solidFill>
                <a:srgbClr val="C2D59B"/>
              </a:solidFill>
              <a:effectLst>
                <a:outerShdw blurRad="38100" dist="38100" dir="2700000" algn="tl">
                  <a:srgbClr val="000000">
                    <a:alpha val="43137"/>
                  </a:srgbClr>
                </a:outerShdw>
              </a:effectLst>
              <a:latin typeface="Helvetica Neue"/>
              <a:ea typeface="Helvetica Neue"/>
              <a:cs typeface="Helvetica Neue"/>
              <a:sym typeface="Helvetica Neue"/>
            </a:endParaRPr>
          </a:p>
          <a:p>
            <a:pPr marL="12065" marR="5080" indent="-1904" algn="ctr">
              <a:lnSpc>
                <a:spcPct val="177875"/>
              </a:lnSpc>
            </a:pPr>
            <a:r>
              <a:rPr lang="it-IT" sz="4800" b="1" dirty="0">
                <a:solidFill>
                  <a:srgbClr val="C2D59B"/>
                </a:solidFill>
                <a:effectLst>
                  <a:outerShdw blurRad="38100" dist="38100" dir="2700000" algn="tl">
                    <a:srgbClr val="000000">
                      <a:alpha val="43137"/>
                    </a:srgbClr>
                  </a:outerShdw>
                </a:effectLst>
                <a:latin typeface="Helvetica Neue"/>
                <a:ea typeface="Helvetica Neue"/>
                <a:cs typeface="Helvetica Neue"/>
                <a:sym typeface="Helvetica Neue"/>
              </a:rPr>
              <a:t>Bando Di Mobilità Internazionale Extra Ue 2025/2026</a:t>
            </a:r>
          </a:p>
          <a:p>
            <a:pPr marL="12065" marR="5080" indent="-1904" algn="ctr">
              <a:lnSpc>
                <a:spcPct val="177875"/>
              </a:lnSpc>
            </a:pPr>
            <a:r>
              <a:rPr lang="it-IT" sz="2400" dirty="0">
                <a:solidFill>
                  <a:schemeClr val="accent3">
                    <a:lumMod val="60000"/>
                    <a:lumOff val="40000"/>
                  </a:schemeClr>
                </a:solidFill>
                <a:latin typeface="Helvetica Neue"/>
                <a:ea typeface="Helvetica Neue"/>
                <a:cs typeface="Helvetica Neue"/>
                <a:sym typeface="Helvetica Neue"/>
              </a:rPr>
              <a:t>A cura del Servizio Relazioni Internazionali</a:t>
            </a:r>
            <a:endParaRPr lang="en-US" sz="2800" b="1" dirty="0">
              <a:solidFill>
                <a:schemeClr val="accent5">
                  <a:lumMod val="40000"/>
                  <a:lumOff val="60000"/>
                </a:schemeClr>
              </a:solidFill>
              <a:effectLst>
                <a:outerShdw blurRad="38100" dist="38100" dir="2700000" algn="tl">
                  <a:srgbClr val="000000">
                    <a:alpha val="43137"/>
                  </a:srgbClr>
                </a:outerShdw>
              </a:effectLst>
              <a:latin typeface="Helvetica Neue"/>
              <a:ea typeface="Helvetica Neue"/>
              <a:cs typeface="Helvetica Neue"/>
              <a:sym typeface="Helvetica Neue"/>
            </a:endParaRPr>
          </a:p>
          <a:p>
            <a:pPr marL="12065" marR="5080" lvl="0" indent="-1904" algn="ctr">
              <a:lnSpc>
                <a:spcPct val="177875"/>
              </a:lnSpc>
            </a:pPr>
            <a:r>
              <a:rPr lang="en-US" sz="3600" dirty="0">
                <a:solidFill>
                  <a:schemeClr val="accent5">
                    <a:lumMod val="40000"/>
                    <a:lumOff val="60000"/>
                  </a:schemeClr>
                </a:solidFill>
                <a:effectLst>
                  <a:outerShdw blurRad="38100" dist="38100" dir="2700000" algn="tl">
                    <a:srgbClr val="000000">
                      <a:alpha val="43137"/>
                    </a:srgbClr>
                  </a:outerShdw>
                </a:effectLst>
                <a:latin typeface="Helvetica Neue"/>
                <a:ea typeface="Helvetica Neue"/>
                <a:cs typeface="Helvetica Neue"/>
                <a:sym typeface="Helvetica Neue"/>
              </a:rPr>
              <a:t>Call For International Mobility For Non-</a:t>
            </a:r>
            <a:r>
              <a:rPr lang="en-US" sz="3600" dirty="0" err="1">
                <a:solidFill>
                  <a:schemeClr val="accent5">
                    <a:lumMod val="40000"/>
                    <a:lumOff val="60000"/>
                  </a:schemeClr>
                </a:solidFill>
                <a:effectLst>
                  <a:outerShdw blurRad="38100" dist="38100" dir="2700000" algn="tl">
                    <a:srgbClr val="000000">
                      <a:alpha val="43137"/>
                    </a:srgbClr>
                  </a:outerShdw>
                </a:effectLst>
                <a:latin typeface="Helvetica Neue"/>
                <a:ea typeface="Helvetica Neue"/>
                <a:cs typeface="Helvetica Neue"/>
                <a:sym typeface="Helvetica Neue"/>
              </a:rPr>
              <a:t>Eu</a:t>
            </a:r>
            <a:endParaRPr lang="en-US" sz="3600" dirty="0">
              <a:solidFill>
                <a:schemeClr val="accent5">
                  <a:lumMod val="40000"/>
                  <a:lumOff val="60000"/>
                </a:schemeClr>
              </a:solidFill>
              <a:effectLst>
                <a:outerShdw blurRad="38100" dist="38100" dir="2700000" algn="tl">
                  <a:srgbClr val="000000">
                    <a:alpha val="43137"/>
                  </a:srgbClr>
                </a:outerShdw>
              </a:effectLst>
              <a:latin typeface="Helvetica Neue"/>
              <a:ea typeface="Helvetica Neue"/>
              <a:cs typeface="Helvetica Neue"/>
              <a:sym typeface="Helvetica Neue"/>
            </a:endParaRPr>
          </a:p>
          <a:p>
            <a:pPr marL="12065" marR="5080" lvl="0" indent="-1904" algn="ctr">
              <a:lnSpc>
                <a:spcPct val="177875"/>
              </a:lnSpc>
            </a:pPr>
            <a:r>
              <a:rPr lang="en-US" sz="3600" dirty="0">
                <a:solidFill>
                  <a:schemeClr val="accent5">
                    <a:lumMod val="40000"/>
                    <a:lumOff val="60000"/>
                  </a:schemeClr>
                </a:solidFill>
                <a:effectLst>
                  <a:outerShdw blurRad="38100" dist="38100" dir="2700000" algn="tl">
                    <a:srgbClr val="000000">
                      <a:alpha val="43137"/>
                    </a:srgbClr>
                  </a:outerShdw>
                </a:effectLst>
                <a:latin typeface="Helvetica Neue"/>
                <a:ea typeface="Helvetica Neue"/>
                <a:cs typeface="Helvetica Neue"/>
                <a:sym typeface="Helvetica Neue"/>
              </a:rPr>
              <a:t>Countries 2025/2026</a:t>
            </a:r>
            <a:r>
              <a:rPr lang="it-IT" sz="3600" dirty="0">
                <a:solidFill>
                  <a:schemeClr val="accent5">
                    <a:lumMod val="40000"/>
                    <a:lumOff val="60000"/>
                  </a:schemeClr>
                </a:solidFill>
                <a:effectLst>
                  <a:outerShdw blurRad="38100" dist="38100" dir="2700000" algn="tl">
                    <a:srgbClr val="000000">
                      <a:alpha val="43137"/>
                    </a:srgbClr>
                  </a:outerShdw>
                </a:effectLst>
                <a:latin typeface="Helvetica Neue"/>
                <a:ea typeface="Helvetica Neue"/>
                <a:cs typeface="Helvetica Neue"/>
                <a:sym typeface="Helvetica Neue"/>
              </a:rPr>
              <a:t> </a:t>
            </a:r>
            <a:endParaRPr lang="it-IT" sz="2000" dirty="0">
              <a:solidFill>
                <a:srgbClr val="F5F5EB"/>
              </a:solidFill>
              <a:latin typeface="Helvetica Neue"/>
              <a:ea typeface="Helvetica Neue"/>
              <a:cs typeface="Helvetica Neue"/>
              <a:sym typeface="Helvetica Neue"/>
            </a:endParaRPr>
          </a:p>
          <a:p>
            <a:pPr marL="12065" marR="5080" lvl="0" indent="-1904" algn="ctr">
              <a:lnSpc>
                <a:spcPct val="177875"/>
              </a:lnSpc>
            </a:pPr>
            <a:r>
              <a:rPr lang="en-US" sz="2400" dirty="0">
                <a:solidFill>
                  <a:schemeClr val="accent5">
                    <a:lumMod val="40000"/>
                    <a:lumOff val="60000"/>
                  </a:schemeClr>
                </a:solidFill>
                <a:latin typeface="Helvetica Neue"/>
                <a:ea typeface="Helvetica Neue"/>
                <a:cs typeface="Helvetica Neue"/>
                <a:sym typeface="Helvetica Neue"/>
              </a:rPr>
              <a:t>By the International Relations Service</a:t>
            </a:r>
            <a:endParaRPr lang="it-IT" sz="2400" dirty="0">
              <a:solidFill>
                <a:schemeClr val="accent5">
                  <a:lumMod val="40000"/>
                  <a:lumOff val="60000"/>
                </a:schemeClr>
              </a:solidFill>
              <a:latin typeface="Helvetica Neue"/>
              <a:ea typeface="Helvetica Neue"/>
              <a:cs typeface="Helvetica Neue"/>
              <a:sym typeface="Helvetica Neue"/>
            </a:endParaRPr>
          </a:p>
          <a:p>
            <a:pPr marL="12065" marR="5080" lvl="0" indent="-1904" algn="ctr">
              <a:lnSpc>
                <a:spcPct val="177875"/>
              </a:lnSpc>
            </a:pPr>
            <a:endParaRPr sz="2400" dirty="0">
              <a:solidFill>
                <a:schemeClr val="dk1"/>
              </a:solidFill>
              <a:latin typeface="Helvetica Neue"/>
              <a:ea typeface="Helvetica Neue"/>
              <a:cs typeface="Helvetica Neue"/>
              <a:sym typeface="Helvetica Neue"/>
            </a:endParaRPr>
          </a:p>
        </p:txBody>
      </p:sp>
      <p:sp>
        <p:nvSpPr>
          <p:cNvPr id="10" name="Google Shape;111;p4"/>
          <p:cNvSpPr txBox="1"/>
          <p:nvPr/>
        </p:nvSpPr>
        <p:spPr>
          <a:xfrm>
            <a:off x="914399" y="9749090"/>
            <a:ext cx="7399980" cy="320601"/>
          </a:xfrm>
          <a:prstGeom prst="rect">
            <a:avLst/>
          </a:prstGeom>
          <a:solidFill>
            <a:schemeClr val="lt1"/>
          </a:solidFill>
          <a:ln>
            <a:noFill/>
          </a:ln>
        </p:spPr>
        <p:txBody>
          <a:bodyPr spcFirstLastPara="1" wrap="square" lIns="0" tIns="12700" rIns="0" bIns="0" anchor="t" anchorCtr="0">
            <a:spAutoFit/>
          </a:bodyPr>
          <a:lstStyle/>
          <a:p>
            <a:pPr marL="12700" lvl="0"/>
            <a:r>
              <a:rPr lang="es-ES" sz="2000" dirty="0">
                <a:solidFill>
                  <a:schemeClr val="dk1"/>
                </a:solidFill>
                <a:latin typeface="Helvetica Neue"/>
                <a:ea typeface="Helvetica Neue"/>
                <a:cs typeface="Helvetica Neue"/>
                <a:sym typeface="Helvetica Neue"/>
              </a:rPr>
              <a:t>Facultad de Agronomía, Universidad de la República Uruguay</a:t>
            </a:r>
            <a:endParaRPr sz="2000" dirty="0">
              <a:solidFill>
                <a:schemeClr val="dk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04"/>
        <p:cNvGrpSpPr/>
        <p:nvPr/>
      </p:nvGrpSpPr>
      <p:grpSpPr>
        <a:xfrm>
          <a:off x="0" y="0"/>
          <a:ext cx="0" cy="0"/>
          <a:chOff x="0" y="0"/>
          <a:chExt cx="0" cy="0"/>
        </a:xfrm>
      </p:grpSpPr>
      <p:sp>
        <p:nvSpPr>
          <p:cNvPr id="205" name="Google Shape;205;p9"/>
          <p:cNvSpPr/>
          <p:nvPr/>
        </p:nvSpPr>
        <p:spPr>
          <a:xfrm>
            <a:off x="0" y="0"/>
            <a:ext cx="18288000" cy="9150350"/>
          </a:xfrm>
          <a:custGeom>
            <a:avLst/>
            <a:gdLst/>
            <a:ahLst/>
            <a:cxnLst/>
            <a:rect l="l" t="t" r="r" b="b"/>
            <a:pathLst>
              <a:path w="18288000" h="9150350" extrusionOk="0">
                <a:moveTo>
                  <a:pt x="18287999" y="0"/>
                </a:moveTo>
                <a:lnTo>
                  <a:pt x="0" y="0"/>
                </a:lnTo>
                <a:lnTo>
                  <a:pt x="0" y="9150096"/>
                </a:lnTo>
                <a:lnTo>
                  <a:pt x="18287999" y="9150096"/>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9"/>
          <p:cNvSpPr txBox="1"/>
          <p:nvPr/>
        </p:nvSpPr>
        <p:spPr>
          <a:xfrm>
            <a:off x="74168" y="447154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07" name="Google Shape;207;p9"/>
          <p:cNvSpPr txBox="1"/>
          <p:nvPr/>
        </p:nvSpPr>
        <p:spPr>
          <a:xfrm>
            <a:off x="78739"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08" name="Google Shape;208;p9"/>
          <p:cNvSpPr/>
          <p:nvPr/>
        </p:nvSpPr>
        <p:spPr>
          <a:xfrm>
            <a:off x="0" y="9220199"/>
            <a:ext cx="18288000" cy="1066800"/>
          </a:xfrm>
          <a:custGeom>
            <a:avLst/>
            <a:gdLst/>
            <a:ahLst/>
            <a:cxnLst/>
            <a:rect l="l" t="t" r="r" b="b"/>
            <a:pathLst>
              <a:path w="18288000" h="1066800" extrusionOk="0">
                <a:moveTo>
                  <a:pt x="18288000" y="0"/>
                </a:moveTo>
                <a:lnTo>
                  <a:pt x="0" y="0"/>
                </a:lnTo>
                <a:lnTo>
                  <a:pt x="0" y="1066800"/>
                </a:lnTo>
                <a:lnTo>
                  <a:pt x="18288000" y="1066800"/>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09" name="Google Shape;209;p9"/>
          <p:cNvGrpSpPr/>
          <p:nvPr/>
        </p:nvGrpSpPr>
        <p:grpSpPr>
          <a:xfrm>
            <a:off x="-3313" y="0"/>
            <a:ext cx="18624372" cy="10286999"/>
            <a:chOff x="0" y="-10203"/>
            <a:chExt cx="18624372" cy="10286999"/>
          </a:xfrm>
        </p:grpSpPr>
        <p:pic>
          <p:nvPicPr>
            <p:cNvPr id="210" name="Google Shape;210;p9"/>
            <p:cNvPicPr preferRelativeResize="0"/>
            <p:nvPr/>
          </p:nvPicPr>
          <p:blipFill>
            <a:blip r:embed="rId3">
              <a:extLst>
                <a:ext uri="{28A0092B-C50C-407E-A947-70E740481C1C}">
                  <a14:useLocalDpi xmlns:a14="http://schemas.microsoft.com/office/drawing/2010/main" val="0"/>
                </a:ext>
              </a:extLst>
            </a:blip>
            <a:stretch>
              <a:fillRect/>
            </a:stretch>
          </p:blipFill>
          <p:spPr>
            <a:xfrm>
              <a:off x="10776277" y="-10203"/>
              <a:ext cx="7848095" cy="10286999"/>
            </a:xfrm>
            <a:prstGeom prst="rect">
              <a:avLst/>
            </a:prstGeom>
            <a:noFill/>
            <a:ln>
              <a:noFill/>
            </a:ln>
          </p:spPr>
        </p:pic>
        <p:sp>
          <p:nvSpPr>
            <p:cNvPr id="211" name="Google Shape;211;p9"/>
            <p:cNvSpPr/>
            <p:nvPr/>
          </p:nvSpPr>
          <p:spPr>
            <a:xfrm>
              <a:off x="0" y="9182100"/>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9"/>
            <p:cNvSpPr/>
            <p:nvPr/>
          </p:nvSpPr>
          <p:spPr>
            <a:xfrm flipV="1">
              <a:off x="516512" y="1334146"/>
              <a:ext cx="9941325" cy="449378"/>
            </a:xfrm>
            <a:custGeom>
              <a:avLst/>
              <a:gdLst/>
              <a:ahLst/>
              <a:cxnLst/>
              <a:rect l="l" t="t" r="r" b="b"/>
              <a:pathLst>
                <a:path w="3638550" h="120000" extrusionOk="0">
                  <a:moveTo>
                    <a:pt x="0" y="0"/>
                  </a:moveTo>
                  <a:lnTo>
                    <a:pt x="3638550" y="0"/>
                  </a:lnTo>
                </a:path>
              </a:pathLst>
            </a:custGeom>
            <a:noFill/>
            <a:ln w="76200" cap="flat" cmpd="sng">
              <a:solidFill>
                <a:srgbClr val="C3D69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3" name="Google Shape;213;p9"/>
          <p:cNvSpPr txBox="1">
            <a:spLocks noGrp="1"/>
          </p:cNvSpPr>
          <p:nvPr>
            <p:ph type="title"/>
          </p:nvPr>
        </p:nvSpPr>
        <p:spPr>
          <a:xfrm>
            <a:off x="1748782" y="73726"/>
            <a:ext cx="7391905" cy="1335607"/>
          </a:xfrm>
          <a:prstGeom prst="rect">
            <a:avLst/>
          </a:prstGeom>
          <a:noFill/>
          <a:ln>
            <a:noFill/>
          </a:ln>
        </p:spPr>
        <p:txBody>
          <a:bodyPr spcFirstLastPara="1" wrap="square" lIns="0" tIns="12050" rIns="0" bIns="0" anchor="t" anchorCtr="0">
            <a:spAutoFit/>
          </a:bodyPr>
          <a:lstStyle/>
          <a:p>
            <a:pPr marL="12700" lvl="0"/>
            <a:r>
              <a:rPr lang="it-IT" sz="5000" dirty="0">
                <a:solidFill>
                  <a:schemeClr val="accent3">
                    <a:lumMod val="20000"/>
                    <a:lumOff val="80000"/>
                  </a:schemeClr>
                </a:solidFill>
              </a:rPr>
              <a:t>Requisiti di Ammissibilità</a:t>
            </a:r>
            <a:br>
              <a:rPr lang="it-IT" sz="5000" dirty="0">
                <a:solidFill>
                  <a:srgbClr val="EAF1DD"/>
                </a:solidFill>
              </a:rPr>
            </a:br>
            <a:r>
              <a:rPr lang="en-US" sz="3600" dirty="0">
                <a:solidFill>
                  <a:schemeClr val="bg2">
                    <a:lumMod val="20000"/>
                    <a:lumOff val="80000"/>
                  </a:schemeClr>
                </a:solidFill>
              </a:rPr>
              <a:t>Eligibility Requirements</a:t>
            </a:r>
            <a:endParaRPr sz="3600" dirty="0"/>
          </a:p>
        </p:txBody>
      </p:sp>
      <p:sp>
        <p:nvSpPr>
          <p:cNvPr id="214" name="Google Shape;214;p9"/>
          <p:cNvSpPr txBox="1"/>
          <p:nvPr/>
        </p:nvSpPr>
        <p:spPr>
          <a:xfrm>
            <a:off x="589650" y="1965304"/>
            <a:ext cx="9997324" cy="6978818"/>
          </a:xfrm>
          <a:prstGeom prst="rect">
            <a:avLst/>
          </a:prstGeom>
          <a:noFill/>
          <a:ln>
            <a:noFill/>
          </a:ln>
        </p:spPr>
        <p:txBody>
          <a:bodyPr spcFirstLastPara="1" wrap="square" lIns="0" tIns="12050" rIns="0" bIns="0" anchor="t" anchorCtr="0">
            <a:spAutoFit/>
          </a:bodyPr>
          <a:lstStyle/>
          <a:p>
            <a:pPr marL="12700" marR="5080" lvl="0" indent="0" algn="ctr" rtl="0">
              <a:lnSpc>
                <a:spcPct val="114300"/>
              </a:lnSpc>
              <a:spcBef>
                <a:spcPts val="0"/>
              </a:spcBef>
              <a:spcAft>
                <a:spcPts val="0"/>
              </a:spcAft>
              <a:buNone/>
            </a:pPr>
            <a:r>
              <a:rPr lang="it-IT" sz="2600" dirty="0">
                <a:solidFill>
                  <a:schemeClr val="accent3">
                    <a:lumMod val="20000"/>
                    <a:lumOff val="80000"/>
                  </a:schemeClr>
                </a:solidFill>
                <a:latin typeface="Tahoma"/>
                <a:ea typeface="Tahoma"/>
                <a:cs typeface="Tahoma"/>
                <a:sym typeface="Tahoma"/>
              </a:rPr>
              <a:t>Possono presentare domanda al Bando:</a:t>
            </a:r>
            <a:endParaRPr sz="2600" dirty="0">
              <a:solidFill>
                <a:schemeClr val="accent3">
                  <a:lumMod val="20000"/>
                  <a:lumOff val="80000"/>
                </a:schemeClr>
              </a:solidFill>
            </a:endParaRPr>
          </a:p>
          <a:p>
            <a:pPr marL="12700" marR="5080" lvl="0" indent="0" algn="ctr" rtl="0">
              <a:lnSpc>
                <a:spcPct val="114300"/>
              </a:lnSpc>
              <a:spcBef>
                <a:spcPts val="95"/>
              </a:spcBef>
              <a:spcAft>
                <a:spcPts val="0"/>
              </a:spcAft>
              <a:buNone/>
            </a:pPr>
            <a:endParaRPr dirty="0">
              <a:solidFill>
                <a:srgbClr val="F5F5EB"/>
              </a:solidFill>
              <a:latin typeface="Tahoma"/>
              <a:ea typeface="Tahoma"/>
              <a:cs typeface="Tahoma"/>
              <a:sym typeface="Tahoma"/>
            </a:endParaRPr>
          </a:p>
          <a:p>
            <a:pPr marL="469900" marR="5080" lvl="0" indent="-457200">
              <a:lnSpc>
                <a:spcPct val="114300"/>
              </a:lnSpc>
              <a:spcBef>
                <a:spcPts val="95"/>
              </a:spcBef>
              <a:buClr>
                <a:srgbClr val="F5F5EB"/>
              </a:buClr>
              <a:buSzPts val="2467"/>
              <a:buFont typeface="Noto Sans Symbols"/>
              <a:buChar char="⮚"/>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Gli studenti che effettueranno la mobilità al I anno di Magistrale, ma </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dovranno iscriversi all’</a:t>
            </a:r>
            <a:r>
              <a:rPr lang="it-IT" sz="2800" b="1" dirty="0" err="1">
                <a:solidFill>
                  <a:srgbClr val="EBF1DE"/>
                </a:solidFill>
                <a:effectLst>
                  <a:outerShdw blurRad="38100" dist="38100" dir="2700000" algn="tl">
                    <a:srgbClr val="000000">
                      <a:alpha val="43137"/>
                    </a:srgbClr>
                  </a:outerShdw>
                </a:effectLst>
                <a:latin typeface="Tahoma"/>
                <a:ea typeface="Tahoma"/>
                <a:cs typeface="Tahoma"/>
                <a:sym typeface="Tahoma"/>
              </a:rPr>
              <a:t>a.a</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 2025/2026 prima dell’inizio della mobilità </a:t>
            </a:r>
          </a:p>
          <a:p>
            <a:pPr marL="469900" marR="5080" lvl="0" indent="-457200">
              <a:lnSpc>
                <a:spcPct val="114300"/>
              </a:lnSpc>
              <a:spcBef>
                <a:spcPts val="95"/>
              </a:spcBef>
              <a:buClr>
                <a:schemeClr val="bg2">
                  <a:lumMod val="20000"/>
                  <a:lumOff val="80000"/>
                </a:schemeClr>
              </a:buClr>
              <a:buSzPts val="2467"/>
              <a:buFont typeface="Wingdings" panose="05000000000000000000" pitchFamily="2" charset="2"/>
              <a:buChar char="Ø"/>
            </a:pPr>
            <a:r>
              <a:rPr lang="en-US" sz="2400" dirty="0">
                <a:solidFill>
                  <a:schemeClr val="bg2">
                    <a:lumMod val="20000"/>
                    <a:lumOff val="80000"/>
                  </a:schemeClr>
                </a:solidFill>
                <a:latin typeface="Tahoma"/>
                <a:ea typeface="Tahoma"/>
                <a:cs typeface="Tahoma"/>
                <a:sym typeface="Tahoma"/>
              </a:rPr>
              <a:t>All students who will undertake the mobility in the first year of a master's degree program are required to </a:t>
            </a:r>
            <a:r>
              <a:rPr lang="en-US" sz="2400" dirty="0">
                <a:solidFill>
                  <a:srgbClr val="C6D9F1"/>
                </a:solidFill>
                <a:latin typeface="Tahoma"/>
                <a:ea typeface="Tahoma"/>
                <a:cs typeface="Tahoma"/>
                <a:sym typeface="Tahoma"/>
              </a:rPr>
              <a:t>enroll to the master's degree before the start of the mobility</a:t>
            </a:r>
            <a:endParaRPr sz="2400" dirty="0">
              <a:solidFill>
                <a:srgbClr val="C6D9F1"/>
              </a:solidFill>
            </a:endParaRPr>
          </a:p>
          <a:p>
            <a:pPr marL="469900" marR="5080" lvl="0" indent="-300567" algn="l" rtl="0">
              <a:lnSpc>
                <a:spcPct val="114300"/>
              </a:lnSpc>
              <a:spcBef>
                <a:spcPts val="95"/>
              </a:spcBef>
              <a:spcAft>
                <a:spcPts val="0"/>
              </a:spcAft>
              <a:buClr>
                <a:schemeClr val="dk1"/>
              </a:buClr>
              <a:buSzPts val="2467"/>
              <a:buFont typeface="Noto Sans Symbols"/>
              <a:buNone/>
            </a:pPr>
            <a:endParaRPr sz="1200" dirty="0">
              <a:solidFill>
                <a:srgbClr val="F5F5EB"/>
              </a:solidFill>
              <a:latin typeface="Tahoma"/>
              <a:ea typeface="Tahoma"/>
              <a:cs typeface="Tahoma"/>
              <a:sym typeface="Tahoma"/>
            </a:endParaRPr>
          </a:p>
          <a:p>
            <a:pPr marL="469900" marR="5080" lvl="0" indent="-457200">
              <a:lnSpc>
                <a:spcPct val="114300"/>
              </a:lnSpc>
              <a:spcBef>
                <a:spcPts val="95"/>
              </a:spcBef>
              <a:buClr>
                <a:srgbClr val="F5F5EB"/>
              </a:buClr>
              <a:buSzPts val="2467"/>
              <a:buFont typeface="Noto Sans Symbols"/>
              <a:buChar char="⮚"/>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Gli studenti che intendono laurearsi nella sessione straordinaria </a:t>
            </a:r>
            <a:r>
              <a:rPr lang="it-IT" sz="2800" b="1" dirty="0" err="1">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a.a</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 2024/2025, ma dovranno concludere la loro mobilità entro il conseguimento del titolo</a:t>
            </a:r>
            <a:endParaRPr lang="en-US"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endParaRPr>
          </a:p>
          <a:p>
            <a:pPr marL="469900" marR="5080" lvl="0" indent="-457200">
              <a:lnSpc>
                <a:spcPct val="114300"/>
              </a:lnSpc>
              <a:spcBef>
                <a:spcPts val="95"/>
              </a:spcBef>
              <a:buClr>
                <a:schemeClr val="bg2">
                  <a:lumMod val="20000"/>
                  <a:lumOff val="80000"/>
                </a:schemeClr>
              </a:buClr>
              <a:buSzPts val="2467"/>
              <a:buFont typeface="Wingdings" panose="05000000000000000000" pitchFamily="2" charset="2"/>
              <a:buChar char="Ø"/>
            </a:pPr>
            <a:r>
              <a:rPr lang="en-US" sz="2400" dirty="0">
                <a:solidFill>
                  <a:schemeClr val="bg2">
                    <a:lumMod val="20000"/>
                    <a:lumOff val="80000"/>
                  </a:schemeClr>
                </a:solidFill>
                <a:latin typeface="Tahoma"/>
                <a:ea typeface="Tahoma"/>
                <a:cs typeface="Tahoma"/>
                <a:sym typeface="Tahoma"/>
              </a:rPr>
              <a:t>Students who intend to graduate in the special session of </a:t>
            </a:r>
            <a:r>
              <a:rPr lang="en-US" sz="2400" dirty="0" err="1">
                <a:solidFill>
                  <a:schemeClr val="bg2">
                    <a:lumMod val="20000"/>
                    <a:lumOff val="80000"/>
                  </a:schemeClr>
                </a:solidFill>
                <a:latin typeface="Tahoma"/>
                <a:ea typeface="Tahoma"/>
                <a:cs typeface="Tahoma"/>
                <a:sym typeface="Tahoma"/>
              </a:rPr>
              <a:t>a.y</a:t>
            </a:r>
            <a:r>
              <a:rPr lang="en-US" sz="2400" dirty="0">
                <a:solidFill>
                  <a:schemeClr val="bg2">
                    <a:lumMod val="20000"/>
                    <a:lumOff val="80000"/>
                  </a:schemeClr>
                </a:solidFill>
                <a:latin typeface="Tahoma"/>
                <a:ea typeface="Tahoma"/>
                <a:cs typeface="Tahoma"/>
                <a:sym typeface="Tahoma"/>
              </a:rPr>
              <a:t>. 2024/2025, but the mobility must be completed by the time the degree is awarded.</a:t>
            </a:r>
            <a:endParaRPr sz="2600" dirty="0">
              <a:solidFill>
                <a:srgbClr val="F5F5EB"/>
              </a:solidFill>
              <a:latin typeface="Tahoma"/>
              <a:ea typeface="Tahoma"/>
              <a:cs typeface="Tahoma"/>
              <a:sym typeface="Tahoma"/>
            </a:endParaRPr>
          </a:p>
        </p:txBody>
      </p:sp>
      <p:sp>
        <p:nvSpPr>
          <p:cNvPr id="215" name="Google Shape;215;p9"/>
          <p:cNvSpPr txBox="1"/>
          <p:nvPr/>
        </p:nvSpPr>
        <p:spPr>
          <a:xfrm>
            <a:off x="10905414" y="9821607"/>
            <a:ext cx="5801293" cy="320601"/>
          </a:xfrm>
          <a:prstGeom prst="rect">
            <a:avLst/>
          </a:prstGeom>
          <a:solidFill>
            <a:schemeClr val="lt1"/>
          </a:solidFill>
          <a:ln>
            <a:noFill/>
          </a:ln>
        </p:spPr>
        <p:txBody>
          <a:bodyPr spcFirstLastPara="1" wrap="square" lIns="0" tIns="12700" rIns="0" bIns="0" anchor="t" anchorCtr="0">
            <a:spAutoFit/>
          </a:bodyPr>
          <a:lstStyle/>
          <a:p>
            <a:pPr marL="12700" lvl="0"/>
            <a:r>
              <a:rPr lang="pt-BR" sz="2000" dirty="0">
                <a:solidFill>
                  <a:schemeClr val="dk1"/>
                </a:solidFill>
                <a:latin typeface="Tahoma"/>
                <a:ea typeface="Tahoma"/>
                <a:cs typeface="Tahoma"/>
                <a:sym typeface="Tahoma"/>
              </a:rPr>
              <a:t>Universidade Federal Rural de Pernambuco, Brasile</a:t>
            </a:r>
            <a:endParaRPr sz="1100" dirty="0">
              <a:solidFill>
                <a:schemeClr val="dk1"/>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19"/>
        <p:cNvGrpSpPr/>
        <p:nvPr/>
      </p:nvGrpSpPr>
      <p:grpSpPr>
        <a:xfrm>
          <a:off x="0" y="0"/>
          <a:ext cx="0" cy="0"/>
          <a:chOff x="0" y="0"/>
          <a:chExt cx="0" cy="0"/>
        </a:xfrm>
      </p:grpSpPr>
      <p:sp>
        <p:nvSpPr>
          <p:cNvPr id="220" name="Google Shape;220;p10"/>
          <p:cNvSpPr/>
          <p:nvPr/>
        </p:nvSpPr>
        <p:spPr>
          <a:xfrm>
            <a:off x="0" y="0"/>
            <a:ext cx="18288000" cy="1958339"/>
          </a:xfrm>
          <a:custGeom>
            <a:avLst/>
            <a:gdLst/>
            <a:ahLst/>
            <a:cxnLst/>
            <a:rect l="l" t="t" r="r" b="b"/>
            <a:pathLst>
              <a:path w="18288000" h="1958339" extrusionOk="0">
                <a:moveTo>
                  <a:pt x="18287999" y="0"/>
                </a:moveTo>
                <a:lnTo>
                  <a:pt x="0" y="0"/>
                </a:lnTo>
                <a:lnTo>
                  <a:pt x="0" y="1958340"/>
                </a:lnTo>
                <a:lnTo>
                  <a:pt x="18287999" y="1958340"/>
                </a:lnTo>
                <a:lnTo>
                  <a:pt x="18287999"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10"/>
          <p:cNvSpPr txBox="1"/>
          <p:nvPr/>
        </p:nvSpPr>
        <p:spPr>
          <a:xfrm>
            <a:off x="74168" y="874522"/>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22" name="Google Shape;222;p10"/>
          <p:cNvSpPr txBox="1"/>
          <p:nvPr/>
        </p:nvSpPr>
        <p:spPr>
          <a:xfrm>
            <a:off x="91439" y="5065426"/>
            <a:ext cx="37465" cy="15875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23" name="Google Shape;223;p10"/>
          <p:cNvSpPr/>
          <p:nvPr/>
        </p:nvSpPr>
        <p:spPr>
          <a:xfrm>
            <a:off x="0" y="8334755"/>
            <a:ext cx="18288000" cy="1952625"/>
          </a:xfrm>
          <a:custGeom>
            <a:avLst/>
            <a:gdLst/>
            <a:ahLst/>
            <a:cxnLst/>
            <a:rect l="l" t="t" r="r" b="b"/>
            <a:pathLst>
              <a:path w="18288000" h="1952625" extrusionOk="0">
                <a:moveTo>
                  <a:pt x="18288000" y="0"/>
                </a:moveTo>
                <a:lnTo>
                  <a:pt x="0" y="0"/>
                </a:lnTo>
                <a:lnTo>
                  <a:pt x="0" y="1952243"/>
                </a:lnTo>
                <a:lnTo>
                  <a:pt x="18288000" y="1952243"/>
                </a:lnTo>
                <a:lnTo>
                  <a:pt x="18288000"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0"/>
          <p:cNvSpPr txBox="1"/>
          <p:nvPr/>
        </p:nvSpPr>
        <p:spPr>
          <a:xfrm>
            <a:off x="78739" y="9207500"/>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25" name="Google Shape;225;p10"/>
          <p:cNvSpPr txBox="1"/>
          <p:nvPr/>
        </p:nvSpPr>
        <p:spPr>
          <a:xfrm>
            <a:off x="78739" y="5040248"/>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26" name="Google Shape;226;p10"/>
          <p:cNvSpPr txBox="1"/>
          <p:nvPr/>
        </p:nvSpPr>
        <p:spPr>
          <a:xfrm>
            <a:off x="7214570" y="3738498"/>
            <a:ext cx="2644775" cy="49784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it-IT" sz="3100">
                <a:solidFill>
                  <a:srgbClr val="F5F5EB"/>
                </a:solidFill>
                <a:latin typeface="Helvetica Neue"/>
                <a:ea typeface="Helvetica Neue"/>
                <a:cs typeface="Helvetica Neue"/>
                <a:sym typeface="Helvetica Neue"/>
              </a:rPr>
              <a:t>RICHIEDONO </a:t>
            </a:r>
            <a:endParaRPr sz="3100">
              <a:solidFill>
                <a:schemeClr val="dk1"/>
              </a:solidFill>
              <a:latin typeface="Helvetica Neue"/>
              <a:ea typeface="Helvetica Neue"/>
              <a:cs typeface="Helvetica Neue"/>
              <a:sym typeface="Helvetica Neue"/>
            </a:endParaRPr>
          </a:p>
        </p:txBody>
      </p:sp>
      <p:sp>
        <p:nvSpPr>
          <p:cNvPr id="227" name="Google Shape;227;p10"/>
          <p:cNvSpPr txBox="1"/>
          <p:nvPr/>
        </p:nvSpPr>
        <p:spPr>
          <a:xfrm>
            <a:off x="1779777" y="6270117"/>
            <a:ext cx="11441430" cy="49784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it-IT" sz="3100">
                <a:solidFill>
                  <a:srgbClr val="F5F5EB"/>
                </a:solidFill>
                <a:latin typeface="Helvetica Neue"/>
                <a:ea typeface="Helvetica Neue"/>
                <a:cs typeface="Helvetica Neue"/>
                <a:sym typeface="Helvetica Neue"/>
              </a:rPr>
              <a:t>VERIFICARE ALL</a:t>
            </a:r>
            <a:r>
              <a:rPr lang="it-IT" sz="2750">
                <a:solidFill>
                  <a:srgbClr val="F5F5EB"/>
                </a:solidFill>
                <a:latin typeface="Trebuchet MS"/>
                <a:ea typeface="Trebuchet MS"/>
                <a:cs typeface="Trebuchet MS"/>
                <a:sym typeface="Trebuchet MS"/>
              </a:rPr>
              <a:t>’</a:t>
            </a:r>
            <a:r>
              <a:rPr lang="it-IT" sz="3100">
                <a:solidFill>
                  <a:srgbClr val="F5F5EB"/>
                </a:solidFill>
                <a:latin typeface="Helvetica Neue"/>
                <a:ea typeface="Helvetica Neue"/>
                <a:cs typeface="Helvetica Neue"/>
                <a:sym typeface="Helvetica Neue"/>
              </a:rPr>
              <a:t>INDIRIZZO</a:t>
            </a:r>
            <a:r>
              <a:rPr lang="it-IT" sz="2750">
                <a:solidFill>
                  <a:srgbClr val="F5F5EB"/>
                </a:solidFill>
                <a:latin typeface="Trebuchet MS"/>
                <a:ea typeface="Trebuchet MS"/>
                <a:cs typeface="Trebuchet MS"/>
                <a:sym typeface="Trebuchet MS"/>
              </a:rPr>
              <a:t>:	</a:t>
            </a:r>
            <a:r>
              <a:rPr lang="it-IT" sz="2750" u="sng">
                <a:solidFill>
                  <a:srgbClr val="0000FF"/>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https://ammissioni.unifi.it/DESTINATION/</a:t>
            </a:r>
            <a:endParaRPr sz="2750">
              <a:solidFill>
                <a:schemeClr val="dk1"/>
              </a:solidFill>
              <a:latin typeface="Trebuchet MS"/>
              <a:ea typeface="Trebuchet MS"/>
              <a:cs typeface="Trebuchet MS"/>
              <a:sym typeface="Trebuchet MS"/>
            </a:endParaRPr>
          </a:p>
        </p:txBody>
      </p:sp>
      <p:sp>
        <p:nvSpPr>
          <p:cNvPr id="228" name="Google Shape;228;p10"/>
          <p:cNvSpPr txBox="1">
            <a:spLocks noGrp="1"/>
          </p:cNvSpPr>
          <p:nvPr>
            <p:ph type="title"/>
          </p:nvPr>
        </p:nvSpPr>
        <p:spPr>
          <a:xfrm>
            <a:off x="4576317" y="228346"/>
            <a:ext cx="9685019" cy="117602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endParaRPr/>
          </a:p>
        </p:txBody>
      </p:sp>
      <p:grpSp>
        <p:nvGrpSpPr>
          <p:cNvPr id="229" name="Google Shape;229;p10"/>
          <p:cNvGrpSpPr/>
          <p:nvPr/>
        </p:nvGrpSpPr>
        <p:grpSpPr>
          <a:xfrm>
            <a:off x="-14830" y="-5507"/>
            <a:ext cx="18302177" cy="10280309"/>
            <a:chOff x="1559872" y="248001"/>
            <a:chExt cx="15042885" cy="9441099"/>
          </a:xfrm>
        </p:grpSpPr>
        <p:pic>
          <p:nvPicPr>
            <p:cNvPr id="230" name="Google Shape;230;p10"/>
            <p:cNvPicPr preferRelativeResize="0"/>
            <p:nvPr/>
          </p:nvPicPr>
          <p:blipFill>
            <a:blip r:embed="rId4">
              <a:extLst>
                <a:ext uri="{28A0092B-C50C-407E-A947-70E740481C1C}">
                  <a14:useLocalDpi xmlns:a14="http://schemas.microsoft.com/office/drawing/2010/main" val="0"/>
                </a:ext>
              </a:extLst>
            </a:blip>
            <a:stretch>
              <a:fillRect/>
            </a:stretch>
          </p:blipFill>
          <p:spPr>
            <a:xfrm>
              <a:off x="1560409" y="248001"/>
              <a:ext cx="15042348" cy="9441099"/>
            </a:xfrm>
            <a:prstGeom prst="rect">
              <a:avLst/>
            </a:prstGeom>
            <a:noFill/>
            <a:ln>
              <a:noFill/>
            </a:ln>
          </p:spPr>
        </p:pic>
        <p:sp>
          <p:nvSpPr>
            <p:cNvPr id="231" name="Google Shape;231;p10"/>
            <p:cNvSpPr/>
            <p:nvPr/>
          </p:nvSpPr>
          <p:spPr>
            <a:xfrm>
              <a:off x="1559872" y="5699070"/>
              <a:ext cx="15042348" cy="3330969"/>
            </a:xfrm>
            <a:custGeom>
              <a:avLst/>
              <a:gdLst/>
              <a:ahLst/>
              <a:cxnLst/>
              <a:rect l="l" t="t" r="r" b="b"/>
              <a:pathLst>
                <a:path w="18288000" h="6383020" extrusionOk="0">
                  <a:moveTo>
                    <a:pt x="18288000" y="0"/>
                  </a:moveTo>
                  <a:lnTo>
                    <a:pt x="0" y="0"/>
                  </a:lnTo>
                  <a:lnTo>
                    <a:pt x="0" y="6382511"/>
                  </a:lnTo>
                  <a:lnTo>
                    <a:pt x="18288000" y="6382511"/>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2" name="Google Shape;232;p10"/>
          <p:cNvSpPr txBox="1"/>
          <p:nvPr/>
        </p:nvSpPr>
        <p:spPr>
          <a:xfrm>
            <a:off x="725079" y="5958443"/>
            <a:ext cx="16872580" cy="3924111"/>
          </a:xfrm>
          <a:prstGeom prst="rect">
            <a:avLst/>
          </a:prstGeom>
          <a:noFill/>
          <a:ln>
            <a:noFill/>
          </a:ln>
        </p:spPr>
        <p:txBody>
          <a:bodyPr spcFirstLastPara="1" wrap="square" lIns="91425" tIns="45700" rIns="91425" bIns="45700" anchor="t" anchorCtr="0">
            <a:spAutoFit/>
          </a:bodyPr>
          <a:lstStyle/>
          <a:p>
            <a:pPr lvl="0"/>
            <a:r>
              <a:rPr lang="it-IT" sz="5000" dirty="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Calibri"/>
              </a:rPr>
              <a:t>Presentazione della Candidatura        </a:t>
            </a: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Calibri"/>
              </a:rPr>
              <a:t>Submission</a:t>
            </a:r>
            <a:r>
              <a:rPr lang="it-IT"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Calibri"/>
              </a:rPr>
              <a:t> of the Application</a:t>
            </a:r>
          </a:p>
          <a:p>
            <a:pPr marL="0" marR="0" lvl="0" indent="0" algn="ctr" rtl="0">
              <a:spcBef>
                <a:spcPts val="0"/>
              </a:spcBef>
              <a:spcAft>
                <a:spcPts val="0"/>
              </a:spcAft>
              <a:buNone/>
            </a:pPr>
            <a:endParaRPr sz="1600" dirty="0">
              <a:latin typeface="Tahoma" panose="020B0604030504040204" pitchFamily="34" charset="0"/>
              <a:ea typeface="Tahoma" panose="020B0604030504040204" pitchFamily="34" charset="0"/>
              <a:cs typeface="Tahoma" panose="020B0604030504040204" pitchFamily="34" charset="0"/>
            </a:endParaRPr>
          </a:p>
          <a:p>
            <a:pPr marL="36000" marR="0" lvl="0" indent="0" algn="ctr" rtl="0">
              <a:spcBef>
                <a:spcPts val="600"/>
              </a:spcBef>
              <a:spcAft>
                <a:spcPts val="0"/>
              </a:spcAft>
              <a:buNone/>
            </a:pPr>
            <a:endParaRPr sz="600" dirty="0">
              <a:solidFill>
                <a:srgbClr val="EAF1DD"/>
              </a:solidFill>
              <a:latin typeface="Tahoma" panose="020B0604030504040204" pitchFamily="34" charset="0"/>
              <a:ea typeface="Tahoma" panose="020B0604030504040204" pitchFamily="34" charset="0"/>
              <a:cs typeface="Tahoma" panose="020B0604030504040204" pitchFamily="34" charset="0"/>
              <a:sym typeface="Calibri"/>
            </a:endParaRPr>
          </a:p>
          <a:p>
            <a:pPr lvl="0" algn="ct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Calibri"/>
              </a:rPr>
              <a:t>La domanda di partecipazione al Bando si presenta solo ed esclusivamente online collegandosi all’applicativo TURUL all’indirizzo </a:t>
            </a:r>
            <a:r>
              <a:rPr lang="it-IT" sz="2800" b="1" dirty="0">
                <a:solidFill>
                  <a:srgbClr val="EAF1DD"/>
                </a:solidFill>
                <a:latin typeface="Tahoma" panose="020B0604030504040204" pitchFamily="34" charset="0"/>
                <a:ea typeface="Tahoma" panose="020B0604030504040204" pitchFamily="34" charset="0"/>
                <a:cs typeface="Tahoma" panose="020B0604030504040204" pitchFamily="34" charset="0"/>
                <a:sym typeface="Calibri"/>
              </a:rPr>
              <a:t>----------------------------</a:t>
            </a:r>
          </a:p>
          <a:p>
            <a:pPr lvl="0" algn="ct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Calibri"/>
              </a:rPr>
              <a:t>fino </a:t>
            </a:r>
            <a:r>
              <a:rPr lang="it-IT" sz="2800" b="1" u="sng"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Calibri"/>
              </a:rPr>
              <a:t>alle </a:t>
            </a: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Calibri"/>
              </a:rPr>
              <a:t>ore 13.00 del 6 marzo </a:t>
            </a:r>
            <a:r>
              <a:rPr lang="it-IT" sz="2800" b="1" u="sng"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Calibri"/>
              </a:rPr>
              <a:t>2025</a:t>
            </a:r>
            <a:r>
              <a:rPr lang="it-IT" sz="2800" b="1" u="sng" dirty="0">
                <a:solidFill>
                  <a:srgbClr val="EAF1DD"/>
                </a:solidFill>
                <a:effectLst>
                  <a:outerShdw blurRad="38100" dist="38100" dir="2700000" algn="tl">
                    <a:srgbClr val="000000">
                      <a:alpha val="43137"/>
                    </a:srgbClr>
                  </a:outerShdw>
                </a:effectLst>
                <a:latin typeface="Calibri"/>
                <a:ea typeface="Calibri"/>
                <a:cs typeface="Calibri"/>
                <a:sym typeface="Calibri"/>
              </a:rPr>
              <a:t> </a:t>
            </a:r>
          </a:p>
          <a:p>
            <a:pPr lvl="0" algn="ctr"/>
            <a:endParaRPr lang="it-IT" sz="1100" b="1" u="sng" dirty="0">
              <a:solidFill>
                <a:srgbClr val="EAF1DD"/>
              </a:solidFill>
              <a:effectLst>
                <a:outerShdw blurRad="38100" dist="38100" dir="2700000" algn="tl">
                  <a:srgbClr val="000000">
                    <a:alpha val="43137"/>
                  </a:srgbClr>
                </a:outerShdw>
              </a:effectLst>
              <a:latin typeface="Calibri"/>
              <a:ea typeface="Calibri"/>
              <a:cs typeface="Calibri"/>
              <a:sym typeface="Calibri"/>
            </a:endParaRPr>
          </a:p>
          <a:p>
            <a:pPr lvl="0" algn="ct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Calibri"/>
              </a:rPr>
              <a:t>The application for the Call can be submitted exclusively online by logging on to the TURUL application at</a:t>
            </a:r>
          </a:p>
          <a:p>
            <a:pPr lvl="0" algn="ct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Calibri"/>
              </a:rPr>
              <a:t>the link above </a:t>
            </a:r>
            <a:r>
              <a:rPr lang="en-US" sz="2400" u="sng"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Calibri"/>
              </a:rPr>
              <a:t>until 1:00 p.m. on March 6, 202</a:t>
            </a:r>
            <a:r>
              <a:rPr lang="it-IT" sz="2400" u="sng"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Calibri"/>
              </a:rPr>
              <a:t>5</a:t>
            </a:r>
          </a:p>
          <a:p>
            <a:pPr marL="0" marR="0" lvl="0" indent="0" algn="ctr" rtl="0">
              <a:spcBef>
                <a:spcPts val="0"/>
              </a:spcBef>
              <a:spcAft>
                <a:spcPts val="0"/>
              </a:spcAft>
              <a:buNone/>
            </a:pPr>
            <a:endParaRPr sz="2400" b="1" dirty="0">
              <a:solidFill>
                <a:srgbClr val="C3D69B"/>
              </a:solidFill>
              <a:latin typeface="Calibri"/>
              <a:ea typeface="Calibri"/>
              <a:cs typeface="Calibri"/>
              <a:sym typeface="Calibri"/>
            </a:endParaRPr>
          </a:p>
        </p:txBody>
      </p:sp>
      <p:pic>
        <p:nvPicPr>
          <p:cNvPr id="233" name="Google Shape;233;p10"/>
          <p:cNvPicPr preferRelativeResize="0"/>
          <p:nvPr/>
        </p:nvPicPr>
        <p:blipFill rotWithShape="1">
          <a:blip r:embed="rId5">
            <a:alphaModFix/>
          </a:blip>
          <a:srcRect/>
          <a:stretch/>
        </p:blipFill>
        <p:spPr>
          <a:xfrm>
            <a:off x="4263164" y="6811970"/>
            <a:ext cx="9904530" cy="84764"/>
          </a:xfrm>
          <a:prstGeom prst="rect">
            <a:avLst/>
          </a:prstGeom>
          <a:noFill/>
          <a:ln>
            <a:noFill/>
          </a:ln>
        </p:spPr>
      </p:pic>
      <p:sp>
        <p:nvSpPr>
          <p:cNvPr id="3" name="Rettangolo 2"/>
          <p:cNvSpPr/>
          <p:nvPr/>
        </p:nvSpPr>
        <p:spPr>
          <a:xfrm>
            <a:off x="11180507" y="7617111"/>
            <a:ext cx="5014061" cy="402090"/>
          </a:xfrm>
          <a:prstGeom prst="rect">
            <a:avLst/>
          </a:prstGeom>
          <a:solidFill>
            <a:srgbClr val="EBF1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u="sng"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Calibri"/>
                <a:hlinkClick r:id="rId6"/>
              </a:rPr>
              <a:t>https://ammissioni.unifi.it</a:t>
            </a:r>
            <a:endParaRPr lang="it-IT" dirty="0"/>
          </a:p>
        </p:txBody>
      </p:sp>
      <p:sp>
        <p:nvSpPr>
          <p:cNvPr id="16" name="Google Shape;215;p9"/>
          <p:cNvSpPr txBox="1"/>
          <p:nvPr/>
        </p:nvSpPr>
        <p:spPr>
          <a:xfrm>
            <a:off x="12250724" y="9795267"/>
            <a:ext cx="5801293" cy="320601"/>
          </a:xfrm>
          <a:prstGeom prst="rect">
            <a:avLst/>
          </a:prstGeom>
          <a:solidFill>
            <a:schemeClr val="lt1"/>
          </a:solidFill>
          <a:ln>
            <a:noFill/>
          </a:ln>
        </p:spPr>
        <p:txBody>
          <a:bodyPr spcFirstLastPara="1" wrap="square" lIns="0" tIns="12700" rIns="0" bIns="0" anchor="t" anchorCtr="0">
            <a:spAutoFit/>
          </a:bodyPr>
          <a:lstStyle/>
          <a:p>
            <a:pPr marL="12700" lvl="0"/>
            <a:r>
              <a:rPr lang="pt-BR" sz="2000" dirty="0">
                <a:solidFill>
                  <a:schemeClr val="dk1"/>
                </a:solidFill>
                <a:latin typeface="Tahoma"/>
                <a:ea typeface="Tahoma"/>
                <a:cs typeface="Tahoma"/>
                <a:sym typeface="Tahoma"/>
              </a:rPr>
              <a:t>Universidade Federal Rural de Pernambuco, Brasile</a:t>
            </a:r>
            <a:endParaRPr sz="1100" dirty="0">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37"/>
        <p:cNvGrpSpPr/>
        <p:nvPr/>
      </p:nvGrpSpPr>
      <p:grpSpPr>
        <a:xfrm>
          <a:off x="0" y="0"/>
          <a:ext cx="0" cy="0"/>
          <a:chOff x="0" y="0"/>
          <a:chExt cx="0" cy="0"/>
        </a:xfrm>
      </p:grpSpPr>
      <p:sp>
        <p:nvSpPr>
          <p:cNvPr id="238" name="Google Shape;238;p11"/>
          <p:cNvSpPr/>
          <p:nvPr/>
        </p:nvSpPr>
        <p:spPr>
          <a:xfrm>
            <a:off x="0" y="-12476"/>
            <a:ext cx="18288000" cy="9464040"/>
          </a:xfrm>
          <a:custGeom>
            <a:avLst/>
            <a:gdLst/>
            <a:ahLst/>
            <a:cxnLst/>
            <a:rect l="l" t="t" r="r" b="b"/>
            <a:pathLst>
              <a:path w="18288000" h="9464040" extrusionOk="0">
                <a:moveTo>
                  <a:pt x="18287999" y="0"/>
                </a:moveTo>
                <a:lnTo>
                  <a:pt x="0" y="0"/>
                </a:lnTo>
                <a:lnTo>
                  <a:pt x="0" y="9464040"/>
                </a:lnTo>
                <a:lnTo>
                  <a:pt x="18287999" y="946404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1"/>
          <p:cNvSpPr txBox="1"/>
          <p:nvPr/>
        </p:nvSpPr>
        <p:spPr>
          <a:xfrm>
            <a:off x="74168" y="4626990"/>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40" name="Google Shape;240;p11"/>
          <p:cNvSpPr txBox="1"/>
          <p:nvPr/>
        </p:nvSpPr>
        <p:spPr>
          <a:xfrm>
            <a:off x="78739"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41" name="Google Shape;241;p11"/>
          <p:cNvSpPr/>
          <p:nvPr/>
        </p:nvSpPr>
        <p:spPr>
          <a:xfrm>
            <a:off x="0" y="9534142"/>
            <a:ext cx="18288000" cy="753110"/>
          </a:xfrm>
          <a:custGeom>
            <a:avLst/>
            <a:gdLst/>
            <a:ahLst/>
            <a:cxnLst/>
            <a:rect l="l" t="t" r="r" b="b"/>
            <a:pathLst>
              <a:path w="18288000" h="753109" extrusionOk="0">
                <a:moveTo>
                  <a:pt x="18288000" y="0"/>
                </a:moveTo>
                <a:lnTo>
                  <a:pt x="0" y="0"/>
                </a:lnTo>
                <a:lnTo>
                  <a:pt x="0" y="752856"/>
                </a:lnTo>
                <a:lnTo>
                  <a:pt x="18288000" y="752856"/>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1"/>
          <p:cNvSpPr txBox="1"/>
          <p:nvPr/>
        </p:nvSpPr>
        <p:spPr>
          <a:xfrm>
            <a:off x="78739" y="9807956"/>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grpSp>
        <p:nvGrpSpPr>
          <p:cNvPr id="243" name="Google Shape;243;p11"/>
          <p:cNvGrpSpPr/>
          <p:nvPr/>
        </p:nvGrpSpPr>
        <p:grpSpPr>
          <a:xfrm>
            <a:off x="0" y="-12476"/>
            <a:ext cx="18288000" cy="10299476"/>
            <a:chOff x="0" y="-12476"/>
            <a:chExt cx="18288000" cy="10299476"/>
          </a:xfrm>
        </p:grpSpPr>
        <p:pic>
          <p:nvPicPr>
            <p:cNvPr id="244" name="Google Shape;244;p11"/>
            <p:cNvPicPr preferRelativeResize="0"/>
            <p:nvPr/>
          </p:nvPicPr>
          <p:blipFill>
            <a:blip r:embed="rId3">
              <a:extLst>
                <a:ext uri="{28A0092B-C50C-407E-A947-70E740481C1C}">
                  <a14:useLocalDpi xmlns:a14="http://schemas.microsoft.com/office/drawing/2010/main" val="0"/>
                </a:ext>
              </a:extLst>
            </a:blip>
            <a:stretch>
              <a:fillRect/>
            </a:stretch>
          </p:blipFill>
          <p:spPr>
            <a:xfrm>
              <a:off x="11912826" y="-12476"/>
              <a:ext cx="6375174" cy="10299476"/>
            </a:xfrm>
            <a:prstGeom prst="rect">
              <a:avLst/>
            </a:prstGeom>
            <a:noFill/>
            <a:ln>
              <a:noFill/>
            </a:ln>
          </p:spPr>
        </p:pic>
        <p:sp>
          <p:nvSpPr>
            <p:cNvPr id="245" name="Google Shape;245;p11"/>
            <p:cNvSpPr/>
            <p:nvPr/>
          </p:nvSpPr>
          <p:spPr>
            <a:xfrm>
              <a:off x="0" y="9497568"/>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6" name="Google Shape;246;p11"/>
          <p:cNvSpPr txBox="1">
            <a:spLocks noGrp="1"/>
          </p:cNvSpPr>
          <p:nvPr>
            <p:ph type="title"/>
          </p:nvPr>
        </p:nvSpPr>
        <p:spPr>
          <a:xfrm>
            <a:off x="797829" y="87847"/>
            <a:ext cx="10901646" cy="781609"/>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it-IT" sz="5000" dirty="0">
                <a:solidFill>
                  <a:srgbClr val="EAF1DD"/>
                </a:solidFill>
                <a:latin typeface="Tahoma" panose="020B0604030504040204" pitchFamily="34" charset="0"/>
                <a:ea typeface="Tahoma" panose="020B0604030504040204" pitchFamily="34" charset="0"/>
                <a:cs typeface="Tahoma" panose="020B0604030504040204" pitchFamily="34" charset="0"/>
              </a:rPr>
              <a:t>Come Candidarsi         </a:t>
            </a:r>
            <a:r>
              <a:rPr lang="it-IT"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How To </a:t>
            </a: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Apply</a:t>
            </a:r>
            <a:endParaRPr lang="it-IT" sz="50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7" name="Google Shape;247;p11"/>
          <p:cNvSpPr txBox="1"/>
          <p:nvPr/>
        </p:nvSpPr>
        <p:spPr>
          <a:xfrm>
            <a:off x="1437875" y="1199509"/>
            <a:ext cx="10261600" cy="5913715"/>
          </a:xfrm>
          <a:prstGeom prst="rect">
            <a:avLst/>
          </a:prstGeom>
          <a:noFill/>
          <a:ln>
            <a:noFill/>
          </a:ln>
        </p:spPr>
        <p:txBody>
          <a:bodyPr spcFirstLastPara="1" wrap="square" lIns="0" tIns="1250" rIns="0" bIns="0" anchor="t" anchorCtr="0">
            <a:spAutoFit/>
          </a:bodyPr>
          <a:lstStyle/>
          <a:p>
            <a:pPr marL="12700" marR="5080" lvl="0">
              <a:lnSpc>
                <a:spcPct val="102699"/>
              </a:lnSpc>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L@ studente deve accedere all’applicativo            con le proprie credenziali SPID e scegliere il concorso «Selezione per la formazione di graduatorie per la mobilità internazionale Extra-UE </a:t>
            </a:r>
            <a:r>
              <a:rPr lang="it-IT" sz="2800" b="1" dirty="0" err="1">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a.a</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2025-2026» </a:t>
            </a:r>
          </a:p>
          <a:p>
            <a:pPr marL="12700" marR="5080" lvl="0">
              <a:lnSpc>
                <a:spcPct val="102699"/>
              </a:lnSpc>
            </a:pPr>
            <a:r>
              <a:rPr lang="en-US"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The student must log into the TURUL application with </a:t>
            </a:r>
            <a:r>
              <a:rPr lang="en-US" sz="2400" b="1"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SPID credentials </a:t>
            </a:r>
            <a:r>
              <a:rPr lang="en-US"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and choose the competition</a:t>
            </a:r>
          </a:p>
          <a:p>
            <a:pPr marL="12700" marR="5080" lvl="0">
              <a:lnSpc>
                <a:spcPct val="102699"/>
              </a:lnSpc>
            </a:pPr>
            <a:r>
              <a:rPr lang="en-US"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"Selection for the formation of rankings for non-EU international mobility </a:t>
            </a:r>
            <a:r>
              <a:rPr lang="en-US" sz="2400" dirty="0" err="1">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a.y</a:t>
            </a:r>
            <a:r>
              <a:rPr lang="en-US"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 2025/2026"</a:t>
            </a:r>
          </a:p>
          <a:p>
            <a:pPr marL="12700" marR="5080" lvl="0">
              <a:lnSpc>
                <a:spcPct val="102699"/>
              </a:lnSpc>
            </a:pPr>
            <a:endParaRPr sz="1100" dirty="0">
              <a:solidFill>
                <a:srgbClr val="C3D69B"/>
              </a:solidFill>
              <a:effectLst>
                <a:outerShdw blurRad="38100" dist="38100" dir="2700000" algn="tl">
                  <a:srgbClr val="000000">
                    <a:alpha val="43137"/>
                  </a:srgbClr>
                </a:outerShdw>
              </a:effectLst>
              <a:latin typeface="Helvetica Neue"/>
              <a:ea typeface="Helvetica Neue"/>
              <a:cs typeface="Helvetica Neue"/>
              <a:sym typeface="Helvetica Neue"/>
            </a:endParaRPr>
          </a:p>
          <a:p>
            <a:pPr marL="12700" marR="5080" lvl="0">
              <a:lnSpc>
                <a:spcPct val="102699"/>
              </a:lnSpc>
              <a:spcBef>
                <a:spcPts val="10"/>
              </a:spcBef>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L@ studente deve scegliere la sede di destinazione preferita ed un’eventuale seconda sede </a:t>
            </a:r>
          </a:p>
          <a:p>
            <a:pPr marL="12700" marR="5080" lvl="0">
              <a:lnSpc>
                <a:spcPct val="102699"/>
              </a:lnSpc>
              <a:spcBef>
                <a:spcPts val="10"/>
              </a:spcBef>
            </a:pPr>
            <a:r>
              <a:rPr lang="it-IT"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The </a:t>
            </a:r>
            <a:r>
              <a:rPr lang="it-IT" sz="2400" dirty="0" err="1">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student</a:t>
            </a:r>
            <a:r>
              <a:rPr lang="it-IT"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 </a:t>
            </a:r>
            <a:r>
              <a:rPr lang="en-US"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may indicate the chosen destination and a possible second destination</a:t>
            </a:r>
            <a:endParaRPr sz="2400" dirty="0">
              <a:solidFill>
                <a:schemeClr val="bg2">
                  <a:lumMod val="20000"/>
                  <a:lumOff val="80000"/>
                </a:schemeClr>
              </a:solidFill>
              <a:effectLst>
                <a:outerShdw blurRad="38100" dist="38100" dir="2700000" algn="tl">
                  <a:srgbClr val="000000">
                    <a:alpha val="43137"/>
                  </a:srgbClr>
                </a:outerShdw>
              </a:effectLst>
            </a:endParaRPr>
          </a:p>
          <a:p>
            <a:pPr marL="12700" marR="5080" lvl="0" indent="0" algn="l" rtl="0">
              <a:lnSpc>
                <a:spcPct val="102699"/>
              </a:lnSpc>
              <a:spcBef>
                <a:spcPts val="10"/>
              </a:spcBef>
              <a:spcAft>
                <a:spcPts val="0"/>
              </a:spcAft>
              <a:buNone/>
            </a:pPr>
            <a:endParaRPr sz="1800" dirty="0">
              <a:solidFill>
                <a:schemeClr val="lt1"/>
              </a:solidFill>
              <a:latin typeface="Helvetica Neue"/>
              <a:ea typeface="Helvetica Neue"/>
              <a:cs typeface="Helvetica Neue"/>
              <a:sym typeface="Helvetica Neue"/>
            </a:endParaRPr>
          </a:p>
          <a:p>
            <a:pPr marL="12700" marR="5080" lvl="0" indent="0" algn="l" rtl="0">
              <a:lnSpc>
                <a:spcPct val="102699"/>
              </a:lnSpc>
              <a:spcBef>
                <a:spcPts val="10"/>
              </a:spcBef>
              <a:spcAft>
                <a:spcPts val="0"/>
              </a:spcAft>
              <a:buNone/>
            </a:pPr>
            <a:endParaRPr sz="3200" dirty="0">
              <a:solidFill>
                <a:schemeClr val="lt1"/>
              </a:solidFill>
              <a:latin typeface="Helvetica Neue"/>
              <a:ea typeface="Helvetica Neue"/>
              <a:cs typeface="Helvetica Neue"/>
              <a:sym typeface="Helvetica Neue"/>
            </a:endParaRPr>
          </a:p>
        </p:txBody>
      </p:sp>
      <p:sp>
        <p:nvSpPr>
          <p:cNvPr id="248" name="Google Shape;248;p11"/>
          <p:cNvSpPr/>
          <p:nvPr/>
        </p:nvSpPr>
        <p:spPr>
          <a:xfrm>
            <a:off x="767323" y="969779"/>
            <a:ext cx="10574870" cy="205013"/>
          </a:xfrm>
          <a:custGeom>
            <a:avLst/>
            <a:gdLst/>
            <a:ahLst/>
            <a:cxnLst/>
            <a:rect l="l" t="t" r="r" b="b"/>
            <a:pathLst>
              <a:path w="3638550" h="120000" extrusionOk="0">
                <a:moveTo>
                  <a:pt x="0" y="0"/>
                </a:moveTo>
                <a:lnTo>
                  <a:pt x="3638550" y="0"/>
                </a:lnTo>
              </a:path>
            </a:pathLst>
          </a:custGeom>
          <a:noFill/>
          <a:ln w="76200" cap="flat" cmpd="sng">
            <a:solidFill>
              <a:srgbClr val="C3D69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1"/>
          <p:cNvSpPr/>
          <p:nvPr/>
        </p:nvSpPr>
        <p:spPr>
          <a:xfrm>
            <a:off x="776544" y="1320409"/>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0" name="Google Shape;250;p11"/>
          <p:cNvPicPr preferRelativeResize="0"/>
          <p:nvPr/>
        </p:nvPicPr>
        <p:blipFill rotWithShape="1">
          <a:blip r:embed="rId4">
            <a:alphaModFix/>
          </a:blip>
          <a:srcRect b="32068"/>
          <a:stretch/>
        </p:blipFill>
        <p:spPr>
          <a:xfrm>
            <a:off x="9016141" y="1211365"/>
            <a:ext cx="1013648" cy="407642"/>
          </a:xfrm>
          <a:prstGeom prst="rect">
            <a:avLst/>
          </a:prstGeom>
          <a:noFill/>
          <a:ln w="28575" cap="flat" cmpd="sng">
            <a:solidFill>
              <a:srgbClr val="C00000"/>
            </a:solidFill>
            <a:prstDash val="solid"/>
            <a:round/>
            <a:headEnd type="none" w="sm" len="sm"/>
            <a:tailEnd type="none" w="sm" len="sm"/>
          </a:ln>
        </p:spPr>
      </p:pic>
      <p:sp>
        <p:nvSpPr>
          <p:cNvPr id="251" name="Google Shape;251;p11"/>
          <p:cNvSpPr/>
          <p:nvPr/>
        </p:nvSpPr>
        <p:spPr>
          <a:xfrm>
            <a:off x="767323" y="5041772"/>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CasellaDiTesto 4"/>
          <p:cNvSpPr txBox="1"/>
          <p:nvPr/>
        </p:nvSpPr>
        <p:spPr>
          <a:xfrm>
            <a:off x="574690" y="6365875"/>
            <a:ext cx="11052819" cy="2923877"/>
          </a:xfrm>
          <a:prstGeom prst="rect">
            <a:avLst/>
          </a:prstGeom>
          <a:noFill/>
          <a:ln w="19050">
            <a:solidFill>
              <a:srgbClr val="EBF1DE"/>
            </a:solidFill>
          </a:ln>
        </p:spPr>
        <p:txBody>
          <a:bodyPr wrap="square" rtlCol="0">
            <a:spAutoFit/>
          </a:bodyPr>
          <a:lstStyle/>
          <a:p>
            <a:pPr algn="ctr"/>
            <a:r>
              <a:rPr lang="it-IT" sz="2800"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NOTA: </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Ogni candidato è tenuto a prendere visione delle informazioni riportate nelle schede descrittive delle singole Università estere, visibili cliccando sul codice Link accanto al nome di ogni sede</a:t>
            </a:r>
          </a:p>
          <a:p>
            <a:pPr algn="ctr"/>
            <a:r>
              <a:rPr lang="en-US"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Each candidate is required to read carefully the information in the factsheets of the relevant foreign universities, which can be consulted by clicking on the Link code next to the name of each Institution</a:t>
            </a:r>
            <a:endParaRPr lang="it-IT"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Google Shape;200;p8"/>
          <p:cNvSpPr txBox="1"/>
          <p:nvPr/>
        </p:nvSpPr>
        <p:spPr>
          <a:xfrm>
            <a:off x="13310485" y="9804529"/>
            <a:ext cx="4826441" cy="320601"/>
          </a:xfrm>
          <a:prstGeom prst="rect">
            <a:avLst/>
          </a:prstGeom>
          <a:solidFill>
            <a:schemeClr val="lt1"/>
          </a:solidFill>
          <a:ln>
            <a:noFill/>
          </a:ln>
        </p:spPr>
        <p:txBody>
          <a:bodyPr spcFirstLastPara="1" wrap="square" lIns="0" tIns="12700" rIns="0" bIns="0" anchor="t" anchorCtr="0">
            <a:spAutoFit/>
          </a:bodyPr>
          <a:lstStyle/>
          <a:p>
            <a:pPr marL="12700" lvl="0"/>
            <a:r>
              <a:rPr lang="pt-BR" sz="2000" dirty="0">
                <a:solidFill>
                  <a:schemeClr val="dk1"/>
                </a:solidFill>
                <a:latin typeface="Tahoma"/>
                <a:ea typeface="Tahoma"/>
                <a:cs typeface="Tahoma"/>
                <a:sym typeface="Tahoma"/>
              </a:rPr>
              <a:t>Colombia Universidad De Caldas, BOLIVIA</a:t>
            </a:r>
            <a:endParaRPr sz="1100" dirty="0">
              <a:solidFill>
                <a:schemeClr val="dk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6" name="Google Shape;256;p12"/>
          <p:cNvSpPr/>
          <p:nvPr/>
        </p:nvSpPr>
        <p:spPr>
          <a:xfrm>
            <a:off x="0" y="-12477"/>
            <a:ext cx="18288000" cy="9466577"/>
          </a:xfrm>
          <a:custGeom>
            <a:avLst/>
            <a:gdLst/>
            <a:ahLst/>
            <a:cxnLst/>
            <a:rect l="l" t="t" r="r" b="b"/>
            <a:pathLst>
              <a:path w="18288000" h="9464040" extrusionOk="0">
                <a:moveTo>
                  <a:pt x="18287999" y="0"/>
                </a:moveTo>
                <a:lnTo>
                  <a:pt x="0" y="0"/>
                </a:lnTo>
                <a:lnTo>
                  <a:pt x="0" y="9464040"/>
                </a:lnTo>
                <a:lnTo>
                  <a:pt x="18287999" y="946404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12"/>
          <p:cNvSpPr txBox="1"/>
          <p:nvPr/>
        </p:nvSpPr>
        <p:spPr>
          <a:xfrm>
            <a:off x="74168" y="4626990"/>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58" name="Google Shape;258;p12"/>
          <p:cNvSpPr txBox="1"/>
          <p:nvPr/>
        </p:nvSpPr>
        <p:spPr>
          <a:xfrm>
            <a:off x="78739"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59" name="Google Shape;259;p12"/>
          <p:cNvSpPr/>
          <p:nvPr/>
        </p:nvSpPr>
        <p:spPr>
          <a:xfrm>
            <a:off x="0" y="9534142"/>
            <a:ext cx="18288000" cy="753110"/>
          </a:xfrm>
          <a:custGeom>
            <a:avLst/>
            <a:gdLst/>
            <a:ahLst/>
            <a:cxnLst/>
            <a:rect l="l" t="t" r="r" b="b"/>
            <a:pathLst>
              <a:path w="18288000" h="753109" extrusionOk="0">
                <a:moveTo>
                  <a:pt x="18288000" y="0"/>
                </a:moveTo>
                <a:lnTo>
                  <a:pt x="0" y="0"/>
                </a:lnTo>
                <a:lnTo>
                  <a:pt x="0" y="752856"/>
                </a:lnTo>
                <a:lnTo>
                  <a:pt x="18288000" y="752856"/>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2"/>
          <p:cNvSpPr txBox="1"/>
          <p:nvPr/>
        </p:nvSpPr>
        <p:spPr>
          <a:xfrm>
            <a:off x="78739" y="9807956"/>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64" name="Google Shape;264;p12"/>
          <p:cNvSpPr txBox="1">
            <a:spLocks noGrp="1"/>
          </p:cNvSpPr>
          <p:nvPr>
            <p:ph type="title"/>
          </p:nvPr>
        </p:nvSpPr>
        <p:spPr>
          <a:xfrm>
            <a:off x="630429" y="75487"/>
            <a:ext cx="9525000" cy="1335607"/>
          </a:xfrm>
          <a:prstGeom prst="rect">
            <a:avLst/>
          </a:prstGeom>
          <a:noFill/>
          <a:ln>
            <a:noFill/>
          </a:ln>
        </p:spPr>
        <p:txBody>
          <a:bodyPr spcFirstLastPara="1" wrap="square" lIns="0" tIns="12050" rIns="0" bIns="0" anchor="t" anchorCtr="0">
            <a:spAutoFit/>
          </a:bodyPr>
          <a:lstStyle/>
          <a:p>
            <a:pPr marL="12700" lvl="0"/>
            <a:r>
              <a:rPr lang="en-US" sz="5000" dirty="0">
                <a:solidFill>
                  <a:srgbClr val="EAF1DD"/>
                </a:solidFill>
              </a:rPr>
              <a:t>Come </a:t>
            </a:r>
            <a:r>
              <a:rPr lang="en-US" sz="5000" dirty="0" err="1">
                <a:solidFill>
                  <a:srgbClr val="EAF1DD"/>
                </a:solidFill>
              </a:rPr>
              <a:t>Candidarsi</a:t>
            </a:r>
            <a:r>
              <a:rPr lang="en-US" sz="5000" dirty="0">
                <a:solidFill>
                  <a:srgbClr val="EAF1DD"/>
                </a:solidFill>
              </a:rPr>
              <a:t> Bene </a:t>
            </a:r>
            <a:br>
              <a:rPr lang="en-US" sz="5000" dirty="0">
                <a:solidFill>
                  <a:srgbClr val="EAF1DD"/>
                </a:solidFill>
              </a:rPr>
            </a:br>
            <a:r>
              <a:rPr lang="en-US" sz="3600" dirty="0">
                <a:solidFill>
                  <a:schemeClr val="bg2">
                    <a:lumMod val="20000"/>
                    <a:lumOff val="80000"/>
                  </a:schemeClr>
                </a:solidFill>
              </a:rPr>
              <a:t>How To Apply Successfully</a:t>
            </a:r>
            <a:endParaRPr sz="3600" dirty="0">
              <a:solidFill>
                <a:schemeClr val="bg2">
                  <a:lumMod val="20000"/>
                  <a:lumOff val="80000"/>
                </a:schemeClr>
              </a:solidFill>
            </a:endParaRPr>
          </a:p>
        </p:txBody>
      </p:sp>
      <p:pic>
        <p:nvPicPr>
          <p:cNvPr id="2" name="Immagine 1"/>
          <p:cNvPicPr>
            <a:picLocks noChangeAspect="1"/>
          </p:cNvPicPr>
          <p:nvPr/>
        </p:nvPicPr>
        <p:blipFill>
          <a:blip r:embed="rId3"/>
          <a:stretch>
            <a:fillRect/>
          </a:stretch>
        </p:blipFill>
        <p:spPr>
          <a:xfrm>
            <a:off x="11911031" y="-16133"/>
            <a:ext cx="6376969" cy="10303133"/>
          </a:xfrm>
          <a:prstGeom prst="rect">
            <a:avLst/>
          </a:prstGeom>
        </p:spPr>
      </p:pic>
      <p:sp>
        <p:nvSpPr>
          <p:cNvPr id="265" name="Google Shape;265;p12"/>
          <p:cNvSpPr txBox="1"/>
          <p:nvPr/>
        </p:nvSpPr>
        <p:spPr>
          <a:xfrm>
            <a:off x="1288202" y="2182138"/>
            <a:ext cx="10108668" cy="7661116"/>
          </a:xfrm>
          <a:prstGeom prst="rect">
            <a:avLst/>
          </a:prstGeom>
          <a:noFill/>
          <a:ln>
            <a:noFill/>
          </a:ln>
        </p:spPr>
        <p:txBody>
          <a:bodyPr spcFirstLastPara="1" wrap="square" lIns="0" tIns="1250" rIns="0" bIns="0" anchor="t" anchorCtr="0">
            <a:spAutoFit/>
          </a:bodyPr>
          <a:lstStyle/>
          <a:p>
            <a:pPr marL="12700" marR="5080" lvl="0" indent="0" algn="l" rtl="0">
              <a:lnSpc>
                <a:spcPct val="102699"/>
              </a:lnSpc>
              <a:spcBef>
                <a:spcPts val="0"/>
              </a:spcBef>
              <a:spcAft>
                <a:spcPts val="0"/>
              </a:spcAft>
              <a:buNone/>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Prima di indicare la/e sedi di preferenza, è compito </a:t>
            </a:r>
            <a:r>
              <a:rPr lang="it-IT" sz="2800" b="1" dirty="0" err="1">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dell</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studente verificare alla pagina:</a:t>
            </a:r>
          </a:p>
          <a:p>
            <a:pPr marL="12700" marR="5080" lvl="0" indent="0" algn="l" rtl="0">
              <a:lnSpc>
                <a:spcPct val="102699"/>
              </a:lnSpc>
              <a:spcBef>
                <a:spcPts val="0"/>
              </a:spcBef>
              <a:spcAft>
                <a:spcPts val="0"/>
              </a:spcAft>
              <a:buNone/>
            </a:pPr>
            <a:endParaRPr lang="it-IT" sz="2800" dirty="0">
              <a:solidFill>
                <a:schemeClr val="lt1"/>
              </a:solidFill>
              <a:latin typeface="Tahoma"/>
              <a:ea typeface="Tahoma"/>
              <a:cs typeface="Tahoma"/>
              <a:sym typeface="Tahoma"/>
            </a:endParaRPr>
          </a:p>
          <a:p>
            <a:pPr marL="12700" marR="5080" lvl="0">
              <a:lnSpc>
                <a:spcPct val="102699"/>
              </a:lnSpc>
            </a:pPr>
            <a:r>
              <a:rPr lang="en-US" sz="2400" dirty="0">
                <a:solidFill>
                  <a:schemeClr val="bg2">
                    <a:lumMod val="20000"/>
                    <a:lumOff val="80000"/>
                  </a:schemeClr>
                </a:solidFill>
                <a:latin typeface="Tahoma"/>
                <a:ea typeface="Tahoma"/>
                <a:cs typeface="Tahoma"/>
                <a:sym typeface="Tahoma"/>
              </a:rPr>
              <a:t>Before indicating the preferred location(s) in the application, the student must check in the web page above</a:t>
            </a:r>
            <a:r>
              <a:rPr lang="it-IT" sz="2400" dirty="0">
                <a:solidFill>
                  <a:schemeClr val="bg2">
                    <a:lumMod val="20000"/>
                    <a:lumOff val="80000"/>
                  </a:schemeClr>
                </a:solidFill>
                <a:latin typeface="Tahoma"/>
                <a:ea typeface="Tahoma"/>
                <a:cs typeface="Tahoma"/>
                <a:sym typeface="Tahoma"/>
              </a:rPr>
              <a:t>:</a:t>
            </a:r>
            <a:endParaRPr sz="2400" dirty="0">
              <a:solidFill>
                <a:schemeClr val="bg2">
                  <a:lumMod val="20000"/>
                  <a:lumOff val="80000"/>
                </a:schemeClr>
              </a:solidFill>
            </a:endParaRPr>
          </a:p>
          <a:p>
            <a:pPr marL="12700" marR="5080" lvl="0" indent="0" algn="l" rtl="0">
              <a:lnSpc>
                <a:spcPct val="102699"/>
              </a:lnSpc>
              <a:spcBef>
                <a:spcPts val="10"/>
              </a:spcBef>
              <a:spcAft>
                <a:spcPts val="0"/>
              </a:spcAft>
              <a:buNone/>
            </a:pPr>
            <a:endParaRPr sz="2400" dirty="0">
              <a:solidFill>
                <a:srgbClr val="EAF1DD"/>
              </a:solidFill>
              <a:latin typeface="Tahoma"/>
              <a:ea typeface="Tahoma"/>
              <a:cs typeface="Tahoma"/>
              <a:sym typeface="Tahoma"/>
            </a:endParaRPr>
          </a:p>
          <a:p>
            <a:pPr marL="12700" marR="5080">
              <a:lnSpc>
                <a:spcPct val="102699"/>
              </a:lnSpc>
              <a:buSzPts val="3200"/>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1. il </a:t>
            </a:r>
            <a:r>
              <a:rPr lang="it-IT" sz="2800" b="1" u="sng"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Settore Disciplinare dell’Accordo </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(ISCED), </a:t>
            </a:r>
          </a:p>
          <a:p>
            <a:pPr marL="12700" marR="5080">
              <a:lnSpc>
                <a:spcPct val="102699"/>
              </a:lnSpc>
              <a:buSzPts val="3200"/>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che indica se l’ambito disciplinare dell’accordo è compatibile con il proprio percorso di studio </a:t>
            </a:r>
          </a:p>
          <a:p>
            <a:pPr marL="12700" marR="5080" lvl="0">
              <a:lnSpc>
                <a:spcPct val="102699"/>
              </a:lnSpc>
              <a:spcBef>
                <a:spcPts val="10"/>
              </a:spcBef>
              <a:buClr>
                <a:schemeClr val="bg2">
                  <a:lumMod val="20000"/>
                  <a:lumOff val="80000"/>
                </a:schemeClr>
              </a:buClr>
              <a:buSzPts val="3200"/>
            </a:pPr>
            <a:r>
              <a:rPr lang="en-US" sz="2600" dirty="0">
                <a:solidFill>
                  <a:schemeClr val="bg2">
                    <a:lumMod val="20000"/>
                    <a:lumOff val="80000"/>
                  </a:schemeClr>
                </a:solidFill>
                <a:latin typeface="Tahoma"/>
                <a:ea typeface="Tahoma"/>
                <a:cs typeface="Tahoma"/>
                <a:sym typeface="Tahoma"/>
              </a:rPr>
              <a:t>1. </a:t>
            </a:r>
            <a:r>
              <a:rPr lang="en-US" sz="2400" dirty="0">
                <a:solidFill>
                  <a:schemeClr val="bg2">
                    <a:lumMod val="20000"/>
                    <a:lumOff val="80000"/>
                  </a:schemeClr>
                </a:solidFill>
                <a:latin typeface="Tahoma"/>
                <a:ea typeface="Tahoma"/>
                <a:cs typeface="Tahoma"/>
                <a:sym typeface="Tahoma"/>
              </a:rPr>
              <a:t>Subject Area of the Agreement (ISCED Code) under which the mobility flow is envisaged </a:t>
            </a:r>
            <a:endParaRPr lang="it-IT" sz="2400" dirty="0">
              <a:solidFill>
                <a:schemeClr val="bg2">
                  <a:lumMod val="20000"/>
                  <a:lumOff val="80000"/>
                </a:schemeClr>
              </a:solidFill>
            </a:endParaRPr>
          </a:p>
          <a:p>
            <a:pPr marL="755650" marR="5080" lvl="0" indent="-539750" algn="l" rtl="0">
              <a:lnSpc>
                <a:spcPct val="50000"/>
              </a:lnSpc>
              <a:spcBef>
                <a:spcPts val="10"/>
              </a:spcBef>
              <a:spcAft>
                <a:spcPts val="0"/>
              </a:spcAft>
              <a:buClr>
                <a:schemeClr val="dk1"/>
              </a:buClr>
              <a:buSzPts val="3200"/>
              <a:buFont typeface="Calibri"/>
              <a:buNone/>
            </a:pPr>
            <a:endParaRPr lang="it-IT" sz="2600" dirty="0">
              <a:solidFill>
                <a:srgbClr val="EAF1DD"/>
              </a:solidFill>
              <a:latin typeface="Tahoma"/>
              <a:ea typeface="Tahoma"/>
              <a:cs typeface="Tahoma"/>
              <a:sym typeface="Tahoma"/>
            </a:endParaRPr>
          </a:p>
          <a:p>
            <a:pPr marL="755650" marR="5080" lvl="0" indent="-539750" algn="l" rtl="0">
              <a:lnSpc>
                <a:spcPct val="50000"/>
              </a:lnSpc>
              <a:spcBef>
                <a:spcPts val="10"/>
              </a:spcBef>
              <a:spcAft>
                <a:spcPts val="0"/>
              </a:spcAft>
              <a:buClr>
                <a:schemeClr val="dk1"/>
              </a:buClr>
              <a:buSzPts val="3200"/>
              <a:buFont typeface="Calibri"/>
              <a:buNone/>
            </a:pPr>
            <a:endParaRPr lang="it-IT" sz="2600" dirty="0">
              <a:solidFill>
                <a:srgbClr val="EAF1DD"/>
              </a:solidFill>
              <a:latin typeface="Tahoma"/>
              <a:ea typeface="Tahoma"/>
              <a:cs typeface="Tahoma"/>
              <a:sym typeface="Tahoma"/>
            </a:endParaRPr>
          </a:p>
          <a:p>
            <a:pPr marL="12700" marR="5080" lvl="0">
              <a:lnSpc>
                <a:spcPct val="102699"/>
              </a:lnSpc>
              <a:buSzPts val="3200"/>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2. il </a:t>
            </a:r>
            <a:r>
              <a:rPr lang="it-IT" sz="2800" b="1" u="sng"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Livello dell’Offerta didattica disponibile </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presso l’università ospitante (Triennale, Magistrale, Dottorato)</a:t>
            </a:r>
          </a:p>
          <a:p>
            <a:pPr marL="12700" marR="5080" lvl="0">
              <a:lnSpc>
                <a:spcPct val="102699"/>
              </a:lnSpc>
              <a:spcBef>
                <a:spcPts val="10"/>
              </a:spcBef>
              <a:buClr>
                <a:schemeClr val="lt1"/>
              </a:buClr>
              <a:buSzPts val="3200"/>
            </a:pPr>
            <a:r>
              <a:rPr lang="it-IT" sz="2400" dirty="0">
                <a:solidFill>
                  <a:schemeClr val="bg2">
                    <a:lumMod val="20000"/>
                    <a:lumOff val="80000"/>
                  </a:schemeClr>
                </a:solidFill>
                <a:latin typeface="Tahoma"/>
                <a:ea typeface="Tahoma"/>
                <a:cs typeface="Tahoma"/>
                <a:sym typeface="Tahoma"/>
              </a:rPr>
              <a:t>2. Level, </a:t>
            </a:r>
            <a:r>
              <a:rPr lang="it-IT" sz="2400" dirty="0" err="1">
                <a:solidFill>
                  <a:schemeClr val="bg2">
                    <a:lumMod val="20000"/>
                    <a:lumOff val="80000"/>
                  </a:schemeClr>
                </a:solidFill>
                <a:latin typeface="Tahoma"/>
                <a:ea typeface="Tahoma"/>
                <a:cs typeface="Tahoma"/>
                <a:sym typeface="Tahoma"/>
              </a:rPr>
              <a:t>if</a:t>
            </a:r>
            <a:r>
              <a:rPr lang="it-IT" sz="2400" dirty="0">
                <a:solidFill>
                  <a:schemeClr val="bg2">
                    <a:lumMod val="20000"/>
                    <a:lumOff val="80000"/>
                  </a:schemeClr>
                </a:solidFill>
                <a:latin typeface="Tahoma"/>
                <a:ea typeface="Tahoma"/>
                <a:cs typeface="Tahoma"/>
                <a:sym typeface="Tahoma"/>
              </a:rPr>
              <a:t> </a:t>
            </a:r>
            <a:r>
              <a:rPr lang="it-IT" sz="2400" dirty="0" err="1">
                <a:solidFill>
                  <a:schemeClr val="bg2">
                    <a:lumMod val="20000"/>
                    <a:lumOff val="80000"/>
                  </a:schemeClr>
                </a:solidFill>
                <a:latin typeface="Tahoma"/>
                <a:ea typeface="Tahoma"/>
                <a:cs typeface="Tahoma"/>
                <a:sym typeface="Tahoma"/>
              </a:rPr>
              <a:t>specified</a:t>
            </a:r>
            <a:r>
              <a:rPr lang="it-IT" sz="2400" dirty="0">
                <a:solidFill>
                  <a:schemeClr val="bg2">
                    <a:lumMod val="20000"/>
                    <a:lumOff val="80000"/>
                  </a:schemeClr>
                </a:solidFill>
                <a:latin typeface="Tahoma"/>
                <a:ea typeface="Tahoma"/>
                <a:cs typeface="Tahoma"/>
                <a:sym typeface="Tahoma"/>
              </a:rPr>
              <a:t> (</a:t>
            </a:r>
            <a:r>
              <a:rPr lang="it-IT" sz="2400" dirty="0" err="1">
                <a:solidFill>
                  <a:schemeClr val="bg2">
                    <a:lumMod val="20000"/>
                    <a:lumOff val="80000"/>
                  </a:schemeClr>
                </a:solidFill>
                <a:latin typeface="Tahoma"/>
                <a:ea typeface="Tahoma"/>
                <a:cs typeface="Tahoma"/>
                <a:sym typeface="Tahoma"/>
              </a:rPr>
              <a:t>Bachelor’s</a:t>
            </a:r>
            <a:r>
              <a:rPr lang="it-IT" sz="2400" dirty="0">
                <a:solidFill>
                  <a:schemeClr val="bg2">
                    <a:lumMod val="20000"/>
                    <a:lumOff val="80000"/>
                  </a:schemeClr>
                </a:solidFill>
                <a:latin typeface="Tahoma"/>
                <a:ea typeface="Tahoma"/>
                <a:cs typeface="Tahoma"/>
                <a:sym typeface="Tahoma"/>
              </a:rPr>
              <a:t> </a:t>
            </a:r>
            <a:r>
              <a:rPr lang="it-IT" sz="2400" dirty="0" err="1">
                <a:solidFill>
                  <a:schemeClr val="bg2">
                    <a:lumMod val="20000"/>
                    <a:lumOff val="80000"/>
                  </a:schemeClr>
                </a:solidFill>
                <a:latin typeface="Tahoma"/>
                <a:ea typeface="Tahoma"/>
                <a:cs typeface="Tahoma"/>
                <a:sym typeface="Tahoma"/>
              </a:rPr>
              <a:t>degree</a:t>
            </a:r>
            <a:r>
              <a:rPr lang="it-IT" sz="2400" dirty="0">
                <a:solidFill>
                  <a:schemeClr val="bg2">
                    <a:lumMod val="20000"/>
                    <a:lumOff val="80000"/>
                  </a:schemeClr>
                </a:solidFill>
                <a:latin typeface="Tahoma"/>
                <a:ea typeface="Tahoma"/>
                <a:cs typeface="Tahoma"/>
                <a:sym typeface="Tahoma"/>
              </a:rPr>
              <a:t>; </a:t>
            </a:r>
            <a:r>
              <a:rPr lang="it-IT" sz="2400" dirty="0" err="1">
                <a:solidFill>
                  <a:schemeClr val="bg2">
                    <a:lumMod val="20000"/>
                    <a:lumOff val="80000"/>
                  </a:schemeClr>
                </a:solidFill>
                <a:latin typeface="Tahoma"/>
                <a:ea typeface="Tahoma"/>
                <a:cs typeface="Tahoma"/>
                <a:sym typeface="Tahoma"/>
              </a:rPr>
              <a:t>Master’s</a:t>
            </a:r>
            <a:r>
              <a:rPr lang="it-IT" sz="2400" dirty="0">
                <a:solidFill>
                  <a:schemeClr val="bg2">
                    <a:lumMod val="20000"/>
                    <a:lumOff val="80000"/>
                  </a:schemeClr>
                </a:solidFill>
                <a:latin typeface="Tahoma"/>
                <a:ea typeface="Tahoma"/>
                <a:cs typeface="Tahoma"/>
                <a:sym typeface="Tahoma"/>
              </a:rPr>
              <a:t> </a:t>
            </a:r>
            <a:r>
              <a:rPr lang="it-IT" sz="2400" dirty="0" err="1">
                <a:solidFill>
                  <a:schemeClr val="bg2">
                    <a:lumMod val="20000"/>
                    <a:lumOff val="80000"/>
                  </a:schemeClr>
                </a:solidFill>
                <a:latin typeface="Tahoma"/>
                <a:ea typeface="Tahoma"/>
                <a:cs typeface="Tahoma"/>
                <a:sym typeface="Tahoma"/>
              </a:rPr>
              <a:t>Degree</a:t>
            </a:r>
            <a:r>
              <a:rPr lang="it-IT" sz="2400" dirty="0">
                <a:solidFill>
                  <a:schemeClr val="bg2">
                    <a:lumMod val="20000"/>
                    <a:lumOff val="80000"/>
                  </a:schemeClr>
                </a:solidFill>
                <a:latin typeface="Tahoma"/>
                <a:ea typeface="Tahoma"/>
                <a:cs typeface="Tahoma"/>
                <a:sym typeface="Tahoma"/>
              </a:rPr>
              <a:t>; </a:t>
            </a:r>
            <a:r>
              <a:rPr lang="it-IT" sz="2400" dirty="0" err="1">
                <a:solidFill>
                  <a:schemeClr val="bg2">
                    <a:lumMod val="20000"/>
                    <a:lumOff val="80000"/>
                  </a:schemeClr>
                </a:solidFill>
                <a:latin typeface="Tahoma"/>
                <a:ea typeface="Tahoma"/>
                <a:cs typeface="Tahoma"/>
                <a:sym typeface="Tahoma"/>
              </a:rPr>
              <a:t>doctorate</a:t>
            </a:r>
            <a:r>
              <a:rPr lang="it-IT" sz="2400" dirty="0">
                <a:solidFill>
                  <a:schemeClr val="bg2">
                    <a:lumMod val="20000"/>
                    <a:lumOff val="80000"/>
                  </a:schemeClr>
                </a:solidFill>
                <a:latin typeface="Tahoma"/>
                <a:ea typeface="Tahoma"/>
                <a:cs typeface="Tahoma"/>
                <a:sym typeface="Tahoma"/>
              </a:rPr>
              <a:t> or </a:t>
            </a:r>
            <a:r>
              <a:rPr lang="it-IT" sz="2400" dirty="0" err="1">
                <a:solidFill>
                  <a:schemeClr val="bg2">
                    <a:lumMod val="20000"/>
                    <a:lumOff val="80000"/>
                  </a:schemeClr>
                </a:solidFill>
                <a:latin typeface="Tahoma"/>
                <a:ea typeface="Tahoma"/>
                <a:cs typeface="Tahoma"/>
                <a:sym typeface="Tahoma"/>
              </a:rPr>
              <a:t>specialization</a:t>
            </a:r>
            <a:r>
              <a:rPr lang="it-IT" sz="2400" dirty="0">
                <a:solidFill>
                  <a:schemeClr val="bg2">
                    <a:lumMod val="20000"/>
                    <a:lumOff val="80000"/>
                  </a:schemeClr>
                </a:solidFill>
                <a:latin typeface="Tahoma"/>
                <a:ea typeface="Tahoma"/>
                <a:cs typeface="Tahoma"/>
                <a:sym typeface="Tahoma"/>
              </a:rPr>
              <a:t> </a:t>
            </a:r>
            <a:r>
              <a:rPr lang="it-IT" sz="2400" dirty="0" err="1">
                <a:solidFill>
                  <a:schemeClr val="bg2">
                    <a:lumMod val="20000"/>
                    <a:lumOff val="80000"/>
                  </a:schemeClr>
                </a:solidFill>
                <a:latin typeface="Tahoma"/>
                <a:ea typeface="Tahoma"/>
                <a:cs typeface="Tahoma"/>
                <a:sym typeface="Tahoma"/>
              </a:rPr>
              <a:t>schools</a:t>
            </a:r>
            <a:r>
              <a:rPr lang="it-IT" sz="2400" dirty="0">
                <a:solidFill>
                  <a:schemeClr val="bg2">
                    <a:lumMod val="20000"/>
                    <a:lumOff val="80000"/>
                  </a:schemeClr>
                </a:solidFill>
                <a:latin typeface="Tahoma"/>
                <a:ea typeface="Tahoma"/>
                <a:cs typeface="Tahoma"/>
                <a:sym typeface="Tahoma"/>
              </a:rPr>
              <a:t> )</a:t>
            </a:r>
            <a:endParaRPr sz="2400" dirty="0"/>
          </a:p>
          <a:p>
            <a:pPr marL="755650" marR="5080" lvl="0" indent="-539750" algn="l" rtl="0">
              <a:lnSpc>
                <a:spcPct val="102699"/>
              </a:lnSpc>
              <a:spcBef>
                <a:spcPts val="10"/>
              </a:spcBef>
              <a:spcAft>
                <a:spcPts val="0"/>
              </a:spcAft>
              <a:buClr>
                <a:schemeClr val="dk1"/>
              </a:buClr>
              <a:buSzPts val="3200"/>
              <a:buFont typeface="Calibri"/>
              <a:buNone/>
            </a:pPr>
            <a:endParaRPr sz="3200" dirty="0">
              <a:solidFill>
                <a:srgbClr val="EBF1DE"/>
              </a:solidFill>
              <a:latin typeface="Helvetica Neue"/>
              <a:ea typeface="Helvetica Neue"/>
              <a:cs typeface="Helvetica Neue"/>
              <a:sym typeface="Helvetica Neue"/>
            </a:endParaRPr>
          </a:p>
          <a:p>
            <a:pPr marL="12700" marR="5080" lvl="0" indent="0" algn="l" rtl="0">
              <a:lnSpc>
                <a:spcPct val="102699"/>
              </a:lnSpc>
              <a:spcBef>
                <a:spcPts val="10"/>
              </a:spcBef>
              <a:spcAft>
                <a:spcPts val="0"/>
              </a:spcAft>
              <a:buNone/>
            </a:pPr>
            <a:endParaRPr sz="3200" dirty="0">
              <a:solidFill>
                <a:schemeClr val="lt1"/>
              </a:solidFill>
              <a:latin typeface="Helvetica Neue"/>
              <a:ea typeface="Helvetica Neue"/>
              <a:cs typeface="Helvetica Neue"/>
              <a:sym typeface="Helvetica Neue"/>
            </a:endParaRPr>
          </a:p>
        </p:txBody>
      </p:sp>
      <p:sp>
        <p:nvSpPr>
          <p:cNvPr id="266" name="Google Shape;266;p12"/>
          <p:cNvSpPr/>
          <p:nvPr/>
        </p:nvSpPr>
        <p:spPr>
          <a:xfrm>
            <a:off x="407746" y="1581276"/>
            <a:ext cx="3638550" cy="0"/>
          </a:xfrm>
          <a:custGeom>
            <a:avLst/>
            <a:gdLst/>
            <a:ahLst/>
            <a:cxnLst/>
            <a:rect l="l" t="t" r="r" b="b"/>
            <a:pathLst>
              <a:path w="3638550" h="120000" extrusionOk="0">
                <a:moveTo>
                  <a:pt x="0" y="0"/>
                </a:moveTo>
                <a:lnTo>
                  <a:pt x="3638550" y="0"/>
                </a:lnTo>
              </a:path>
            </a:pathLst>
          </a:custGeom>
          <a:noFill/>
          <a:ln w="76200" cap="flat" cmpd="sng">
            <a:solidFill>
              <a:srgbClr val="C3D69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12"/>
          <p:cNvSpPr/>
          <p:nvPr/>
        </p:nvSpPr>
        <p:spPr>
          <a:xfrm>
            <a:off x="630429" y="2455388"/>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200;p8"/>
          <p:cNvSpPr txBox="1"/>
          <p:nvPr/>
        </p:nvSpPr>
        <p:spPr>
          <a:xfrm>
            <a:off x="13310485" y="9804529"/>
            <a:ext cx="4826441" cy="320601"/>
          </a:xfrm>
          <a:prstGeom prst="rect">
            <a:avLst/>
          </a:prstGeom>
          <a:solidFill>
            <a:schemeClr val="lt1"/>
          </a:solidFill>
          <a:ln>
            <a:noFill/>
          </a:ln>
        </p:spPr>
        <p:txBody>
          <a:bodyPr spcFirstLastPara="1" wrap="square" lIns="0" tIns="12700" rIns="0" bIns="0" anchor="t" anchorCtr="0">
            <a:spAutoFit/>
          </a:bodyPr>
          <a:lstStyle/>
          <a:p>
            <a:pPr marL="12700" lvl="0"/>
            <a:r>
              <a:rPr lang="pt-BR" sz="2000" dirty="0">
                <a:solidFill>
                  <a:schemeClr val="dk1"/>
                </a:solidFill>
                <a:latin typeface="Tahoma"/>
                <a:ea typeface="Tahoma"/>
                <a:cs typeface="Tahoma"/>
                <a:sym typeface="Tahoma"/>
              </a:rPr>
              <a:t>Colombia Universidad De Caldas, BOLIVIA</a:t>
            </a:r>
            <a:endParaRPr sz="1100" dirty="0">
              <a:solidFill>
                <a:schemeClr val="dk1"/>
              </a:solidFill>
              <a:latin typeface="Helvetica Neue"/>
              <a:ea typeface="Helvetica Neue"/>
              <a:cs typeface="Helvetica Neue"/>
              <a:sym typeface="Helvetica Neue"/>
            </a:endParaRPr>
          </a:p>
        </p:txBody>
      </p:sp>
      <p:cxnSp>
        <p:nvCxnSpPr>
          <p:cNvPr id="4" name="Connettore diritto 3"/>
          <p:cNvCxnSpPr/>
          <p:nvPr/>
        </p:nvCxnSpPr>
        <p:spPr>
          <a:xfrm>
            <a:off x="5470474" y="9534142"/>
            <a:ext cx="128811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magine 4"/>
          <p:cNvPicPr>
            <a:picLocks noChangeAspect="1"/>
          </p:cNvPicPr>
          <p:nvPr/>
        </p:nvPicPr>
        <p:blipFill>
          <a:blip r:embed="rId4"/>
          <a:stretch>
            <a:fillRect/>
          </a:stretch>
        </p:blipFill>
        <p:spPr>
          <a:xfrm>
            <a:off x="5412411" y="9479401"/>
            <a:ext cx="12906351" cy="36579"/>
          </a:xfrm>
          <a:prstGeom prst="rect">
            <a:avLst/>
          </a:prstGeom>
        </p:spPr>
      </p:pic>
      <p:pic>
        <p:nvPicPr>
          <p:cNvPr id="6" name="Immagine 5"/>
          <p:cNvPicPr>
            <a:picLocks noChangeAspect="1"/>
          </p:cNvPicPr>
          <p:nvPr/>
        </p:nvPicPr>
        <p:blipFill>
          <a:blip r:embed="rId4"/>
          <a:stretch>
            <a:fillRect/>
          </a:stretch>
        </p:blipFill>
        <p:spPr>
          <a:xfrm>
            <a:off x="5412411" y="9458555"/>
            <a:ext cx="12906351" cy="36579"/>
          </a:xfrm>
          <a:prstGeom prst="rect">
            <a:avLst/>
          </a:prstGeom>
        </p:spPr>
      </p:pic>
      <p:sp>
        <p:nvSpPr>
          <p:cNvPr id="16" name="CasellaDiTesto 15"/>
          <p:cNvSpPr txBox="1"/>
          <p:nvPr/>
        </p:nvSpPr>
        <p:spPr>
          <a:xfrm>
            <a:off x="1305875" y="3092836"/>
            <a:ext cx="5719139" cy="400110"/>
          </a:xfrm>
          <a:prstGeom prst="rect">
            <a:avLst/>
          </a:prstGeom>
          <a:solidFill>
            <a:srgbClr val="EBF1DE"/>
          </a:solidFill>
        </p:spPr>
        <p:txBody>
          <a:bodyPr wrap="square" rtlCol="0">
            <a:spAutoFit/>
          </a:bodyPr>
          <a:lstStyle/>
          <a:p>
            <a:r>
              <a:rPr lang="it-IT" sz="2000" b="1" u="sng" dirty="0">
                <a:solidFill>
                  <a:srgbClr val="FF0000"/>
                </a:solidFill>
                <a:latin typeface="Tahoma"/>
                <a:ea typeface="Tahoma"/>
                <a:cs typeface="Tahoma"/>
                <a:sym typeface="Tahoma"/>
                <a:hlinkClick r:id="rId5"/>
              </a:rPr>
              <a:t>https://ammissioni.unifi.it/DESTINATION/</a:t>
            </a:r>
            <a:endParaRPr lang="it-IT"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71"/>
        <p:cNvGrpSpPr/>
        <p:nvPr/>
      </p:nvGrpSpPr>
      <p:grpSpPr>
        <a:xfrm>
          <a:off x="0" y="0"/>
          <a:ext cx="0" cy="0"/>
          <a:chOff x="0" y="0"/>
          <a:chExt cx="0" cy="0"/>
        </a:xfrm>
      </p:grpSpPr>
      <p:sp>
        <p:nvSpPr>
          <p:cNvPr id="272" name="Google Shape;272;p13"/>
          <p:cNvSpPr/>
          <p:nvPr/>
        </p:nvSpPr>
        <p:spPr>
          <a:xfrm>
            <a:off x="0" y="-12476"/>
            <a:ext cx="18288000" cy="9464040"/>
          </a:xfrm>
          <a:custGeom>
            <a:avLst/>
            <a:gdLst/>
            <a:ahLst/>
            <a:cxnLst/>
            <a:rect l="l" t="t" r="r" b="b"/>
            <a:pathLst>
              <a:path w="18288000" h="9464040" extrusionOk="0">
                <a:moveTo>
                  <a:pt x="18287999" y="0"/>
                </a:moveTo>
                <a:lnTo>
                  <a:pt x="0" y="0"/>
                </a:lnTo>
                <a:lnTo>
                  <a:pt x="0" y="9464040"/>
                </a:lnTo>
                <a:lnTo>
                  <a:pt x="18287999" y="946404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3"/>
          <p:cNvSpPr txBox="1"/>
          <p:nvPr/>
        </p:nvSpPr>
        <p:spPr>
          <a:xfrm>
            <a:off x="74168" y="4626990"/>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74" name="Google Shape;274;p13"/>
          <p:cNvSpPr txBox="1"/>
          <p:nvPr/>
        </p:nvSpPr>
        <p:spPr>
          <a:xfrm>
            <a:off x="78739"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75" name="Google Shape;275;p13"/>
          <p:cNvSpPr/>
          <p:nvPr/>
        </p:nvSpPr>
        <p:spPr>
          <a:xfrm>
            <a:off x="0" y="9534142"/>
            <a:ext cx="18288000" cy="753110"/>
          </a:xfrm>
          <a:custGeom>
            <a:avLst/>
            <a:gdLst/>
            <a:ahLst/>
            <a:cxnLst/>
            <a:rect l="l" t="t" r="r" b="b"/>
            <a:pathLst>
              <a:path w="18288000" h="753109" extrusionOk="0">
                <a:moveTo>
                  <a:pt x="18288000" y="0"/>
                </a:moveTo>
                <a:lnTo>
                  <a:pt x="0" y="0"/>
                </a:lnTo>
                <a:lnTo>
                  <a:pt x="0" y="752856"/>
                </a:lnTo>
                <a:lnTo>
                  <a:pt x="18288000" y="752856"/>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13"/>
          <p:cNvSpPr txBox="1"/>
          <p:nvPr/>
        </p:nvSpPr>
        <p:spPr>
          <a:xfrm>
            <a:off x="78739" y="9807956"/>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79" name="Google Shape;279;p13"/>
          <p:cNvSpPr/>
          <p:nvPr/>
        </p:nvSpPr>
        <p:spPr>
          <a:xfrm>
            <a:off x="369393" y="9485092"/>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13"/>
          <p:cNvSpPr txBox="1">
            <a:spLocks noGrp="1"/>
          </p:cNvSpPr>
          <p:nvPr>
            <p:ph type="title"/>
          </p:nvPr>
        </p:nvSpPr>
        <p:spPr>
          <a:xfrm>
            <a:off x="474259" y="129922"/>
            <a:ext cx="9525000" cy="1335607"/>
          </a:xfrm>
          <a:prstGeom prst="rect">
            <a:avLst/>
          </a:prstGeom>
          <a:noFill/>
          <a:ln>
            <a:noFill/>
          </a:ln>
        </p:spPr>
        <p:txBody>
          <a:bodyPr spcFirstLastPara="1" wrap="square" lIns="0" tIns="12050" rIns="0" bIns="0" anchor="t" anchorCtr="0">
            <a:spAutoFit/>
          </a:bodyPr>
          <a:lstStyle/>
          <a:p>
            <a:pPr marL="12700" lvl="0"/>
            <a:r>
              <a:rPr lang="en-US" sz="5000" dirty="0">
                <a:solidFill>
                  <a:srgbClr val="EAF1DD"/>
                </a:solidFill>
              </a:rPr>
              <a:t>Come </a:t>
            </a:r>
            <a:r>
              <a:rPr lang="en-US" sz="5000" dirty="0" err="1">
                <a:solidFill>
                  <a:srgbClr val="EAF1DD"/>
                </a:solidFill>
              </a:rPr>
              <a:t>Candidarsi</a:t>
            </a:r>
            <a:r>
              <a:rPr lang="en-US" sz="5000" dirty="0">
                <a:solidFill>
                  <a:srgbClr val="EAF1DD"/>
                </a:solidFill>
              </a:rPr>
              <a:t> Bene </a:t>
            </a:r>
            <a:br>
              <a:rPr lang="en-US" sz="5000" dirty="0">
                <a:solidFill>
                  <a:srgbClr val="EAF1DD"/>
                </a:solidFill>
              </a:rPr>
            </a:br>
            <a:r>
              <a:rPr lang="en-US" sz="3600" dirty="0">
                <a:solidFill>
                  <a:schemeClr val="bg2">
                    <a:lumMod val="20000"/>
                    <a:lumOff val="80000"/>
                  </a:schemeClr>
                </a:solidFill>
              </a:rPr>
              <a:t>How To Apply Successfully</a:t>
            </a:r>
          </a:p>
        </p:txBody>
      </p:sp>
      <p:sp>
        <p:nvSpPr>
          <p:cNvPr id="281" name="Google Shape;281;p13"/>
          <p:cNvSpPr txBox="1"/>
          <p:nvPr/>
        </p:nvSpPr>
        <p:spPr>
          <a:xfrm>
            <a:off x="1076207" y="1864279"/>
            <a:ext cx="10417377" cy="7435541"/>
          </a:xfrm>
          <a:prstGeom prst="rect">
            <a:avLst/>
          </a:prstGeom>
          <a:noFill/>
          <a:ln>
            <a:noFill/>
          </a:ln>
        </p:spPr>
        <p:txBody>
          <a:bodyPr spcFirstLastPara="1" wrap="square" lIns="0" tIns="1250" rIns="0" bIns="0" anchor="t" anchorCtr="0">
            <a:spAutoFit/>
          </a:bodyPr>
          <a:lstStyle/>
          <a:p>
            <a:pPr marL="12700" marR="5080" lvl="0">
              <a:lnSpc>
                <a:spcPct val="102699"/>
              </a:lnSpc>
              <a:spcBef>
                <a:spcPts val="10"/>
              </a:spcBef>
              <a:buClr>
                <a:srgbClr val="EAF1DD"/>
              </a:buClr>
              <a:buSzPts val="3200"/>
            </a:pP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3. </a:t>
            </a:r>
            <a:r>
              <a:rPr lang="it-IT" sz="2800" b="1" u="sng"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Il livello di conoscenza linguistica richiesta </a:t>
            </a: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dall’Università ospitante per frequentare le lezioni</a:t>
            </a:r>
            <a:endPar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12700" marR="5080">
              <a:lnSpc>
                <a:spcPct val="102699"/>
              </a:lnSpc>
              <a:spcBef>
                <a:spcPts val="10"/>
              </a:spcBef>
              <a:buClr>
                <a:srgbClr val="EBF1DE"/>
              </a:buClr>
              <a:buSzPts val="3200"/>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Tahoma"/>
              </a:rPr>
              <a:t>3. Level of language proficiency required by the host institution for class attendance </a:t>
            </a:r>
          </a:p>
          <a:p>
            <a:pPr marL="12700" marR="5080" lvl="0">
              <a:lnSpc>
                <a:spcPct val="102699"/>
              </a:lnSpc>
            </a:pPr>
            <a:endParaRPr sz="105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endParaRPr>
          </a:p>
          <a:p>
            <a:pPr marL="12700" marR="5080" lvl="0" algn="l" rtl="0">
              <a:lnSpc>
                <a:spcPct val="102699"/>
              </a:lnSpc>
              <a:spcBef>
                <a:spcPts val="10"/>
              </a:spcBef>
              <a:spcAft>
                <a:spcPts val="0"/>
              </a:spcAft>
              <a:buClr>
                <a:srgbClr val="EBF1DE"/>
              </a:buClr>
              <a:buSzPts val="3200"/>
            </a:pPr>
            <a:r>
              <a:rPr lang="it-IT" sz="2800" b="1" dirty="0">
                <a:solidFill>
                  <a:srgbClr val="EAF1DD"/>
                </a:solidFill>
                <a:effectLst>
                  <a:outerShdw blurRad="38100" dist="38100" dir="2700000" algn="tl">
                    <a:srgbClr val="000000">
                      <a:alpha val="43137"/>
                    </a:srgbClr>
                  </a:outerShdw>
                </a:effectLst>
                <a:latin typeface="Helvetica Neue"/>
                <a:ea typeface="Helvetica Neue"/>
                <a:cs typeface="Helvetica Neue"/>
                <a:sym typeface="Helvetica Neue"/>
              </a:rPr>
              <a:t>4</a:t>
            </a: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r>
              <a:rPr lang="it-IT" sz="2800" b="1" u="sng"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La scadenza dell’Application </a:t>
            </a: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(Domanda di Ammissione) presso l’università ospitante</a:t>
            </a:r>
          </a:p>
          <a:p>
            <a:pPr marL="12700" marR="5080" lvl="0">
              <a:lnSpc>
                <a:spcPct val="102699"/>
              </a:lnSpc>
              <a:spcBef>
                <a:spcPts val="10"/>
              </a:spcBef>
              <a:buClr>
                <a:srgbClr val="EBF1DE"/>
              </a:buClr>
              <a:buSzPts val="3200"/>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4. Application deadlines and procedures of the host Institution</a:t>
            </a:r>
            <a:endPar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12700" marR="5080" lvl="0" algn="l" rtl="0">
              <a:lnSpc>
                <a:spcPct val="102699"/>
              </a:lnSpc>
              <a:spcBef>
                <a:spcPts val="10"/>
              </a:spcBef>
              <a:spcAft>
                <a:spcPts val="0"/>
              </a:spcAft>
              <a:buClr>
                <a:srgbClr val="EBF1DE"/>
              </a:buClr>
              <a:buSzPts val="3200"/>
            </a:pPr>
            <a:endParaRPr lang="it-IT" sz="1050" dirty="0">
              <a:solidFill>
                <a:srgbClr val="EBF1DE"/>
              </a:solidFill>
              <a:effectLst>
                <a:outerShdw blurRad="38100" dist="38100" dir="2700000" algn="tl">
                  <a:srgbClr val="000000">
                    <a:alpha val="43137"/>
                  </a:srgbClr>
                </a:outerShdw>
              </a:effectLst>
              <a:latin typeface="Helvetica Neue"/>
              <a:ea typeface="Helvetica Neue"/>
              <a:cs typeface="Helvetica Neue"/>
              <a:sym typeface="Helvetica Neue"/>
            </a:endParaRPr>
          </a:p>
          <a:p>
            <a:pPr marL="12700" marR="5080" lvl="0">
              <a:lnSpc>
                <a:spcPct val="102699"/>
              </a:lnSpc>
              <a:spcBef>
                <a:spcPts val="10"/>
              </a:spcBef>
              <a:buClr>
                <a:srgbClr val="EBF1DE"/>
              </a:buClr>
              <a:buSzPts val="3200"/>
            </a:pPr>
            <a:r>
              <a:rPr lang="it-IT" sz="2800" b="1" dirty="0">
                <a:solidFill>
                  <a:srgbClr val="EBF1DE"/>
                </a:solidFill>
                <a:effectLst>
                  <a:outerShdw blurRad="38100" dist="38100" dir="2700000" algn="tl">
                    <a:srgbClr val="000000">
                      <a:alpha val="43137"/>
                    </a:srgbClr>
                  </a:outerShdw>
                </a:effectLst>
                <a:latin typeface="Helvetica Neue"/>
                <a:ea typeface="Helvetica Neue"/>
                <a:cs typeface="Helvetica Neue"/>
                <a:sym typeface="Helvetica Neue"/>
              </a:rPr>
              <a:t>5</a:t>
            </a: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r>
              <a:rPr lang="it-IT" sz="2800" b="1" u="sng"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Note struttura e Note</a:t>
            </a: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p>
          <a:p>
            <a:pPr marL="12700" marR="5080" lvl="0">
              <a:lnSpc>
                <a:spcPct val="102699"/>
              </a:lnSpc>
              <a:spcBef>
                <a:spcPts val="10"/>
              </a:spcBef>
              <a:buClr>
                <a:srgbClr val="EBF1DE"/>
              </a:buClr>
              <a:buSzPts val="3200"/>
            </a:pP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che riportano importanti informazioni su offerta didattica della sede estera, ambito disciplinare della mobilità, particolari requisiti di ammissione o linguistici, all’eventuale possibilità di effettuare un’attività di tirocinio</a:t>
            </a:r>
          </a:p>
          <a:p>
            <a:pPr marL="12700" marR="5080" lvl="0">
              <a:lnSpc>
                <a:spcPct val="102699"/>
              </a:lnSpc>
              <a:spcBef>
                <a:spcPts val="10"/>
              </a:spcBef>
              <a:buClr>
                <a:srgbClr val="EBF1DE"/>
              </a:buClr>
              <a:buSzPts val="3200"/>
            </a:pPr>
            <a:r>
              <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5. </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Notes and Institution Notes, which contain important information about the academic offer of the foreign Institution, the subject area of the mobility, special admission or language requirements, and the possibility of carrying out an internship</a:t>
            </a:r>
            <a:endParaRPr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sp>
        <p:nvSpPr>
          <p:cNvPr id="282" name="Google Shape;282;p13"/>
          <p:cNvSpPr/>
          <p:nvPr/>
        </p:nvSpPr>
        <p:spPr>
          <a:xfrm>
            <a:off x="474259" y="1575221"/>
            <a:ext cx="3638550" cy="0"/>
          </a:xfrm>
          <a:custGeom>
            <a:avLst/>
            <a:gdLst/>
            <a:ahLst/>
            <a:cxnLst/>
            <a:rect l="l" t="t" r="r" b="b"/>
            <a:pathLst>
              <a:path w="3638550" h="120000" extrusionOk="0">
                <a:moveTo>
                  <a:pt x="0" y="0"/>
                </a:moveTo>
                <a:lnTo>
                  <a:pt x="3638550" y="0"/>
                </a:lnTo>
              </a:path>
            </a:pathLst>
          </a:custGeom>
          <a:noFill/>
          <a:ln w="76200" cap="flat" cmpd="sng">
            <a:solidFill>
              <a:srgbClr val="C3D69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Immagine 1"/>
          <p:cNvPicPr>
            <a:picLocks noChangeAspect="1"/>
          </p:cNvPicPr>
          <p:nvPr/>
        </p:nvPicPr>
        <p:blipFill>
          <a:blip r:embed="rId3"/>
          <a:stretch>
            <a:fillRect/>
          </a:stretch>
        </p:blipFill>
        <p:spPr>
          <a:xfrm>
            <a:off x="11911031" y="-16133"/>
            <a:ext cx="6376969" cy="10303133"/>
          </a:xfrm>
          <a:prstGeom prst="rect">
            <a:avLst/>
          </a:prstGeom>
        </p:spPr>
      </p:pic>
      <p:cxnSp>
        <p:nvCxnSpPr>
          <p:cNvPr id="4" name="Connettore diritto 3"/>
          <p:cNvCxnSpPr/>
          <p:nvPr/>
        </p:nvCxnSpPr>
        <p:spPr>
          <a:xfrm>
            <a:off x="10432111" y="9485092"/>
            <a:ext cx="797515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a:xfrm>
            <a:off x="10432111" y="9517408"/>
            <a:ext cx="797515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Google Shape;200;p8"/>
          <p:cNvSpPr txBox="1"/>
          <p:nvPr/>
        </p:nvSpPr>
        <p:spPr>
          <a:xfrm>
            <a:off x="13310485" y="9804529"/>
            <a:ext cx="4826441" cy="320601"/>
          </a:xfrm>
          <a:prstGeom prst="rect">
            <a:avLst/>
          </a:prstGeom>
          <a:solidFill>
            <a:schemeClr val="lt1"/>
          </a:solidFill>
          <a:ln>
            <a:noFill/>
          </a:ln>
        </p:spPr>
        <p:txBody>
          <a:bodyPr spcFirstLastPara="1" wrap="square" lIns="0" tIns="12700" rIns="0" bIns="0" anchor="t" anchorCtr="0">
            <a:spAutoFit/>
          </a:bodyPr>
          <a:lstStyle/>
          <a:p>
            <a:pPr marL="12700" lvl="0"/>
            <a:r>
              <a:rPr lang="pt-BR" sz="2000" dirty="0">
                <a:solidFill>
                  <a:schemeClr val="dk1"/>
                </a:solidFill>
                <a:latin typeface="Tahoma"/>
                <a:ea typeface="Tahoma"/>
                <a:cs typeface="Tahoma"/>
                <a:sym typeface="Tahoma"/>
              </a:rPr>
              <a:t>Colombia Universidad De Caldas, BOLIVIA</a:t>
            </a:r>
            <a:endParaRPr sz="1100" dirty="0">
              <a:solidFill>
                <a:schemeClr val="dk1"/>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89"/>
        <p:cNvGrpSpPr/>
        <p:nvPr/>
      </p:nvGrpSpPr>
      <p:grpSpPr>
        <a:xfrm>
          <a:off x="0" y="0"/>
          <a:ext cx="0" cy="0"/>
          <a:chOff x="0" y="0"/>
          <a:chExt cx="0" cy="0"/>
        </a:xfrm>
      </p:grpSpPr>
      <p:pic>
        <p:nvPicPr>
          <p:cNvPr id="2" name="Immagine 1"/>
          <p:cNvPicPr>
            <a:picLocks noChangeAspect="1"/>
          </p:cNvPicPr>
          <p:nvPr/>
        </p:nvPicPr>
        <p:blipFill rotWithShape="1">
          <a:blip r:embed="rId3"/>
          <a:srcRect t="3122" b="12721"/>
          <a:stretch/>
        </p:blipFill>
        <p:spPr>
          <a:xfrm>
            <a:off x="-135260" y="-60556"/>
            <a:ext cx="18423260" cy="10842856"/>
          </a:xfrm>
          <a:prstGeom prst="rect">
            <a:avLst/>
          </a:prstGeom>
        </p:spPr>
      </p:pic>
      <p:sp>
        <p:nvSpPr>
          <p:cNvPr id="292" name="Google Shape;292;p14"/>
          <p:cNvSpPr txBox="1"/>
          <p:nvPr/>
        </p:nvSpPr>
        <p:spPr>
          <a:xfrm>
            <a:off x="74168" y="874522"/>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93" name="Google Shape;293;p14"/>
          <p:cNvSpPr txBox="1"/>
          <p:nvPr/>
        </p:nvSpPr>
        <p:spPr>
          <a:xfrm>
            <a:off x="91439" y="5065426"/>
            <a:ext cx="37465" cy="15875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94" name="Google Shape;294;p14"/>
          <p:cNvSpPr txBox="1"/>
          <p:nvPr/>
        </p:nvSpPr>
        <p:spPr>
          <a:xfrm>
            <a:off x="78739" y="9207500"/>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95" name="Google Shape;295;p14"/>
          <p:cNvSpPr/>
          <p:nvPr/>
        </p:nvSpPr>
        <p:spPr>
          <a:xfrm>
            <a:off x="-135260" y="1451923"/>
            <a:ext cx="18423260" cy="5039360"/>
          </a:xfrm>
          <a:custGeom>
            <a:avLst/>
            <a:gdLst/>
            <a:ahLst/>
            <a:cxnLst/>
            <a:rect l="l" t="t" r="r" b="b"/>
            <a:pathLst>
              <a:path w="18288000" h="6383020" extrusionOk="0">
                <a:moveTo>
                  <a:pt x="18288000" y="0"/>
                </a:moveTo>
                <a:lnTo>
                  <a:pt x="0" y="0"/>
                </a:lnTo>
                <a:lnTo>
                  <a:pt x="0" y="6382511"/>
                </a:lnTo>
                <a:lnTo>
                  <a:pt x="18288000" y="6382511"/>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14"/>
          <p:cNvSpPr txBox="1"/>
          <p:nvPr/>
        </p:nvSpPr>
        <p:spPr>
          <a:xfrm>
            <a:off x="78739" y="5040248"/>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297" name="Google Shape;297;p14"/>
          <p:cNvSpPr txBox="1"/>
          <p:nvPr/>
        </p:nvSpPr>
        <p:spPr>
          <a:xfrm>
            <a:off x="161536" y="2750801"/>
            <a:ext cx="17919697" cy="3118803"/>
          </a:xfrm>
          <a:prstGeom prst="rect">
            <a:avLst/>
          </a:prstGeom>
          <a:noFill/>
          <a:ln>
            <a:noFill/>
          </a:ln>
        </p:spPr>
        <p:txBody>
          <a:bodyPr spcFirstLastPara="1" wrap="square" lIns="0" tIns="12700" rIns="0" bIns="0" anchor="t" anchorCtr="0">
            <a:spAutoFit/>
          </a:bodyPr>
          <a:lstStyle/>
          <a:p>
            <a:pPr marL="12700" lvl="0" algn="ctr"/>
            <a:r>
              <a:rPr lang="it-IT" sz="2800" b="1" dirty="0">
                <a:solidFill>
                  <a:srgbClr val="F5F5E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Una volta completata la domanda, TURUL attiva la compilazione del Learning Agreement : </a:t>
            </a:r>
          </a:p>
          <a:p>
            <a:pPr marL="12700" lvl="0" algn="ctr"/>
            <a:endParaRPr lang="it-IT" sz="500" b="1" dirty="0">
              <a:solidFill>
                <a:srgbClr val="F5F5E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marL="12700" lvl="0" algn="ctr"/>
            <a:r>
              <a:rPr lang="it-IT" sz="2800" b="1" u="sng" dirty="0">
                <a:solidFill>
                  <a:srgbClr val="F5F5E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è obbligatorio ai fini dell’accettazione della domanda compilare e chiudere il Learning Agreement provvisorio per la prima sede scelta </a:t>
            </a:r>
            <a:r>
              <a:rPr lang="it-IT" sz="2800" b="1" dirty="0">
                <a:solidFill>
                  <a:srgbClr val="F5F5E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entro la data di scadenza del Bando</a:t>
            </a:r>
          </a:p>
          <a:p>
            <a:pPr marL="12700" lvl="0" algn="ctr"/>
            <a:endParaRPr lang="it-IT" sz="1200" dirty="0">
              <a:solidFill>
                <a:srgbClr val="F5F5EB"/>
              </a:solidFill>
              <a:latin typeface="Helvetica Neue"/>
              <a:ea typeface="Helvetica Neue"/>
              <a:cs typeface="Helvetica Neue"/>
              <a:sym typeface="Helvetica Neue"/>
            </a:endParaRPr>
          </a:p>
          <a:p>
            <a:pPr marL="12700" lvl="0" algn="ctr"/>
            <a:r>
              <a:rPr lang="en-US" sz="2400" dirty="0">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Once the application is completed, </a:t>
            </a:r>
            <a:r>
              <a:rPr lang="en-US" sz="2400" dirty="0" err="1">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Turul</a:t>
            </a:r>
            <a:r>
              <a:rPr lang="en-US" sz="2400" dirty="0">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 activates the Learning Agreement completion phase: </a:t>
            </a:r>
          </a:p>
          <a:p>
            <a:pPr marL="12700" lvl="0" algn="ctr"/>
            <a:r>
              <a:rPr lang="en-US" sz="2400" dirty="0">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it is mandatory for the acceptance of the application </a:t>
            </a:r>
            <a:r>
              <a:rPr lang="en-US" sz="2400" u="sng" dirty="0">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filling in the provisional Learning Agreement and closing it for the first destination </a:t>
            </a:r>
            <a:r>
              <a:rPr lang="en-US" sz="2400" dirty="0">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by the deadline of the Call (</a:t>
            </a:r>
            <a:r>
              <a:rPr lang="en-US" sz="2400" dirty="0">
                <a:solidFill>
                  <a:srgbClr val="C6D9F1"/>
                </a:solidFill>
                <a:latin typeface="Tahoma" panose="020B0604030504040204" pitchFamily="34" charset="0"/>
                <a:ea typeface="Tahoma" panose="020B0604030504040204" pitchFamily="34" charset="0"/>
                <a:cs typeface="Tahoma" panose="020B0604030504040204" pitchFamily="34" charset="0"/>
              </a:rPr>
              <a:t>otherwise the application will not be registered!)</a:t>
            </a:r>
            <a:endParaRPr sz="2400" dirty="0">
              <a:solidFill>
                <a:srgbClr val="C6D9F1"/>
              </a:solidFill>
              <a:latin typeface="Tahoma" panose="020B0604030504040204" pitchFamily="34" charset="0"/>
              <a:ea typeface="Tahoma" panose="020B0604030504040204" pitchFamily="34" charset="0"/>
              <a:cs typeface="Tahoma" panose="020B0604030504040204" pitchFamily="34" charset="0"/>
            </a:endParaRPr>
          </a:p>
          <a:p>
            <a:pPr marL="12700" marR="0" lvl="0" indent="0" algn="ctr" rtl="0">
              <a:lnSpc>
                <a:spcPct val="100000"/>
              </a:lnSpc>
              <a:spcBef>
                <a:spcPts val="100"/>
              </a:spcBef>
              <a:spcAft>
                <a:spcPts val="0"/>
              </a:spcAft>
              <a:buNone/>
            </a:pPr>
            <a:endParaRPr sz="2800" dirty="0">
              <a:solidFill>
                <a:srgbClr val="F5F5EB"/>
              </a:solidFill>
              <a:latin typeface="Helvetica Neue"/>
              <a:ea typeface="Helvetica Neue"/>
              <a:cs typeface="Helvetica Neue"/>
              <a:sym typeface="Helvetica Neue"/>
            </a:endParaRPr>
          </a:p>
        </p:txBody>
      </p:sp>
      <p:sp>
        <p:nvSpPr>
          <p:cNvPr id="298" name="Google Shape;298;p14"/>
          <p:cNvSpPr txBox="1">
            <a:spLocks noGrp="1"/>
          </p:cNvSpPr>
          <p:nvPr>
            <p:ph type="title"/>
          </p:nvPr>
        </p:nvSpPr>
        <p:spPr>
          <a:xfrm>
            <a:off x="1182286" y="1623351"/>
            <a:ext cx="15923428" cy="7694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it-IT" sz="5000" dirty="0">
                <a:solidFill>
                  <a:srgbClr val="EBF1DE"/>
                </a:solidFill>
              </a:rPr>
              <a:t>Chiusura Della Domanda            </a:t>
            </a:r>
            <a:r>
              <a:rPr lang="it-IT" sz="5000" dirty="0">
                <a:solidFill>
                  <a:schemeClr val="bg2">
                    <a:lumMod val="20000"/>
                    <a:lumOff val="80000"/>
                  </a:schemeClr>
                </a:solidFill>
              </a:rPr>
              <a:t>   </a:t>
            </a:r>
            <a:r>
              <a:rPr lang="it-IT" sz="3600" dirty="0">
                <a:solidFill>
                  <a:schemeClr val="bg2">
                    <a:lumMod val="20000"/>
                    <a:lumOff val="80000"/>
                  </a:schemeClr>
                </a:solidFill>
              </a:rPr>
              <a:t>Application </a:t>
            </a:r>
            <a:r>
              <a:rPr lang="it-IT" sz="3600" dirty="0" err="1">
                <a:solidFill>
                  <a:schemeClr val="bg2">
                    <a:lumMod val="20000"/>
                    <a:lumOff val="80000"/>
                  </a:schemeClr>
                </a:solidFill>
              </a:rPr>
              <a:t>Closure</a:t>
            </a:r>
            <a:r>
              <a:rPr lang="it-IT" sz="3600" dirty="0">
                <a:solidFill>
                  <a:schemeClr val="bg2">
                    <a:lumMod val="20000"/>
                    <a:lumOff val="80000"/>
                  </a:schemeClr>
                </a:solidFill>
              </a:rPr>
              <a:t>  </a:t>
            </a:r>
            <a:endParaRPr sz="5000" dirty="0">
              <a:solidFill>
                <a:schemeClr val="bg2">
                  <a:lumMod val="20000"/>
                  <a:lumOff val="80000"/>
                </a:schemeClr>
              </a:solidFill>
            </a:endParaRPr>
          </a:p>
        </p:txBody>
      </p:sp>
      <p:pic>
        <p:nvPicPr>
          <p:cNvPr id="299" name="Google Shape;299;p14"/>
          <p:cNvPicPr preferRelativeResize="0"/>
          <p:nvPr/>
        </p:nvPicPr>
        <p:blipFill rotWithShape="1">
          <a:blip r:embed="rId4">
            <a:alphaModFix/>
          </a:blip>
          <a:srcRect/>
          <a:stretch/>
        </p:blipFill>
        <p:spPr>
          <a:xfrm>
            <a:off x="1007952" y="2392792"/>
            <a:ext cx="16638603" cy="90274"/>
          </a:xfrm>
          <a:prstGeom prst="rect">
            <a:avLst/>
          </a:prstGeom>
          <a:noFill/>
          <a:ln>
            <a:noFill/>
          </a:ln>
        </p:spPr>
      </p:pic>
      <p:sp>
        <p:nvSpPr>
          <p:cNvPr id="13" name="Google Shape;215;p9"/>
          <p:cNvSpPr txBox="1"/>
          <p:nvPr/>
        </p:nvSpPr>
        <p:spPr>
          <a:xfrm>
            <a:off x="15053052" y="9778327"/>
            <a:ext cx="2865176" cy="320601"/>
          </a:xfrm>
          <a:prstGeom prst="rect">
            <a:avLst/>
          </a:prstGeom>
          <a:solidFill>
            <a:schemeClr val="lt1"/>
          </a:solidFill>
          <a:ln>
            <a:noFill/>
          </a:ln>
        </p:spPr>
        <p:txBody>
          <a:bodyPr spcFirstLastPara="1" wrap="square" lIns="0" tIns="12700" rIns="0" bIns="0" anchor="t" anchorCtr="0">
            <a:spAutoFit/>
          </a:bodyPr>
          <a:lstStyle/>
          <a:p>
            <a:pPr marL="12700" lvl="0"/>
            <a:r>
              <a:rPr lang="pt-BR" sz="2000" dirty="0">
                <a:solidFill>
                  <a:schemeClr val="dk1"/>
                </a:solidFill>
                <a:latin typeface="Tahoma"/>
                <a:ea typeface="Tahoma"/>
                <a:cs typeface="Tahoma"/>
                <a:sym typeface="Tahoma"/>
              </a:rPr>
              <a:t>Samarcanda, Uzbekistan</a:t>
            </a:r>
            <a:endParaRPr sz="1100" dirty="0">
              <a:solidFill>
                <a:schemeClr val="dk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03"/>
        <p:cNvGrpSpPr/>
        <p:nvPr/>
      </p:nvGrpSpPr>
      <p:grpSpPr>
        <a:xfrm>
          <a:off x="0" y="0"/>
          <a:ext cx="0" cy="0"/>
          <a:chOff x="0" y="0"/>
          <a:chExt cx="0" cy="0"/>
        </a:xfrm>
      </p:grpSpPr>
      <p:pic>
        <p:nvPicPr>
          <p:cNvPr id="2" name="Immagine 1"/>
          <p:cNvPicPr>
            <a:picLocks noChangeAspect="1"/>
          </p:cNvPicPr>
          <p:nvPr/>
        </p:nvPicPr>
        <p:blipFill rotWithShape="1">
          <a:blip r:embed="rId3"/>
          <a:srcRect t="7619" b="11954"/>
          <a:stretch/>
        </p:blipFill>
        <p:spPr>
          <a:xfrm>
            <a:off x="-1585" y="0"/>
            <a:ext cx="18289585" cy="10287000"/>
          </a:xfrm>
          <a:prstGeom prst="rect">
            <a:avLst/>
          </a:prstGeom>
        </p:spPr>
      </p:pic>
      <p:sp>
        <p:nvSpPr>
          <p:cNvPr id="306" name="Google Shape;306;p15"/>
          <p:cNvSpPr txBox="1"/>
          <p:nvPr/>
        </p:nvSpPr>
        <p:spPr>
          <a:xfrm>
            <a:off x="74168" y="874522"/>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07" name="Google Shape;307;p15"/>
          <p:cNvSpPr txBox="1"/>
          <p:nvPr/>
        </p:nvSpPr>
        <p:spPr>
          <a:xfrm>
            <a:off x="91439" y="5065426"/>
            <a:ext cx="37465" cy="15875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08" name="Google Shape;308;p15"/>
          <p:cNvSpPr txBox="1"/>
          <p:nvPr/>
        </p:nvSpPr>
        <p:spPr>
          <a:xfrm>
            <a:off x="78739" y="9207500"/>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09" name="Google Shape;309;p15"/>
          <p:cNvSpPr/>
          <p:nvPr/>
        </p:nvSpPr>
        <p:spPr>
          <a:xfrm>
            <a:off x="0" y="1189750"/>
            <a:ext cx="18288000" cy="3150238"/>
          </a:xfrm>
          <a:custGeom>
            <a:avLst/>
            <a:gdLst/>
            <a:ahLst/>
            <a:cxnLst/>
            <a:rect l="l" t="t" r="r" b="b"/>
            <a:pathLst>
              <a:path w="18288000" h="6383020" extrusionOk="0">
                <a:moveTo>
                  <a:pt x="18288000" y="0"/>
                </a:moveTo>
                <a:lnTo>
                  <a:pt x="0" y="0"/>
                </a:lnTo>
                <a:lnTo>
                  <a:pt x="0" y="6382511"/>
                </a:lnTo>
                <a:lnTo>
                  <a:pt x="18288000" y="6382511"/>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5"/>
          <p:cNvSpPr txBox="1"/>
          <p:nvPr/>
        </p:nvSpPr>
        <p:spPr>
          <a:xfrm>
            <a:off x="78739" y="5040248"/>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11" name="Google Shape;311;p15"/>
          <p:cNvSpPr txBox="1"/>
          <p:nvPr/>
        </p:nvSpPr>
        <p:spPr>
          <a:xfrm>
            <a:off x="922808" y="2395901"/>
            <a:ext cx="15898865" cy="1790234"/>
          </a:xfrm>
          <a:prstGeom prst="rect">
            <a:avLst/>
          </a:prstGeom>
          <a:noFill/>
          <a:ln>
            <a:noFill/>
          </a:ln>
        </p:spPr>
        <p:txBody>
          <a:bodyPr spcFirstLastPara="1" wrap="square" lIns="0" tIns="12700" rIns="0" bIns="0" anchor="t" anchorCtr="0">
            <a:spAutoFit/>
          </a:bodyPr>
          <a:lstStyle/>
          <a:p>
            <a:pPr marL="12700" marR="0" lvl="0" indent="0" rtl="0">
              <a:lnSpc>
                <a:spcPct val="100000"/>
              </a:lnSpc>
              <a:spcBef>
                <a:spcPts val="100"/>
              </a:spcBef>
              <a:spcAft>
                <a:spcPts val="0"/>
              </a:spcAft>
              <a:buNone/>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In caso di anomalie, segnalare al servizio «richiedi assistenza» di TURUL, che sarà attivo fino alle ore 13 di due giorni precedenti la scadenza delle iscrizioni</a:t>
            </a:r>
          </a:p>
          <a:p>
            <a:pPr marL="12700" marR="0" lvl="0" indent="0" rtl="0">
              <a:lnSpc>
                <a:spcPct val="100000"/>
              </a:lnSpc>
              <a:spcBef>
                <a:spcPts val="100"/>
              </a:spcBef>
              <a:spcAft>
                <a:spcPts val="0"/>
              </a:spcAft>
              <a:buNone/>
            </a:pPr>
            <a:endParaRPr lang="it-IT" sz="700" b="1" dirty="0">
              <a:solidFill>
                <a:schemeClr val="lt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endParaRPr>
          </a:p>
          <a:p>
            <a:pPr marL="12700" marR="0" lvl="0" indent="0" rtl="0">
              <a:lnSpc>
                <a:spcPct val="100000"/>
              </a:lnSpc>
              <a:spcBef>
                <a:spcPts val="100"/>
              </a:spcBef>
              <a:spcAft>
                <a:spcPts val="0"/>
              </a:spcAft>
              <a:buNone/>
            </a:pPr>
            <a:r>
              <a:rPr lang="en-US"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In case of problem, please report to the “Help Desk” service on </a:t>
            </a:r>
            <a:r>
              <a:rPr lang="en-US" sz="2400" dirty="0" err="1">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Turul</a:t>
            </a:r>
            <a:r>
              <a:rPr lang="en-US"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available until 1:00 p.m. two days prior to the deadline for applications</a:t>
            </a:r>
            <a:endParaRPr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p:txBody>
      </p:sp>
      <p:sp>
        <p:nvSpPr>
          <p:cNvPr id="312" name="Google Shape;312;p15"/>
          <p:cNvSpPr txBox="1">
            <a:spLocks noGrp="1"/>
          </p:cNvSpPr>
          <p:nvPr>
            <p:ph type="title"/>
          </p:nvPr>
        </p:nvSpPr>
        <p:spPr>
          <a:xfrm>
            <a:off x="920431" y="1251018"/>
            <a:ext cx="16445552" cy="769441"/>
          </a:xfrm>
          <a:prstGeom prst="rect">
            <a:avLst/>
          </a:prstGeom>
          <a:noFill/>
          <a:ln>
            <a:noFill/>
          </a:ln>
        </p:spPr>
        <p:txBody>
          <a:bodyPr spcFirstLastPara="1" wrap="square" lIns="0" tIns="0" rIns="0" bIns="0" anchor="t" anchorCtr="0">
            <a:spAutoFit/>
          </a:bodyPr>
          <a:lstStyle/>
          <a:p>
            <a:pPr lvl="0"/>
            <a:r>
              <a:rPr lang="it-IT" sz="5000" dirty="0">
                <a:solidFill>
                  <a:srgbClr val="EBF1DE"/>
                </a:solidFill>
              </a:rPr>
              <a:t>Chiusura Della Domanda            </a:t>
            </a:r>
            <a:r>
              <a:rPr lang="it-IT" sz="5000" dirty="0">
                <a:solidFill>
                  <a:schemeClr val="bg2">
                    <a:lumMod val="20000"/>
                    <a:lumOff val="80000"/>
                  </a:schemeClr>
                </a:solidFill>
              </a:rPr>
              <a:t>   </a:t>
            </a:r>
            <a:r>
              <a:rPr lang="it-IT" sz="3600" dirty="0">
                <a:solidFill>
                  <a:schemeClr val="bg2">
                    <a:lumMod val="20000"/>
                    <a:lumOff val="80000"/>
                  </a:schemeClr>
                </a:solidFill>
              </a:rPr>
              <a:t>Application </a:t>
            </a:r>
            <a:r>
              <a:rPr lang="it-IT" sz="3600" dirty="0" err="1">
                <a:solidFill>
                  <a:schemeClr val="bg2">
                    <a:lumMod val="20000"/>
                    <a:lumOff val="80000"/>
                  </a:schemeClr>
                </a:solidFill>
              </a:rPr>
              <a:t>Closure</a:t>
            </a:r>
            <a:r>
              <a:rPr lang="it-IT" sz="3600" dirty="0">
                <a:solidFill>
                  <a:schemeClr val="bg2">
                    <a:lumMod val="20000"/>
                    <a:lumOff val="80000"/>
                  </a:schemeClr>
                </a:solidFill>
              </a:rPr>
              <a:t> </a:t>
            </a:r>
            <a:endParaRPr sz="3600" dirty="0">
              <a:solidFill>
                <a:srgbClr val="EBF1DE"/>
              </a:solidFill>
            </a:endParaRPr>
          </a:p>
        </p:txBody>
      </p:sp>
      <p:pic>
        <p:nvPicPr>
          <p:cNvPr id="313" name="Google Shape;313;p15"/>
          <p:cNvPicPr preferRelativeResize="0"/>
          <p:nvPr/>
        </p:nvPicPr>
        <p:blipFill rotWithShape="1">
          <a:blip r:embed="rId4">
            <a:alphaModFix/>
          </a:blip>
          <a:srcRect/>
          <a:stretch/>
        </p:blipFill>
        <p:spPr>
          <a:xfrm>
            <a:off x="633828" y="2161483"/>
            <a:ext cx="16476826" cy="83130"/>
          </a:xfrm>
          <a:prstGeom prst="rect">
            <a:avLst/>
          </a:prstGeom>
          <a:noFill/>
          <a:ln>
            <a:noFill/>
          </a:ln>
        </p:spPr>
      </p:pic>
      <p:pic>
        <p:nvPicPr>
          <p:cNvPr id="5" name="Immagine 4"/>
          <p:cNvPicPr>
            <a:picLocks noChangeAspect="1"/>
          </p:cNvPicPr>
          <p:nvPr/>
        </p:nvPicPr>
        <p:blipFill>
          <a:blip r:embed="rId5"/>
          <a:stretch>
            <a:fillRect/>
          </a:stretch>
        </p:blipFill>
        <p:spPr>
          <a:xfrm>
            <a:off x="14794538" y="9611389"/>
            <a:ext cx="3072650" cy="5364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sp>
        <p:nvSpPr>
          <p:cNvPr id="318" name="Google Shape;318;p16"/>
          <p:cNvSpPr/>
          <p:nvPr/>
        </p:nvSpPr>
        <p:spPr>
          <a:xfrm>
            <a:off x="0" y="0"/>
            <a:ext cx="18288000" cy="9464040"/>
          </a:xfrm>
          <a:custGeom>
            <a:avLst/>
            <a:gdLst/>
            <a:ahLst/>
            <a:cxnLst/>
            <a:rect l="l" t="t" r="r" b="b"/>
            <a:pathLst>
              <a:path w="18288000" h="9464040" extrusionOk="0">
                <a:moveTo>
                  <a:pt x="18287999" y="0"/>
                </a:moveTo>
                <a:lnTo>
                  <a:pt x="0" y="0"/>
                </a:lnTo>
                <a:lnTo>
                  <a:pt x="0" y="9464040"/>
                </a:lnTo>
                <a:lnTo>
                  <a:pt x="18287999" y="946404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6"/>
          <p:cNvSpPr txBox="1"/>
          <p:nvPr/>
        </p:nvSpPr>
        <p:spPr>
          <a:xfrm>
            <a:off x="74168" y="4626990"/>
            <a:ext cx="67310" cy="60896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20"/>
              </a:spcBef>
              <a:spcAft>
                <a:spcPts val="0"/>
              </a:spcAft>
              <a:buNone/>
            </a:pPr>
            <a:endParaRPr sz="1700">
              <a:solidFill>
                <a:schemeClr val="dk1"/>
              </a:solidFill>
              <a:latin typeface="Helvetica Neue"/>
              <a:ea typeface="Helvetica Neue"/>
              <a:cs typeface="Helvetica Neue"/>
              <a:sym typeface="Helvetica Neue"/>
            </a:endParaRPr>
          </a:p>
          <a:p>
            <a:pPr marL="17145"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20" name="Google Shape;320;p16"/>
          <p:cNvSpPr/>
          <p:nvPr/>
        </p:nvSpPr>
        <p:spPr>
          <a:xfrm>
            <a:off x="0" y="9534142"/>
            <a:ext cx="18288000" cy="753110"/>
          </a:xfrm>
          <a:custGeom>
            <a:avLst/>
            <a:gdLst/>
            <a:ahLst/>
            <a:cxnLst/>
            <a:rect l="l" t="t" r="r" b="b"/>
            <a:pathLst>
              <a:path w="18288000" h="753109" extrusionOk="0">
                <a:moveTo>
                  <a:pt x="18288000" y="0"/>
                </a:moveTo>
                <a:lnTo>
                  <a:pt x="0" y="0"/>
                </a:lnTo>
                <a:lnTo>
                  <a:pt x="0" y="752856"/>
                </a:lnTo>
                <a:lnTo>
                  <a:pt x="18288000" y="752856"/>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6"/>
          <p:cNvSpPr txBox="1"/>
          <p:nvPr/>
        </p:nvSpPr>
        <p:spPr>
          <a:xfrm>
            <a:off x="78739" y="9807956"/>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grpSp>
        <p:nvGrpSpPr>
          <p:cNvPr id="322" name="Google Shape;322;p16"/>
          <p:cNvGrpSpPr/>
          <p:nvPr/>
        </p:nvGrpSpPr>
        <p:grpSpPr>
          <a:xfrm>
            <a:off x="370078" y="0"/>
            <a:ext cx="18288000" cy="10287000"/>
            <a:chOff x="0" y="-1777"/>
            <a:chExt cx="18288000" cy="10287000"/>
          </a:xfrm>
        </p:grpSpPr>
        <p:pic>
          <p:nvPicPr>
            <p:cNvPr id="323" name="Google Shape;323;p16"/>
            <p:cNvPicPr preferRelativeResize="0"/>
            <p:nvPr/>
          </p:nvPicPr>
          <p:blipFill>
            <a:blip r:embed="rId3">
              <a:extLst>
                <a:ext uri="{28A0092B-C50C-407E-A947-70E740481C1C}">
                  <a14:useLocalDpi xmlns:a14="http://schemas.microsoft.com/office/drawing/2010/main" val="0"/>
                </a:ext>
              </a:extLst>
            </a:blip>
            <a:stretch>
              <a:fillRect/>
            </a:stretch>
          </p:blipFill>
          <p:spPr>
            <a:xfrm>
              <a:off x="12073713" y="-1777"/>
              <a:ext cx="5860112" cy="10287000"/>
            </a:xfrm>
            <a:prstGeom prst="rect">
              <a:avLst/>
            </a:prstGeom>
            <a:noFill/>
            <a:ln>
              <a:noFill/>
            </a:ln>
          </p:spPr>
        </p:pic>
        <p:sp>
          <p:nvSpPr>
            <p:cNvPr id="324" name="Google Shape;324;p16"/>
            <p:cNvSpPr/>
            <p:nvPr/>
          </p:nvSpPr>
          <p:spPr>
            <a:xfrm>
              <a:off x="0" y="9497568"/>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5" name="Google Shape;325;p16"/>
          <p:cNvSpPr txBox="1">
            <a:spLocks noGrp="1"/>
          </p:cNvSpPr>
          <p:nvPr>
            <p:ph type="title"/>
          </p:nvPr>
        </p:nvSpPr>
        <p:spPr>
          <a:xfrm>
            <a:off x="446771" y="274184"/>
            <a:ext cx="12172950" cy="781609"/>
          </a:xfrm>
          <a:prstGeom prst="rect">
            <a:avLst/>
          </a:prstGeom>
          <a:noFill/>
          <a:ln>
            <a:noFill/>
          </a:ln>
        </p:spPr>
        <p:txBody>
          <a:bodyPr spcFirstLastPara="1" wrap="square" lIns="0" tIns="12050" rIns="0" bIns="0" anchor="t" anchorCtr="0">
            <a:spAutoFit/>
          </a:bodyPr>
          <a:lstStyle/>
          <a:p>
            <a:pPr marL="12700" lvl="0"/>
            <a:r>
              <a:rPr lang="it-IT" sz="5000" dirty="0">
                <a:solidFill>
                  <a:srgbClr val="EBF1DE"/>
                </a:solidFill>
              </a:rPr>
              <a:t>Criteri Di Valutazione    </a:t>
            </a:r>
            <a:r>
              <a:rPr lang="it-IT" sz="3600" dirty="0">
                <a:solidFill>
                  <a:schemeClr val="bg2">
                    <a:lumMod val="20000"/>
                    <a:lumOff val="80000"/>
                  </a:schemeClr>
                </a:solidFill>
              </a:rPr>
              <a:t>Evaluation </a:t>
            </a:r>
            <a:r>
              <a:rPr lang="it-IT" sz="3600" dirty="0" err="1">
                <a:solidFill>
                  <a:schemeClr val="bg2">
                    <a:lumMod val="20000"/>
                    <a:lumOff val="80000"/>
                  </a:schemeClr>
                </a:solidFill>
              </a:rPr>
              <a:t>Criteria</a:t>
            </a:r>
            <a:endParaRPr sz="3600" dirty="0">
              <a:solidFill>
                <a:schemeClr val="bg2">
                  <a:lumMod val="20000"/>
                  <a:lumOff val="80000"/>
                </a:schemeClr>
              </a:solidFill>
            </a:endParaRPr>
          </a:p>
        </p:txBody>
      </p:sp>
      <p:sp>
        <p:nvSpPr>
          <p:cNvPr id="326" name="Google Shape;326;p16"/>
          <p:cNvSpPr txBox="1"/>
          <p:nvPr/>
        </p:nvSpPr>
        <p:spPr>
          <a:xfrm>
            <a:off x="579322" y="1479830"/>
            <a:ext cx="11210542" cy="7879080"/>
          </a:xfrm>
          <a:prstGeom prst="rect">
            <a:avLst/>
          </a:prstGeom>
          <a:noFill/>
          <a:ln>
            <a:noFill/>
          </a:ln>
        </p:spPr>
        <p:txBody>
          <a:bodyPr spcFirstLastPara="1" wrap="square" lIns="0" tIns="12700" rIns="0" bIns="0" anchor="t" anchorCtr="0">
            <a:spAutoFit/>
          </a:bodyPr>
          <a:lstStyle/>
          <a:p>
            <a:pPr marL="12700" marR="5080" lvl="0" indent="0" algn="ctr" rtl="0">
              <a:lnSpc>
                <a:spcPct val="113399"/>
              </a:lnSpc>
              <a:spcBef>
                <a:spcPts val="0"/>
              </a:spcBef>
              <a:spcAft>
                <a:spcPts val="0"/>
              </a:spcAft>
              <a:buNone/>
            </a:pP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La graduatoria viene formata sulla base dei seguenti criteri</a:t>
            </a:r>
          </a:p>
          <a:p>
            <a:pPr marL="12700" marR="5080" lvl="0" algn="ctr">
              <a:lnSpc>
                <a:spcPct val="113399"/>
              </a:lnSpc>
            </a:pPr>
            <a:r>
              <a:rPr lang="en-US"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The eligibility ranking shall be made on the basis of the following criteria</a:t>
            </a:r>
            <a:r>
              <a:rPr lang="it-IT"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a:t>
            </a:r>
            <a:endParaRPr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12700" marR="5080" lvl="0" indent="0" algn="ctr" rtl="0">
              <a:lnSpc>
                <a:spcPct val="113399"/>
              </a:lnSpc>
              <a:spcBef>
                <a:spcPts val="100"/>
              </a:spcBef>
              <a:spcAft>
                <a:spcPts val="0"/>
              </a:spcAft>
              <a:buNone/>
            </a:pPr>
            <a:endParaRPr lang="it-IT" sz="1100"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endParaRPr>
          </a:p>
          <a:p>
            <a:pPr marL="12700" marR="5080" lvl="0" indent="0" algn="ctr" rtl="0">
              <a:lnSpc>
                <a:spcPct val="113399"/>
              </a:lnSpc>
              <a:spcBef>
                <a:spcPts val="100"/>
              </a:spcBef>
              <a:spcAft>
                <a:spcPts val="0"/>
              </a:spcAft>
              <a:buNone/>
            </a:pPr>
            <a:endParaRPr sz="1050" dirty="0">
              <a:solidFill>
                <a:srgbClr val="EBF1DE"/>
              </a:solidFill>
              <a:effectLst>
                <a:outerShdw blurRad="38100" dist="38100" dir="2700000" algn="tl">
                  <a:srgbClr val="000000">
                    <a:alpha val="43137"/>
                  </a:srgbClr>
                </a:outerShdw>
              </a:effectLst>
              <a:latin typeface="Tahoma"/>
              <a:ea typeface="Tahoma"/>
              <a:cs typeface="Tahoma"/>
              <a:sym typeface="Tahoma"/>
            </a:endParaRPr>
          </a:p>
          <a:p>
            <a:pPr marL="527050" marR="5080" lvl="0" indent="-514350">
              <a:lnSpc>
                <a:spcPct val="113399"/>
              </a:lnSpc>
              <a:spcBef>
                <a:spcPts val="100"/>
              </a:spcBef>
              <a:buClr>
                <a:srgbClr val="C3D69B"/>
              </a:buClr>
              <a:buSzPts val="3200"/>
              <a:buFont typeface="Tahoma"/>
              <a:buAutoNum type="arabicPeriod"/>
            </a:pPr>
            <a:r>
              <a:rPr lang="it-IT" sz="2800" b="1" dirty="0">
                <a:solidFill>
                  <a:srgbClr val="C3D69B"/>
                </a:solidFill>
                <a:effectLst>
                  <a:outerShdw blurRad="38100" dist="38100" dir="2700000" algn="tl">
                    <a:srgbClr val="000000">
                      <a:alpha val="43137"/>
                    </a:srgbClr>
                  </a:outerShdw>
                </a:effectLst>
                <a:latin typeface="Tahoma"/>
                <a:ea typeface="Tahoma"/>
                <a:cs typeface="Tahoma"/>
                <a:sym typeface="Tahoma"/>
              </a:rPr>
              <a:t>REGOLARITÀ DELLA CARRIERA </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a:t>
            </a:r>
            <a:r>
              <a:rPr lang="it-IT" sz="2800" b="1" dirty="0" err="1">
                <a:solidFill>
                  <a:srgbClr val="EBF1DE"/>
                </a:solidFill>
                <a:effectLst>
                  <a:outerShdw blurRad="38100" dist="38100" dir="2700000" algn="tl">
                    <a:srgbClr val="000000">
                      <a:alpha val="43137"/>
                    </a:srgbClr>
                  </a:outerShdw>
                </a:effectLst>
                <a:latin typeface="Tahoma"/>
                <a:ea typeface="Tahoma"/>
                <a:cs typeface="Tahoma"/>
                <a:sym typeface="Tahoma"/>
              </a:rPr>
              <a:t>max</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 35 punti)</a:t>
            </a:r>
            <a:endParaRPr sz="2800" dirty="0">
              <a:effectLst>
                <a:outerShdw blurRad="38100" dist="38100" dir="2700000" algn="tl">
                  <a:srgbClr val="000000">
                    <a:alpha val="43137"/>
                  </a:srgbClr>
                </a:outerShdw>
              </a:effectLst>
            </a:endParaRPr>
          </a:p>
          <a:p>
            <a:pPr marL="12700" marR="5080" lvl="0">
              <a:lnSpc>
                <a:spcPct val="113399"/>
              </a:lnSpc>
              <a:spcBef>
                <a:spcPts val="100"/>
              </a:spcBef>
            </a:pP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calcolata sulla base del </a:t>
            </a:r>
            <a:r>
              <a:rPr lang="it-IT" sz="2800" b="1" u="sng" dirty="0">
                <a:solidFill>
                  <a:srgbClr val="EBF1DE"/>
                </a:solidFill>
                <a:effectLst>
                  <a:outerShdw blurRad="38100" dist="38100" dir="2700000" algn="tl">
                    <a:srgbClr val="000000">
                      <a:alpha val="43137"/>
                    </a:srgbClr>
                  </a:outerShdw>
                </a:effectLst>
                <a:latin typeface="Tahoma"/>
                <a:ea typeface="Tahoma"/>
                <a:cs typeface="Tahoma"/>
                <a:sym typeface="Tahoma"/>
              </a:rPr>
              <a:t>numero di CFU registrati in carriera </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entro il 17 febbraio 2025 </a:t>
            </a:r>
          </a:p>
          <a:p>
            <a:pPr marL="12700" marR="5080" lvl="0">
              <a:lnSpc>
                <a:spcPct val="113399"/>
              </a:lnSpc>
              <a:spcBef>
                <a:spcPts val="100"/>
              </a:spcBef>
            </a:pP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1. </a:t>
            </a:r>
            <a:r>
              <a:rPr lang="it-IT" sz="2400" b="1"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REGULARITY</a:t>
            </a:r>
            <a:r>
              <a:rPr lang="it-IT" sz="2400" b="1" dirty="0">
                <a:solidFill>
                  <a:srgbClr val="C3D69B"/>
                </a:solidFill>
                <a:effectLst>
                  <a:outerShdw blurRad="38100" dist="38100" dir="2700000" algn="tl">
                    <a:srgbClr val="000000">
                      <a:alpha val="43137"/>
                    </a:srgbClr>
                  </a:outerShdw>
                </a:effectLst>
                <a:latin typeface="Tahoma"/>
                <a:ea typeface="Tahoma"/>
                <a:cs typeface="Tahoma"/>
                <a:sym typeface="Tahoma"/>
              </a:rPr>
              <a:t> </a:t>
            </a:r>
            <a:r>
              <a:rPr lang="it-IT" sz="2400" b="1"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IN STUDIES</a:t>
            </a:r>
          </a:p>
          <a:p>
            <a:pPr marL="12700" marR="5080" lvl="0">
              <a:lnSpc>
                <a:spcPct val="113399"/>
              </a:lnSpc>
              <a:spcBef>
                <a:spcPts val="100"/>
              </a:spcBef>
            </a:pP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calculated on the basis of the </a:t>
            </a:r>
            <a:r>
              <a:rPr lang="en-US" sz="2400" u="sng"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number of credits related to exams passed and registered in the student’s caree</a:t>
            </a: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r by February 17, 2025</a:t>
            </a:r>
            <a:endParaRPr lang="en-US" sz="2400" dirty="0">
              <a:solidFill>
                <a:srgbClr val="EBF1DE"/>
              </a:solidFill>
              <a:effectLst>
                <a:outerShdw blurRad="38100" dist="38100" dir="2700000" algn="tl">
                  <a:srgbClr val="000000">
                    <a:alpha val="43137"/>
                  </a:srgbClr>
                </a:outerShdw>
              </a:effectLst>
              <a:latin typeface="Tahoma"/>
              <a:ea typeface="Tahoma"/>
              <a:cs typeface="Tahoma"/>
              <a:sym typeface="Tahoma"/>
            </a:endParaRPr>
          </a:p>
          <a:p>
            <a:pPr marL="12700" marR="5080" lvl="0">
              <a:lnSpc>
                <a:spcPct val="113399"/>
              </a:lnSpc>
              <a:spcBef>
                <a:spcPts val="100"/>
              </a:spcBef>
            </a:pPr>
            <a:endParaRPr lang="en-US" sz="2600" b="1" dirty="0">
              <a:solidFill>
                <a:srgbClr val="EBF1DE"/>
              </a:solidFill>
              <a:effectLst>
                <a:outerShdw blurRad="38100" dist="38100" dir="2700000" algn="tl">
                  <a:srgbClr val="000000">
                    <a:alpha val="43137"/>
                  </a:srgbClr>
                </a:outerShdw>
              </a:effectLst>
              <a:latin typeface="Tahoma"/>
              <a:ea typeface="Tahoma"/>
              <a:cs typeface="Tahoma"/>
              <a:sym typeface="Tahoma"/>
            </a:endParaRPr>
          </a:p>
          <a:p>
            <a:pPr marL="12700" marR="5080">
              <a:lnSpc>
                <a:spcPct val="113399"/>
              </a:lnSpc>
              <a:spcBef>
                <a:spcPts val="100"/>
              </a:spcBef>
            </a:pPr>
            <a:r>
              <a:rPr lang="it-IT" sz="2800" b="1" dirty="0">
                <a:solidFill>
                  <a:srgbClr val="C3D69B"/>
                </a:solidFill>
                <a:effectLst>
                  <a:outerShdw blurRad="38100" dist="38100" dir="2700000" algn="tl">
                    <a:srgbClr val="000000">
                      <a:alpha val="43137"/>
                    </a:srgbClr>
                  </a:outerShdw>
                </a:effectLst>
                <a:latin typeface="Tahoma"/>
                <a:ea typeface="Tahoma"/>
                <a:cs typeface="Tahoma"/>
                <a:sym typeface="Tahoma"/>
              </a:rPr>
              <a:t>2. VALUTAZIONE DEL PROFITTO </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a:t>
            </a:r>
            <a:r>
              <a:rPr lang="it-IT" sz="2800" b="1" dirty="0" err="1">
                <a:solidFill>
                  <a:srgbClr val="EBF1DE"/>
                </a:solidFill>
                <a:effectLst>
                  <a:outerShdw blurRad="38100" dist="38100" dir="2700000" algn="tl">
                    <a:srgbClr val="000000">
                      <a:alpha val="43137"/>
                    </a:srgbClr>
                  </a:outerShdw>
                </a:effectLst>
                <a:latin typeface="Tahoma"/>
                <a:ea typeface="Tahoma"/>
                <a:cs typeface="Tahoma"/>
                <a:sym typeface="Tahoma"/>
              </a:rPr>
              <a:t>max</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 35 punti) </a:t>
            </a:r>
            <a:endParaRPr lang="it-IT" sz="2800" dirty="0">
              <a:effectLst>
                <a:outerShdw blurRad="38100" dist="38100" dir="2700000" algn="tl">
                  <a:srgbClr val="000000">
                    <a:alpha val="43137"/>
                  </a:srgbClr>
                </a:outerShdw>
              </a:effectLst>
            </a:endParaRPr>
          </a:p>
          <a:p>
            <a:pPr marL="12700" marR="5080">
              <a:lnSpc>
                <a:spcPct val="113399"/>
              </a:lnSpc>
              <a:spcBef>
                <a:spcPts val="100"/>
              </a:spcBef>
            </a:pP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calcolata sulla base della media ponderata degli esami registrati entro il 17 febbraio 2025</a:t>
            </a:r>
          </a:p>
          <a:p>
            <a:pPr marL="12700" marR="5080">
              <a:lnSpc>
                <a:spcPct val="113399"/>
              </a:lnSpc>
              <a:spcBef>
                <a:spcPts val="100"/>
              </a:spcBef>
            </a:pPr>
            <a:r>
              <a:rPr lang="it-IT" sz="2600" b="1"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2. PROFIT </a:t>
            </a:r>
          </a:p>
          <a:p>
            <a:pPr marL="12700" marR="5080">
              <a:lnSpc>
                <a:spcPct val="113399"/>
              </a:lnSpc>
              <a:spcBef>
                <a:spcPts val="100"/>
              </a:spcBef>
            </a:pPr>
            <a:r>
              <a:rPr lang="en-US" sz="26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profit is calculated on the basis of the </a:t>
            </a:r>
            <a:r>
              <a:rPr lang="en-US" sz="2600" u="sng"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weighted average related to exams registered in the student’s career </a:t>
            </a:r>
            <a:r>
              <a:rPr lang="en-US" sz="26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by February 17, 2025</a:t>
            </a:r>
            <a:endParaRPr lang="en-US" sz="2600" dirty="0">
              <a:solidFill>
                <a:srgbClr val="EBF1DE"/>
              </a:solidFill>
              <a:effectLst>
                <a:outerShdw blurRad="38100" dist="38100" dir="2700000" algn="tl">
                  <a:srgbClr val="000000">
                    <a:alpha val="43137"/>
                  </a:srgbClr>
                </a:outerShdw>
              </a:effectLst>
              <a:latin typeface="Tahoma"/>
              <a:ea typeface="Tahoma"/>
              <a:cs typeface="Tahoma"/>
              <a:sym typeface="Tahoma"/>
            </a:endParaRPr>
          </a:p>
          <a:p>
            <a:pPr marL="12700" marR="5080" lvl="0">
              <a:lnSpc>
                <a:spcPct val="113399"/>
              </a:lnSpc>
              <a:spcBef>
                <a:spcPts val="100"/>
              </a:spcBef>
            </a:pPr>
            <a:endParaRPr lang="it-IT" sz="26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endParaRPr>
          </a:p>
        </p:txBody>
      </p:sp>
      <p:pic>
        <p:nvPicPr>
          <p:cNvPr id="327" name="Google Shape;327;p16"/>
          <p:cNvPicPr preferRelativeResize="0"/>
          <p:nvPr/>
        </p:nvPicPr>
        <p:blipFill rotWithShape="1">
          <a:blip r:embed="rId4">
            <a:alphaModFix/>
          </a:blip>
          <a:srcRect/>
          <a:stretch/>
        </p:blipFill>
        <p:spPr>
          <a:xfrm>
            <a:off x="198322" y="1187647"/>
            <a:ext cx="3682303" cy="79255"/>
          </a:xfrm>
          <a:prstGeom prst="rect">
            <a:avLst/>
          </a:prstGeom>
          <a:noFill/>
          <a:ln>
            <a:noFill/>
          </a:ln>
        </p:spPr>
      </p:pic>
      <p:sp>
        <p:nvSpPr>
          <p:cNvPr id="12" name="Google Shape;200;p8"/>
          <p:cNvSpPr txBox="1"/>
          <p:nvPr/>
        </p:nvSpPr>
        <p:spPr>
          <a:xfrm>
            <a:off x="14455473" y="9802271"/>
            <a:ext cx="3713258" cy="320601"/>
          </a:xfrm>
          <a:prstGeom prst="rect">
            <a:avLst/>
          </a:prstGeom>
          <a:solidFill>
            <a:schemeClr val="lt1"/>
          </a:solidFill>
          <a:ln>
            <a:noFill/>
          </a:ln>
        </p:spPr>
        <p:txBody>
          <a:bodyPr spcFirstLastPara="1" wrap="square" lIns="0" tIns="12700" rIns="0" bIns="0" anchor="t" anchorCtr="0">
            <a:spAutoFit/>
          </a:bodyPr>
          <a:lstStyle/>
          <a:p>
            <a:pPr marL="12700" lvl="0"/>
            <a:r>
              <a:rPr lang="pt-BR" sz="2000" dirty="0">
                <a:solidFill>
                  <a:schemeClr val="dk1"/>
                </a:solidFill>
                <a:latin typeface="Tahoma"/>
                <a:ea typeface="Tahoma"/>
                <a:cs typeface="Tahoma"/>
                <a:sym typeface="Tahoma"/>
              </a:rPr>
              <a:t>Ibn Tofail University, MOROCCO</a:t>
            </a:r>
            <a:endParaRPr sz="1100" dirty="0">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31"/>
        <p:cNvGrpSpPr/>
        <p:nvPr/>
      </p:nvGrpSpPr>
      <p:grpSpPr>
        <a:xfrm>
          <a:off x="0" y="0"/>
          <a:ext cx="0" cy="0"/>
          <a:chOff x="0" y="0"/>
          <a:chExt cx="0" cy="0"/>
        </a:xfrm>
      </p:grpSpPr>
      <p:sp>
        <p:nvSpPr>
          <p:cNvPr id="332" name="Google Shape;332;p17"/>
          <p:cNvSpPr/>
          <p:nvPr/>
        </p:nvSpPr>
        <p:spPr>
          <a:xfrm>
            <a:off x="0" y="0"/>
            <a:ext cx="18288000" cy="9464040"/>
          </a:xfrm>
          <a:custGeom>
            <a:avLst/>
            <a:gdLst/>
            <a:ahLst/>
            <a:cxnLst/>
            <a:rect l="l" t="t" r="r" b="b"/>
            <a:pathLst>
              <a:path w="18288000" h="9464040" extrusionOk="0">
                <a:moveTo>
                  <a:pt x="18287999" y="0"/>
                </a:moveTo>
                <a:lnTo>
                  <a:pt x="0" y="0"/>
                </a:lnTo>
                <a:lnTo>
                  <a:pt x="0" y="9464040"/>
                </a:lnTo>
                <a:lnTo>
                  <a:pt x="18287999" y="946404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7"/>
          <p:cNvSpPr txBox="1"/>
          <p:nvPr/>
        </p:nvSpPr>
        <p:spPr>
          <a:xfrm>
            <a:off x="74168" y="4626990"/>
            <a:ext cx="67310" cy="60896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20"/>
              </a:spcBef>
              <a:spcAft>
                <a:spcPts val="0"/>
              </a:spcAft>
              <a:buNone/>
            </a:pPr>
            <a:endParaRPr sz="1700">
              <a:solidFill>
                <a:schemeClr val="dk1"/>
              </a:solidFill>
              <a:latin typeface="Helvetica Neue"/>
              <a:ea typeface="Helvetica Neue"/>
              <a:cs typeface="Helvetica Neue"/>
              <a:sym typeface="Helvetica Neue"/>
            </a:endParaRPr>
          </a:p>
          <a:p>
            <a:pPr marL="17145"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34" name="Google Shape;334;p17"/>
          <p:cNvSpPr/>
          <p:nvPr/>
        </p:nvSpPr>
        <p:spPr>
          <a:xfrm>
            <a:off x="0" y="9534142"/>
            <a:ext cx="18288000" cy="753110"/>
          </a:xfrm>
          <a:custGeom>
            <a:avLst/>
            <a:gdLst/>
            <a:ahLst/>
            <a:cxnLst/>
            <a:rect l="l" t="t" r="r" b="b"/>
            <a:pathLst>
              <a:path w="18288000" h="753109" extrusionOk="0">
                <a:moveTo>
                  <a:pt x="18288000" y="0"/>
                </a:moveTo>
                <a:lnTo>
                  <a:pt x="0" y="0"/>
                </a:lnTo>
                <a:lnTo>
                  <a:pt x="0" y="752856"/>
                </a:lnTo>
                <a:lnTo>
                  <a:pt x="18288000" y="752856"/>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7"/>
          <p:cNvSpPr txBox="1"/>
          <p:nvPr/>
        </p:nvSpPr>
        <p:spPr>
          <a:xfrm>
            <a:off x="78739" y="9807956"/>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grpSp>
        <p:nvGrpSpPr>
          <p:cNvPr id="336" name="Google Shape;336;p17"/>
          <p:cNvGrpSpPr/>
          <p:nvPr/>
        </p:nvGrpSpPr>
        <p:grpSpPr>
          <a:xfrm>
            <a:off x="0" y="0"/>
            <a:ext cx="18288000" cy="10286999"/>
            <a:chOff x="0" y="0"/>
            <a:chExt cx="18288000" cy="10286999"/>
          </a:xfrm>
        </p:grpSpPr>
        <p:pic>
          <p:nvPicPr>
            <p:cNvPr id="337" name="Google Shape;337;p17"/>
            <p:cNvPicPr preferRelativeResize="0"/>
            <p:nvPr/>
          </p:nvPicPr>
          <p:blipFill>
            <a:blip r:embed="rId3">
              <a:extLst>
                <a:ext uri="{28A0092B-C50C-407E-A947-70E740481C1C}">
                  <a14:useLocalDpi xmlns:a14="http://schemas.microsoft.com/office/drawing/2010/main" val="0"/>
                </a:ext>
              </a:extLst>
            </a:blip>
            <a:stretch>
              <a:fillRect/>
            </a:stretch>
          </p:blipFill>
          <p:spPr>
            <a:xfrm>
              <a:off x="11911054" y="0"/>
              <a:ext cx="6376946" cy="10286999"/>
            </a:xfrm>
            <a:prstGeom prst="rect">
              <a:avLst/>
            </a:prstGeom>
            <a:noFill/>
            <a:ln>
              <a:noFill/>
            </a:ln>
          </p:spPr>
        </p:pic>
        <p:sp>
          <p:nvSpPr>
            <p:cNvPr id="338" name="Google Shape;338;p17"/>
            <p:cNvSpPr/>
            <p:nvPr/>
          </p:nvSpPr>
          <p:spPr>
            <a:xfrm>
              <a:off x="0" y="9497568"/>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39" name="Google Shape;339;p17"/>
          <p:cNvSpPr txBox="1">
            <a:spLocks noGrp="1"/>
          </p:cNvSpPr>
          <p:nvPr>
            <p:ph type="title"/>
          </p:nvPr>
        </p:nvSpPr>
        <p:spPr>
          <a:xfrm>
            <a:off x="387076" y="451382"/>
            <a:ext cx="12172950" cy="750831"/>
          </a:xfrm>
          <a:prstGeom prst="rect">
            <a:avLst/>
          </a:prstGeom>
          <a:noFill/>
          <a:ln>
            <a:noFill/>
          </a:ln>
        </p:spPr>
        <p:txBody>
          <a:bodyPr spcFirstLastPara="1" wrap="square" lIns="0" tIns="12050" rIns="0" bIns="0" anchor="t" anchorCtr="0">
            <a:spAutoFit/>
          </a:bodyPr>
          <a:lstStyle/>
          <a:p>
            <a:pPr marL="12700" lvl="0"/>
            <a:r>
              <a:rPr lang="it-IT" sz="4800" dirty="0">
                <a:solidFill>
                  <a:srgbClr val="EBF1DE"/>
                </a:solidFill>
              </a:rPr>
              <a:t>Criteri Di Valutazione    </a:t>
            </a:r>
            <a:r>
              <a:rPr lang="it-IT" sz="3600" dirty="0">
                <a:solidFill>
                  <a:schemeClr val="bg2">
                    <a:lumMod val="20000"/>
                    <a:lumOff val="80000"/>
                  </a:schemeClr>
                </a:solidFill>
              </a:rPr>
              <a:t>Evaluation </a:t>
            </a:r>
            <a:r>
              <a:rPr lang="it-IT" sz="3600" dirty="0" err="1">
                <a:solidFill>
                  <a:schemeClr val="bg2">
                    <a:lumMod val="20000"/>
                    <a:lumOff val="80000"/>
                  </a:schemeClr>
                </a:solidFill>
              </a:rPr>
              <a:t>Criteria</a:t>
            </a:r>
            <a:endParaRPr lang="it-IT" sz="4800" dirty="0">
              <a:solidFill>
                <a:schemeClr val="bg2">
                  <a:lumMod val="20000"/>
                  <a:lumOff val="80000"/>
                </a:schemeClr>
              </a:solidFill>
            </a:endParaRPr>
          </a:p>
        </p:txBody>
      </p:sp>
      <p:sp>
        <p:nvSpPr>
          <p:cNvPr id="340" name="Google Shape;340;p17"/>
          <p:cNvSpPr txBox="1"/>
          <p:nvPr/>
        </p:nvSpPr>
        <p:spPr>
          <a:xfrm>
            <a:off x="835517" y="2296950"/>
            <a:ext cx="10240020" cy="5693097"/>
          </a:xfrm>
          <a:prstGeom prst="rect">
            <a:avLst/>
          </a:prstGeom>
          <a:noFill/>
          <a:ln>
            <a:noFill/>
          </a:ln>
        </p:spPr>
        <p:txBody>
          <a:bodyPr spcFirstLastPara="1" wrap="square" lIns="0" tIns="12700" rIns="0" bIns="0" anchor="t" anchorCtr="0">
            <a:spAutoFit/>
          </a:bodyPr>
          <a:lstStyle/>
          <a:p>
            <a:pPr marL="12700" marR="5080" indent="0">
              <a:lnSpc>
                <a:spcPct val="113399"/>
              </a:lnSpc>
              <a:spcBef>
                <a:spcPts val="100"/>
              </a:spcBef>
              <a:buFont typeface="Arial"/>
              <a:buNone/>
            </a:pPr>
            <a:r>
              <a:rPr lang="it-IT" sz="2800" b="1" dirty="0">
                <a:solidFill>
                  <a:srgbClr val="C3D69B"/>
                </a:solidFill>
                <a:effectLst>
                  <a:outerShdw blurRad="38100" dist="38100" dir="2700000" algn="tl">
                    <a:srgbClr val="000000">
                      <a:alpha val="43137"/>
                    </a:srgbClr>
                  </a:outerShdw>
                </a:effectLst>
                <a:latin typeface="Tahoma"/>
                <a:ea typeface="Tahoma"/>
                <a:cs typeface="Tahoma"/>
                <a:sym typeface="Tahoma"/>
              </a:rPr>
              <a:t>3. CONOSCENZE LINGUISTICHE </a:t>
            </a:r>
            <a:r>
              <a:rPr lang="it-IT" sz="2800" b="1" dirty="0">
                <a:solidFill>
                  <a:srgbClr val="EBF1DE"/>
                </a:solidFill>
                <a:latin typeface="Tahoma"/>
                <a:ea typeface="Tahoma"/>
                <a:cs typeface="Tahoma"/>
                <a:sym typeface="Tahoma"/>
              </a:rPr>
              <a:t>(</a:t>
            </a:r>
            <a:r>
              <a:rPr lang="it-IT" sz="2800" b="1" dirty="0" err="1">
                <a:solidFill>
                  <a:srgbClr val="EBF1DE"/>
                </a:solidFill>
                <a:latin typeface="Tahoma"/>
                <a:ea typeface="Tahoma"/>
                <a:cs typeface="Tahoma"/>
                <a:sym typeface="Tahoma"/>
              </a:rPr>
              <a:t>max</a:t>
            </a:r>
            <a:r>
              <a:rPr lang="it-IT" sz="2800" b="1" dirty="0">
                <a:solidFill>
                  <a:srgbClr val="EBF1DE"/>
                </a:solidFill>
                <a:latin typeface="Tahoma"/>
                <a:ea typeface="Tahoma"/>
                <a:cs typeface="Tahoma"/>
                <a:sym typeface="Tahoma"/>
              </a:rPr>
              <a:t> 15 punti)</a:t>
            </a:r>
            <a:endParaRPr sz="2800" b="1" dirty="0">
              <a:solidFill>
                <a:srgbClr val="EBF1DE"/>
              </a:solidFill>
              <a:latin typeface="Tahoma"/>
              <a:ea typeface="Tahoma"/>
              <a:cs typeface="Tahoma"/>
            </a:endParaRPr>
          </a:p>
          <a:p>
            <a:pPr marL="12700" marR="5080" lvl="0">
              <a:lnSpc>
                <a:spcPct val="113399"/>
              </a:lnSpc>
              <a:spcBef>
                <a:spcPts val="100"/>
              </a:spcBef>
            </a:pP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dichiarate dal </a:t>
            </a:r>
            <a:r>
              <a:rPr lang="it-IT" sz="2800" b="1" dirty="0" err="1">
                <a:solidFill>
                  <a:srgbClr val="EBF1DE"/>
                </a:solidFill>
                <a:effectLst>
                  <a:outerShdw blurRad="38100" dist="38100" dir="2700000" algn="tl">
                    <a:srgbClr val="000000">
                      <a:alpha val="43137"/>
                    </a:srgbClr>
                  </a:outerShdw>
                </a:effectLst>
                <a:latin typeface="Tahoma"/>
                <a:ea typeface="Tahoma"/>
                <a:cs typeface="Tahoma"/>
                <a:sym typeface="Tahoma"/>
              </a:rPr>
              <a:t>candidatǝ</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 in fase di compilazione della candidatura</a:t>
            </a:r>
          </a:p>
          <a:p>
            <a:pPr marL="12700" marR="5080">
              <a:lnSpc>
                <a:spcPct val="113399"/>
              </a:lnSpc>
              <a:spcBef>
                <a:spcPts val="100"/>
              </a:spcBef>
            </a:pP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3. </a:t>
            </a:r>
            <a:r>
              <a:rPr lang="it-IT" sz="2400" b="1"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LANGUAGE PROFICIENCY</a:t>
            </a:r>
          </a:p>
          <a:p>
            <a:pPr marL="12700" marR="5080">
              <a:lnSpc>
                <a:spcPct val="113399"/>
              </a:lnSpc>
              <a:spcBef>
                <a:spcPts val="100"/>
              </a:spcBef>
            </a:pPr>
            <a:r>
              <a:rPr lang="it-IT" sz="2400" dirty="0" err="1">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declared</a:t>
            </a: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by the </a:t>
            </a:r>
            <a:r>
              <a:rPr lang="it-IT" sz="2400" dirty="0" err="1">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applicant</a:t>
            </a: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a:t>
            </a:r>
            <a:r>
              <a:rPr lang="it-IT" sz="2400" dirty="0" err="1">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during</a:t>
            </a: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the </a:t>
            </a: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Helvetica Neue"/>
              </a:rPr>
              <a:t>completion phase</a:t>
            </a: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a:t>
            </a:r>
          </a:p>
          <a:p>
            <a:pPr marL="12700" marR="5080" lvl="0">
              <a:lnSpc>
                <a:spcPct val="113399"/>
              </a:lnSpc>
              <a:spcBef>
                <a:spcPts val="100"/>
              </a:spcBef>
            </a:pPr>
            <a:endParaRPr lang="it-IT" sz="2800" b="1" dirty="0">
              <a:solidFill>
                <a:schemeClr val="bg2">
                  <a:lumMod val="20000"/>
                  <a:lumOff val="80000"/>
                </a:schemeClr>
              </a:solidFill>
              <a:latin typeface="Tahoma"/>
              <a:ea typeface="Tahoma"/>
              <a:cs typeface="Tahoma"/>
              <a:sym typeface="Tahoma"/>
            </a:endParaRPr>
          </a:p>
          <a:p>
            <a:pPr marL="12700" marR="5080" lvl="0">
              <a:lnSpc>
                <a:spcPct val="113399"/>
              </a:lnSpc>
              <a:spcBef>
                <a:spcPts val="100"/>
              </a:spcBef>
            </a:pPr>
            <a:r>
              <a:rPr lang="it-IT" sz="2800" b="1" dirty="0">
                <a:solidFill>
                  <a:srgbClr val="C3D69B"/>
                </a:solidFill>
                <a:effectLst>
                  <a:outerShdw blurRad="38100" dist="38100" dir="2700000" algn="tl">
                    <a:srgbClr val="000000">
                      <a:alpha val="43137"/>
                    </a:srgbClr>
                  </a:outerShdw>
                </a:effectLst>
                <a:latin typeface="Tahoma"/>
                <a:ea typeface="Tahoma"/>
                <a:cs typeface="Tahoma"/>
                <a:sym typeface="Tahoma"/>
              </a:rPr>
              <a:t>4. MOTIVAZIONE </a:t>
            </a:r>
            <a:r>
              <a:rPr lang="it-IT" sz="2800" b="1" dirty="0">
                <a:solidFill>
                  <a:srgbClr val="EBF1DE"/>
                </a:solidFill>
                <a:latin typeface="Tahoma"/>
                <a:ea typeface="Tahoma"/>
                <a:cs typeface="Tahoma"/>
                <a:sym typeface="Tahoma"/>
              </a:rPr>
              <a:t>(</a:t>
            </a:r>
            <a:r>
              <a:rPr lang="it-IT" sz="2800" b="1" dirty="0" err="1">
                <a:solidFill>
                  <a:srgbClr val="EBF1DE"/>
                </a:solidFill>
                <a:latin typeface="Tahoma"/>
                <a:ea typeface="Tahoma"/>
                <a:cs typeface="Tahoma"/>
                <a:sym typeface="Tahoma"/>
              </a:rPr>
              <a:t>max</a:t>
            </a:r>
            <a:r>
              <a:rPr lang="it-IT" sz="2800" b="1" dirty="0">
                <a:solidFill>
                  <a:srgbClr val="EBF1DE"/>
                </a:solidFill>
                <a:latin typeface="Tahoma"/>
                <a:ea typeface="Tahoma"/>
                <a:cs typeface="Tahoma"/>
                <a:sym typeface="Tahoma"/>
              </a:rPr>
              <a:t> 15 punti)</a:t>
            </a:r>
            <a:endParaRPr sz="2800" dirty="0"/>
          </a:p>
          <a:p>
            <a:pPr marL="12700" marR="5080" lvl="0" indent="0" rtl="0">
              <a:lnSpc>
                <a:spcPct val="113399"/>
              </a:lnSpc>
              <a:spcBef>
                <a:spcPts val="100"/>
              </a:spcBef>
              <a:spcAft>
                <a:spcPts val="0"/>
              </a:spcAft>
              <a:buNone/>
            </a:pP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valutata tenendo conto della </a:t>
            </a:r>
            <a:r>
              <a:rPr lang="it-IT" sz="2800" b="1" u="sng" dirty="0">
                <a:solidFill>
                  <a:srgbClr val="EBF1DE"/>
                </a:solidFill>
                <a:effectLst>
                  <a:outerShdw blurRad="38100" dist="38100" dir="2700000" algn="tl">
                    <a:srgbClr val="000000">
                      <a:alpha val="43137"/>
                    </a:srgbClr>
                  </a:outerShdw>
                </a:effectLst>
                <a:latin typeface="Tahoma"/>
                <a:ea typeface="Tahoma"/>
                <a:cs typeface="Tahoma"/>
                <a:sym typeface="Tahoma"/>
              </a:rPr>
              <a:t>coerenza con il programma di studio proposto</a:t>
            </a:r>
            <a:r>
              <a:rPr lang="it-IT" sz="2800" b="1" dirty="0">
                <a:solidFill>
                  <a:srgbClr val="EBF1DE"/>
                </a:solidFill>
                <a:effectLst>
                  <a:outerShdw blurRad="38100" dist="38100" dir="2700000" algn="tl">
                    <a:srgbClr val="000000">
                      <a:alpha val="43137"/>
                    </a:srgbClr>
                  </a:outerShdw>
                </a:effectLst>
                <a:latin typeface="Tahoma"/>
                <a:ea typeface="Tahoma"/>
                <a:cs typeface="Tahoma"/>
                <a:sym typeface="Tahoma"/>
              </a:rPr>
              <a:t> nel Learning Agreement provvisorio</a:t>
            </a:r>
          </a:p>
          <a:p>
            <a:pPr marL="12700" marR="5080" lvl="0" indent="0">
              <a:lnSpc>
                <a:spcPct val="113399"/>
              </a:lnSpc>
              <a:spcBef>
                <a:spcPts val="100"/>
              </a:spcBef>
              <a:buFont typeface="Arial"/>
              <a:buNone/>
            </a:pPr>
            <a:r>
              <a:rPr lang="it-IT" sz="28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4</a:t>
            </a: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a:t>
            </a:r>
            <a:r>
              <a:rPr lang="it-IT" sz="2400" b="1"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MOTIVATION</a:t>
            </a:r>
          </a:p>
          <a:p>
            <a:pPr marL="12700" marR="5080" lvl="0">
              <a:lnSpc>
                <a:spcPct val="113399"/>
              </a:lnSpc>
              <a:spcBef>
                <a:spcPts val="100"/>
              </a:spcBef>
            </a:pP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evaluated by considering the coherence with the proposed program of study (provisional Learning Agreement)</a:t>
            </a:r>
            <a:endParaRPr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endParaRPr>
          </a:p>
        </p:txBody>
      </p:sp>
      <p:pic>
        <p:nvPicPr>
          <p:cNvPr id="341" name="Google Shape;341;p17"/>
          <p:cNvPicPr preferRelativeResize="0"/>
          <p:nvPr/>
        </p:nvPicPr>
        <p:blipFill rotWithShape="1">
          <a:blip r:embed="rId4">
            <a:alphaModFix/>
          </a:blip>
          <a:srcRect/>
          <a:stretch/>
        </p:blipFill>
        <p:spPr>
          <a:xfrm>
            <a:off x="228600" y="1447486"/>
            <a:ext cx="3682303" cy="79255"/>
          </a:xfrm>
          <a:prstGeom prst="rect">
            <a:avLst/>
          </a:prstGeom>
          <a:noFill/>
          <a:ln>
            <a:noFill/>
          </a:ln>
        </p:spPr>
      </p:pic>
      <p:pic>
        <p:nvPicPr>
          <p:cNvPr id="3" name="Immagine 2"/>
          <p:cNvPicPr>
            <a:picLocks noChangeAspect="1"/>
          </p:cNvPicPr>
          <p:nvPr/>
        </p:nvPicPr>
        <p:blipFill>
          <a:blip r:embed="rId5"/>
          <a:stretch>
            <a:fillRect/>
          </a:stretch>
        </p:blipFill>
        <p:spPr>
          <a:xfrm>
            <a:off x="14355739" y="9730335"/>
            <a:ext cx="3932261" cy="5425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45"/>
        <p:cNvGrpSpPr/>
        <p:nvPr/>
      </p:nvGrpSpPr>
      <p:grpSpPr>
        <a:xfrm>
          <a:off x="0" y="0"/>
          <a:ext cx="0" cy="0"/>
          <a:chOff x="0" y="0"/>
          <a:chExt cx="0" cy="0"/>
        </a:xfrm>
      </p:grpSpPr>
      <p:sp>
        <p:nvSpPr>
          <p:cNvPr id="346" name="Google Shape;346;p18"/>
          <p:cNvSpPr/>
          <p:nvPr/>
        </p:nvSpPr>
        <p:spPr>
          <a:xfrm>
            <a:off x="0" y="0"/>
            <a:ext cx="18288000" cy="1958339"/>
          </a:xfrm>
          <a:custGeom>
            <a:avLst/>
            <a:gdLst/>
            <a:ahLst/>
            <a:cxnLst/>
            <a:rect l="l" t="t" r="r" b="b"/>
            <a:pathLst>
              <a:path w="18288000" h="1958339" extrusionOk="0">
                <a:moveTo>
                  <a:pt x="18287999" y="0"/>
                </a:moveTo>
                <a:lnTo>
                  <a:pt x="0" y="0"/>
                </a:lnTo>
                <a:lnTo>
                  <a:pt x="0" y="1958340"/>
                </a:lnTo>
                <a:lnTo>
                  <a:pt x="18287999" y="1958340"/>
                </a:lnTo>
                <a:lnTo>
                  <a:pt x="18287999"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8"/>
          <p:cNvSpPr txBox="1"/>
          <p:nvPr/>
        </p:nvSpPr>
        <p:spPr>
          <a:xfrm>
            <a:off x="74168" y="874522"/>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48" name="Google Shape;348;p18"/>
          <p:cNvSpPr txBox="1"/>
          <p:nvPr/>
        </p:nvSpPr>
        <p:spPr>
          <a:xfrm>
            <a:off x="91439" y="5065426"/>
            <a:ext cx="37465" cy="15875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49" name="Google Shape;349;p18"/>
          <p:cNvSpPr/>
          <p:nvPr/>
        </p:nvSpPr>
        <p:spPr>
          <a:xfrm>
            <a:off x="0" y="8334755"/>
            <a:ext cx="18288000" cy="1952625"/>
          </a:xfrm>
          <a:custGeom>
            <a:avLst/>
            <a:gdLst/>
            <a:ahLst/>
            <a:cxnLst/>
            <a:rect l="l" t="t" r="r" b="b"/>
            <a:pathLst>
              <a:path w="18288000" h="1952625" extrusionOk="0">
                <a:moveTo>
                  <a:pt x="18288000" y="0"/>
                </a:moveTo>
                <a:lnTo>
                  <a:pt x="0" y="0"/>
                </a:lnTo>
                <a:lnTo>
                  <a:pt x="0" y="1952243"/>
                </a:lnTo>
                <a:lnTo>
                  <a:pt x="18288000" y="1952243"/>
                </a:lnTo>
                <a:lnTo>
                  <a:pt x="18288000"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8"/>
          <p:cNvSpPr txBox="1"/>
          <p:nvPr/>
        </p:nvSpPr>
        <p:spPr>
          <a:xfrm>
            <a:off x="78739" y="9207500"/>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pic>
        <p:nvPicPr>
          <p:cNvPr id="351" name="Google Shape;351;p18"/>
          <p:cNvPicPr preferRelativeResize="0"/>
          <p:nvPr/>
        </p:nvPicPr>
        <p:blipFill>
          <a:blip r:embed="rId3">
            <a:extLst>
              <a:ext uri="{28A0092B-C50C-407E-A947-70E740481C1C}">
                <a14:useLocalDpi xmlns:a14="http://schemas.microsoft.com/office/drawing/2010/main" val="0"/>
              </a:ext>
            </a:extLst>
          </a:blip>
          <a:stretch>
            <a:fillRect/>
          </a:stretch>
        </p:blipFill>
        <p:spPr>
          <a:xfrm>
            <a:off x="-1" y="0"/>
            <a:ext cx="18343659" cy="10287000"/>
          </a:xfrm>
          <a:prstGeom prst="rect">
            <a:avLst/>
          </a:prstGeom>
          <a:noFill/>
          <a:ln>
            <a:noFill/>
          </a:ln>
        </p:spPr>
      </p:pic>
      <p:sp>
        <p:nvSpPr>
          <p:cNvPr id="352" name="Google Shape;352;p18"/>
          <p:cNvSpPr/>
          <p:nvPr/>
        </p:nvSpPr>
        <p:spPr>
          <a:xfrm>
            <a:off x="-1" y="4564389"/>
            <a:ext cx="18287999" cy="4892392"/>
          </a:xfrm>
          <a:custGeom>
            <a:avLst/>
            <a:gdLst/>
            <a:ahLst/>
            <a:cxnLst/>
            <a:rect l="l" t="t" r="r" b="b"/>
            <a:pathLst>
              <a:path w="18288000" h="6383020" extrusionOk="0">
                <a:moveTo>
                  <a:pt x="18288000" y="0"/>
                </a:moveTo>
                <a:lnTo>
                  <a:pt x="0" y="0"/>
                </a:lnTo>
                <a:lnTo>
                  <a:pt x="0" y="6382511"/>
                </a:lnTo>
                <a:lnTo>
                  <a:pt x="18288000" y="6382511"/>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8"/>
          <p:cNvSpPr txBox="1"/>
          <p:nvPr/>
        </p:nvSpPr>
        <p:spPr>
          <a:xfrm>
            <a:off x="78739" y="5040248"/>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54" name="Google Shape;354;p18"/>
          <p:cNvSpPr txBox="1">
            <a:spLocks noGrp="1"/>
          </p:cNvSpPr>
          <p:nvPr>
            <p:ph type="title"/>
          </p:nvPr>
        </p:nvSpPr>
        <p:spPr>
          <a:xfrm>
            <a:off x="763076" y="4592118"/>
            <a:ext cx="17283967" cy="866904"/>
          </a:xfrm>
          <a:prstGeom prst="rect">
            <a:avLst/>
          </a:prstGeom>
          <a:noFill/>
          <a:ln>
            <a:noFill/>
          </a:ln>
        </p:spPr>
        <p:txBody>
          <a:bodyPr spcFirstLastPara="1" wrap="square" lIns="0" tIns="12700" rIns="0" bIns="0" anchor="t" anchorCtr="0">
            <a:spAutoFit/>
          </a:bodyPr>
          <a:lstStyle/>
          <a:p>
            <a:pPr marL="12700" marR="5080" lvl="0" indent="0" algn="l" rtl="0">
              <a:lnSpc>
                <a:spcPct val="110500"/>
              </a:lnSpc>
              <a:spcBef>
                <a:spcPts val="0"/>
              </a:spcBef>
              <a:spcAft>
                <a:spcPts val="0"/>
              </a:spcAft>
              <a:buNone/>
            </a:pPr>
            <a:r>
              <a:rPr lang="it-IT" sz="50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Graduatoria Provvisoria                     </a:t>
            </a:r>
            <a:r>
              <a:rPr lang="it-IT" sz="3600" b="1"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Provisional</a:t>
            </a:r>
            <a:r>
              <a:rPr lang="it-IT" sz="3600" b="1"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Ranking</a:t>
            </a:r>
            <a:endParaRPr lang="it-IT"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sp>
        <p:nvSpPr>
          <p:cNvPr id="355" name="Google Shape;355;p18"/>
          <p:cNvSpPr txBox="1"/>
          <p:nvPr/>
        </p:nvSpPr>
        <p:spPr>
          <a:xfrm>
            <a:off x="1205137" y="5628443"/>
            <a:ext cx="15611345" cy="3139281"/>
          </a:xfrm>
          <a:prstGeom prst="rect">
            <a:avLst/>
          </a:prstGeom>
          <a:noFill/>
          <a:ln>
            <a:noFill/>
          </a:ln>
        </p:spPr>
        <p:txBody>
          <a:bodyPr spcFirstLastPara="1" wrap="square" lIns="91425" tIns="45700" rIns="91425" bIns="45700" anchor="t" anchorCtr="0">
            <a:spAutoFit/>
          </a:bodyPr>
          <a:lstStyle/>
          <a:p>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 partire dal 1 aprile 2025, </a:t>
            </a: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l@ studente dovrà monitorare la sezione «I tuoi concorsi» su TURUL</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in attesa della pubblicazione della graduatoria della Scuola di Agraria </a:t>
            </a:r>
          </a:p>
          <a:p>
            <a:pPr lvl="0"/>
            <a:r>
              <a:rPr lang="en-US"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Starting from April 1st, 2025, </a:t>
            </a:r>
            <a:r>
              <a:rPr lang="en-US" sz="2400" u="sng"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the student should monitor the «Your Competitions» section on TURUL</a:t>
            </a:r>
            <a:r>
              <a:rPr lang="en-US"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while waiting for the publication of the ranking list of the School of Agriculture </a:t>
            </a:r>
          </a:p>
          <a:p>
            <a:pPr lvl="0" algn="ctr"/>
            <a:endParaRPr lang="it-IT" sz="28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lvl="0" algn="ct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NB: GLI STUDENTI NON RICEVERANNO COMUNICAZIONI PERSONALI</a:t>
            </a:r>
            <a:endParaRPr lang="en-US"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lvl="0" algn="ctr"/>
            <a:r>
              <a:rPr lang="en-US"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STUDENTS WILL NOT RECEIVE ANY PERSONAL COMMUNICATION</a:t>
            </a:r>
            <a:endParaRPr lang="it-IT"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marL="0" marR="0" lvl="0" indent="0" algn="ctr"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pic>
        <p:nvPicPr>
          <p:cNvPr id="356" name="Google Shape;356;p18"/>
          <p:cNvPicPr preferRelativeResize="0"/>
          <p:nvPr/>
        </p:nvPicPr>
        <p:blipFill rotWithShape="1">
          <a:blip r:embed="rId4">
            <a:alphaModFix/>
          </a:blip>
          <a:srcRect/>
          <a:stretch/>
        </p:blipFill>
        <p:spPr>
          <a:xfrm>
            <a:off x="5807350" y="5447262"/>
            <a:ext cx="7434102" cy="67356"/>
          </a:xfrm>
          <a:prstGeom prst="rect">
            <a:avLst/>
          </a:prstGeom>
          <a:noFill/>
          <a:ln>
            <a:noFill/>
          </a:ln>
        </p:spPr>
      </p:pic>
      <p:sp>
        <p:nvSpPr>
          <p:cNvPr id="357" name="Google Shape;357;p18"/>
          <p:cNvSpPr txBox="1"/>
          <p:nvPr/>
        </p:nvSpPr>
        <p:spPr>
          <a:xfrm>
            <a:off x="12620376" y="9841822"/>
            <a:ext cx="5548356" cy="400069"/>
          </a:xfrm>
          <a:prstGeom prst="rect">
            <a:avLst/>
          </a:prstGeom>
          <a:solidFill>
            <a:schemeClr val="lt1"/>
          </a:solidFill>
          <a:ln>
            <a:noFill/>
          </a:ln>
        </p:spPr>
        <p:txBody>
          <a:bodyPr spcFirstLastPara="1" wrap="square" lIns="91425" tIns="45700" rIns="91425" bIns="45700" anchor="t" anchorCtr="0">
            <a:spAutoFit/>
          </a:bodyPr>
          <a:lstStyle/>
          <a:p>
            <a:pPr lvl="0"/>
            <a:r>
              <a:rPr lang="fr-FR" sz="2000" dirty="0">
                <a:solidFill>
                  <a:schemeClr val="dk1"/>
                </a:solidFill>
                <a:latin typeface="Calibri"/>
                <a:ea typeface="Calibri"/>
                <a:cs typeface="Calibri"/>
                <a:sym typeface="Calibri"/>
              </a:rPr>
              <a:t> Institut National Agronomique De Tunisie, TUNISIA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sp>
        <p:nvSpPr>
          <p:cNvPr id="54" name="Google Shape;54;p2"/>
          <p:cNvSpPr/>
          <p:nvPr/>
        </p:nvSpPr>
        <p:spPr>
          <a:xfrm>
            <a:off x="-15032" y="-26115"/>
            <a:ext cx="18288000" cy="9464040"/>
          </a:xfrm>
          <a:custGeom>
            <a:avLst/>
            <a:gdLst/>
            <a:ahLst/>
            <a:cxnLst/>
            <a:rect l="l" t="t" r="r" b="b"/>
            <a:pathLst>
              <a:path w="18288000" h="9464040" extrusionOk="0">
                <a:moveTo>
                  <a:pt x="18287999" y="0"/>
                </a:moveTo>
                <a:lnTo>
                  <a:pt x="0" y="0"/>
                </a:lnTo>
                <a:lnTo>
                  <a:pt x="0" y="9464040"/>
                </a:lnTo>
                <a:lnTo>
                  <a:pt x="18287999" y="946404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2"/>
          <p:cNvSpPr txBox="1"/>
          <p:nvPr/>
        </p:nvSpPr>
        <p:spPr>
          <a:xfrm>
            <a:off x="74168" y="4626990"/>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56" name="Google Shape;56;p2"/>
          <p:cNvSpPr txBox="1"/>
          <p:nvPr/>
        </p:nvSpPr>
        <p:spPr>
          <a:xfrm>
            <a:off x="78739"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57" name="Google Shape;57;p2"/>
          <p:cNvSpPr/>
          <p:nvPr/>
        </p:nvSpPr>
        <p:spPr>
          <a:xfrm>
            <a:off x="0" y="9534142"/>
            <a:ext cx="18288000" cy="753110"/>
          </a:xfrm>
          <a:custGeom>
            <a:avLst/>
            <a:gdLst/>
            <a:ahLst/>
            <a:cxnLst/>
            <a:rect l="l" t="t" r="r" b="b"/>
            <a:pathLst>
              <a:path w="18288000" h="753109" extrusionOk="0">
                <a:moveTo>
                  <a:pt x="18288000" y="0"/>
                </a:moveTo>
                <a:lnTo>
                  <a:pt x="0" y="0"/>
                </a:lnTo>
                <a:lnTo>
                  <a:pt x="0" y="752856"/>
                </a:lnTo>
                <a:lnTo>
                  <a:pt x="18288000" y="752856"/>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2"/>
          <p:cNvSpPr txBox="1"/>
          <p:nvPr/>
        </p:nvSpPr>
        <p:spPr>
          <a:xfrm>
            <a:off x="78739" y="9807956"/>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grpSp>
        <p:nvGrpSpPr>
          <p:cNvPr id="59" name="Google Shape;59;p2"/>
          <p:cNvGrpSpPr/>
          <p:nvPr/>
        </p:nvGrpSpPr>
        <p:grpSpPr>
          <a:xfrm>
            <a:off x="60056" y="-75553"/>
            <a:ext cx="18377200" cy="10409329"/>
            <a:chOff x="0" y="40088"/>
            <a:chExt cx="18288000" cy="10286997"/>
          </a:xfrm>
        </p:grpSpPr>
        <p:pic>
          <p:nvPicPr>
            <p:cNvPr id="60" name="Google Shape;60;p2"/>
            <p:cNvPicPr preferRelativeResize="0"/>
            <p:nvPr/>
          </p:nvPicPr>
          <p:blipFill>
            <a:blip r:embed="rId3">
              <a:extLst>
                <a:ext uri="{28A0092B-C50C-407E-A947-70E740481C1C}">
                  <a14:useLocalDpi xmlns:a14="http://schemas.microsoft.com/office/drawing/2010/main" val="0"/>
                </a:ext>
              </a:extLst>
            </a:blip>
            <a:stretch>
              <a:fillRect/>
            </a:stretch>
          </p:blipFill>
          <p:spPr>
            <a:xfrm>
              <a:off x="11275288" y="40088"/>
              <a:ext cx="6895078" cy="10286997"/>
            </a:xfrm>
            <a:prstGeom prst="rect">
              <a:avLst/>
            </a:prstGeom>
            <a:noFill/>
            <a:ln w="9525" cap="flat" cmpd="sng">
              <a:solidFill>
                <a:srgbClr val="EAF1DD"/>
              </a:solidFill>
              <a:prstDash val="solid"/>
              <a:round/>
              <a:headEnd type="none" w="sm" len="sm"/>
              <a:tailEnd type="none" w="sm" len="sm"/>
            </a:ln>
          </p:spPr>
        </p:pic>
        <p:sp>
          <p:nvSpPr>
            <p:cNvPr id="61" name="Google Shape;61;p2"/>
            <p:cNvSpPr/>
            <p:nvPr/>
          </p:nvSpPr>
          <p:spPr>
            <a:xfrm>
              <a:off x="0" y="9497568"/>
              <a:ext cx="18288000" cy="0"/>
            </a:xfrm>
            <a:custGeom>
              <a:avLst/>
              <a:gdLst/>
              <a:ahLst/>
              <a:cxnLst/>
              <a:rect l="l" t="t" r="r" b="b"/>
              <a:pathLst>
                <a:path w="18288000" h="120000" extrusionOk="0">
                  <a:moveTo>
                    <a:pt x="0" y="0"/>
                  </a:moveTo>
                  <a:lnTo>
                    <a:pt x="18288000" y="0"/>
                  </a:lnTo>
                </a:path>
              </a:pathLst>
            </a:custGeom>
            <a:noFill/>
            <a:ln w="76200" cap="flat" cmpd="sng">
              <a:solidFill>
                <a:srgbClr val="EAF1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2" name="Google Shape;62;p2"/>
            <p:cNvPicPr preferRelativeResize="0"/>
            <p:nvPr/>
          </p:nvPicPr>
          <p:blipFill rotWithShape="1">
            <a:blip r:embed="rId4">
              <a:alphaModFix/>
            </a:blip>
            <a:srcRect/>
            <a:stretch/>
          </p:blipFill>
          <p:spPr>
            <a:xfrm>
              <a:off x="1277111" y="3174492"/>
              <a:ext cx="103631" cy="105155"/>
            </a:xfrm>
            <a:prstGeom prst="rect">
              <a:avLst/>
            </a:prstGeom>
            <a:noFill/>
            <a:ln w="9525" cap="flat" cmpd="sng">
              <a:solidFill>
                <a:srgbClr val="EAF1DD"/>
              </a:solidFill>
              <a:prstDash val="solid"/>
              <a:round/>
              <a:headEnd type="none" w="sm" len="sm"/>
              <a:tailEnd type="none" w="sm" len="sm"/>
            </a:ln>
          </p:spPr>
        </p:pic>
        <p:pic>
          <p:nvPicPr>
            <p:cNvPr id="63" name="Google Shape;63;p2"/>
            <p:cNvPicPr preferRelativeResize="0"/>
            <p:nvPr/>
          </p:nvPicPr>
          <p:blipFill rotWithShape="1">
            <a:blip r:embed="rId5">
              <a:alphaModFix/>
            </a:blip>
            <a:srcRect/>
            <a:stretch/>
          </p:blipFill>
          <p:spPr>
            <a:xfrm>
              <a:off x="1277111" y="4012691"/>
              <a:ext cx="103631" cy="105155"/>
            </a:xfrm>
            <a:prstGeom prst="rect">
              <a:avLst/>
            </a:prstGeom>
            <a:noFill/>
            <a:ln w="9525" cap="flat" cmpd="sng">
              <a:solidFill>
                <a:srgbClr val="EAF1DD"/>
              </a:solidFill>
              <a:prstDash val="solid"/>
              <a:round/>
              <a:headEnd type="none" w="sm" len="sm"/>
              <a:tailEnd type="none" w="sm" len="sm"/>
            </a:ln>
          </p:spPr>
        </p:pic>
        <p:pic>
          <p:nvPicPr>
            <p:cNvPr id="64" name="Google Shape;64;p2"/>
            <p:cNvPicPr preferRelativeResize="0"/>
            <p:nvPr/>
          </p:nvPicPr>
          <p:blipFill rotWithShape="1">
            <a:blip r:embed="rId5">
              <a:alphaModFix/>
            </a:blip>
            <a:srcRect/>
            <a:stretch/>
          </p:blipFill>
          <p:spPr>
            <a:xfrm>
              <a:off x="1277111" y="4850891"/>
              <a:ext cx="103631" cy="105155"/>
            </a:xfrm>
            <a:prstGeom prst="rect">
              <a:avLst/>
            </a:prstGeom>
            <a:noFill/>
            <a:ln w="9525" cap="flat" cmpd="sng">
              <a:solidFill>
                <a:srgbClr val="EAF1DD"/>
              </a:solidFill>
              <a:prstDash val="solid"/>
              <a:round/>
              <a:headEnd type="none" w="sm" len="sm"/>
              <a:tailEnd type="none" w="sm" len="sm"/>
            </a:ln>
          </p:spPr>
        </p:pic>
        <p:pic>
          <p:nvPicPr>
            <p:cNvPr id="65" name="Google Shape;65;p2"/>
            <p:cNvPicPr preferRelativeResize="0"/>
            <p:nvPr/>
          </p:nvPicPr>
          <p:blipFill rotWithShape="1">
            <a:blip r:embed="rId6">
              <a:alphaModFix/>
            </a:blip>
            <a:srcRect/>
            <a:stretch/>
          </p:blipFill>
          <p:spPr>
            <a:xfrm>
              <a:off x="1277111" y="6527292"/>
              <a:ext cx="103631" cy="105155"/>
            </a:xfrm>
            <a:prstGeom prst="rect">
              <a:avLst/>
            </a:prstGeom>
            <a:noFill/>
            <a:ln w="9525" cap="flat" cmpd="sng">
              <a:solidFill>
                <a:srgbClr val="EAF1DD"/>
              </a:solidFill>
              <a:prstDash val="solid"/>
              <a:round/>
              <a:headEnd type="none" w="sm" len="sm"/>
              <a:tailEnd type="none" w="sm" len="sm"/>
            </a:ln>
          </p:spPr>
        </p:pic>
        <p:pic>
          <p:nvPicPr>
            <p:cNvPr id="66" name="Google Shape;66;p2"/>
            <p:cNvPicPr preferRelativeResize="0"/>
            <p:nvPr/>
          </p:nvPicPr>
          <p:blipFill rotWithShape="1">
            <a:blip r:embed="rId7">
              <a:alphaModFix/>
            </a:blip>
            <a:srcRect/>
            <a:stretch/>
          </p:blipFill>
          <p:spPr>
            <a:xfrm>
              <a:off x="1277111" y="8203692"/>
              <a:ext cx="103631" cy="105156"/>
            </a:xfrm>
            <a:prstGeom prst="rect">
              <a:avLst/>
            </a:prstGeom>
            <a:noFill/>
            <a:ln w="9525" cap="flat" cmpd="sng">
              <a:solidFill>
                <a:srgbClr val="EAF1DD"/>
              </a:solidFill>
              <a:prstDash val="solid"/>
              <a:round/>
              <a:headEnd type="none" w="sm" len="sm"/>
              <a:tailEnd type="none" w="sm" len="sm"/>
            </a:ln>
          </p:spPr>
        </p:pic>
        <p:sp>
          <p:nvSpPr>
            <p:cNvPr id="67" name="Google Shape;67;p2"/>
            <p:cNvSpPr/>
            <p:nvPr/>
          </p:nvSpPr>
          <p:spPr>
            <a:xfrm flipV="1">
              <a:off x="804954" y="1490887"/>
              <a:ext cx="9548120" cy="68214"/>
            </a:xfrm>
            <a:custGeom>
              <a:avLst/>
              <a:gdLst/>
              <a:ahLst/>
              <a:cxnLst/>
              <a:rect l="l" t="t" r="r" b="b"/>
              <a:pathLst>
                <a:path w="3638550" h="120000" extrusionOk="0">
                  <a:moveTo>
                    <a:pt x="0" y="0"/>
                  </a:moveTo>
                  <a:lnTo>
                    <a:pt x="3638550" y="0"/>
                  </a:lnTo>
                </a:path>
              </a:pathLst>
            </a:custGeom>
            <a:noFill/>
            <a:ln w="76200" cap="flat" cmpd="sng">
              <a:solidFill>
                <a:srgbClr val="EAF1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8" name="Google Shape;68;p2"/>
          <p:cNvSpPr txBox="1">
            <a:spLocks noGrp="1"/>
          </p:cNvSpPr>
          <p:nvPr>
            <p:ph type="title"/>
          </p:nvPr>
        </p:nvSpPr>
        <p:spPr>
          <a:xfrm>
            <a:off x="1039433" y="453096"/>
            <a:ext cx="9656382" cy="781609"/>
          </a:xfrm>
          <a:prstGeom prst="rect">
            <a:avLst/>
          </a:prstGeom>
          <a:noFill/>
          <a:ln>
            <a:noFill/>
          </a:ln>
        </p:spPr>
        <p:txBody>
          <a:bodyPr spcFirstLastPara="1" wrap="square" lIns="0" tIns="12050" rIns="0" bIns="0" anchor="t" anchorCtr="0">
            <a:spAutoFit/>
          </a:bodyPr>
          <a:lstStyle/>
          <a:p>
            <a:pPr marL="12700" lvl="0" indent="0" rtl="0">
              <a:lnSpc>
                <a:spcPct val="100000"/>
              </a:lnSpc>
              <a:spcBef>
                <a:spcPts val="0"/>
              </a:spcBef>
              <a:spcAft>
                <a:spcPts val="0"/>
              </a:spcAft>
              <a:buNone/>
            </a:pPr>
            <a:r>
              <a:rPr lang="it-IT" sz="5000" dirty="0">
                <a:solidFill>
                  <a:srgbClr val="EAF1DD"/>
                </a:solidFill>
                <a:effectLst>
                  <a:outerShdw blurRad="38100" dist="38100" dir="2700000" algn="tl">
                    <a:srgbClr val="000000">
                      <a:alpha val="43137"/>
                    </a:srgbClr>
                  </a:outerShdw>
                </a:effectLst>
              </a:rPr>
              <a:t>Finalità </a:t>
            </a:r>
            <a:r>
              <a:rPr lang="it-IT" sz="5000" dirty="0">
                <a:solidFill>
                  <a:srgbClr val="C2D59B"/>
                </a:solidFill>
              </a:rPr>
              <a:t>                               </a:t>
            </a:r>
            <a:r>
              <a:rPr lang="it-IT" sz="3600" dirty="0" err="1">
                <a:solidFill>
                  <a:schemeClr val="bg2">
                    <a:lumMod val="20000"/>
                    <a:lumOff val="80000"/>
                  </a:schemeClr>
                </a:solidFill>
              </a:rPr>
              <a:t>Purpose</a:t>
            </a:r>
            <a:endParaRPr lang="it-IT" sz="3600" dirty="0">
              <a:solidFill>
                <a:schemeClr val="bg2">
                  <a:lumMod val="20000"/>
                  <a:lumOff val="80000"/>
                </a:schemeClr>
              </a:solidFill>
            </a:endParaRPr>
          </a:p>
        </p:txBody>
      </p:sp>
      <p:sp>
        <p:nvSpPr>
          <p:cNvPr id="69" name="Google Shape;69;p2"/>
          <p:cNvSpPr txBox="1"/>
          <p:nvPr/>
        </p:nvSpPr>
        <p:spPr>
          <a:xfrm>
            <a:off x="1698516" y="1662975"/>
            <a:ext cx="9459636" cy="8525411"/>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2800" b="1" dirty="0">
                <a:solidFill>
                  <a:srgbClr val="EAF1DD"/>
                </a:solidFill>
                <a:effectLst>
                  <a:outerShdw blurRad="38100" dist="38100" dir="2700000" algn="tl">
                    <a:srgbClr val="000000">
                      <a:alpha val="43137"/>
                    </a:srgbClr>
                  </a:outerShdw>
                </a:effectLst>
                <a:latin typeface="Tahoma"/>
                <a:ea typeface="Tahoma"/>
                <a:cs typeface="Tahoma"/>
                <a:sym typeface="Tahoma"/>
              </a:rPr>
              <a:t>Svolgere un periodo di studio ( ESAMI) presso un Ateneo estero Extra UE</a:t>
            </a:r>
          </a:p>
          <a:p>
            <a:pPr marL="12700" lvl="0"/>
            <a:r>
              <a:rPr lang="en-US" sz="2400" dirty="0">
                <a:solidFill>
                  <a:schemeClr val="bg2">
                    <a:lumMod val="20000"/>
                    <a:lumOff val="80000"/>
                  </a:schemeClr>
                </a:solidFill>
                <a:latin typeface="Tahoma"/>
                <a:ea typeface="Tahoma"/>
                <a:cs typeface="Tahoma"/>
                <a:sym typeface="Tahoma"/>
              </a:rPr>
              <a:t>Completion of a study period and EXAMS at a non-EU foreign university</a:t>
            </a:r>
            <a:endParaRPr sz="2400" dirty="0">
              <a:solidFill>
                <a:schemeClr val="bg2">
                  <a:lumMod val="20000"/>
                  <a:lumOff val="80000"/>
                </a:schemeClr>
              </a:solidFill>
              <a:latin typeface="Tahoma"/>
              <a:ea typeface="Tahoma"/>
              <a:cs typeface="Tahoma"/>
              <a:sym typeface="Tahoma"/>
            </a:endParaRPr>
          </a:p>
          <a:p>
            <a:pPr marL="12700" marR="0" lvl="0" indent="0" algn="l" rtl="0">
              <a:spcBef>
                <a:spcPts val="100"/>
              </a:spcBef>
              <a:spcAft>
                <a:spcPts val="0"/>
              </a:spcAft>
              <a:buNone/>
            </a:pPr>
            <a:endParaRPr lang="it-IT" dirty="0">
              <a:solidFill>
                <a:srgbClr val="EAF1DD"/>
              </a:solidFill>
              <a:latin typeface="Tahoma"/>
              <a:ea typeface="Tahoma"/>
              <a:cs typeface="Tahoma"/>
              <a:sym typeface="Tahoma"/>
            </a:endParaRPr>
          </a:p>
          <a:p>
            <a:pPr marL="12700" lvl="0">
              <a:spcBef>
                <a:spcPts val="100"/>
              </a:spcBef>
            </a:pPr>
            <a:r>
              <a:rPr lang="it-IT" sz="2600" b="1" dirty="0">
                <a:solidFill>
                  <a:srgbClr val="EAF1DD"/>
                </a:solidFill>
                <a:effectLst>
                  <a:outerShdw blurRad="38100" dist="38100" dir="2700000" algn="tl">
                    <a:srgbClr val="000000">
                      <a:alpha val="43137"/>
                    </a:srgbClr>
                  </a:outerShdw>
                </a:effectLst>
                <a:latin typeface="Tahoma"/>
                <a:ea typeface="Tahoma"/>
                <a:cs typeface="Tahoma"/>
                <a:sym typeface="Tahoma"/>
              </a:rPr>
              <a:t>Svolgere un periodo di TIROCINIO </a:t>
            </a:r>
            <a:r>
              <a:rPr lang="en-US" sz="2600" b="1" dirty="0">
                <a:solidFill>
                  <a:srgbClr val="EAF1DD"/>
                </a:solidFill>
                <a:effectLst>
                  <a:outerShdw blurRad="38100" dist="38100" dir="2700000" algn="tl">
                    <a:srgbClr val="000000">
                      <a:alpha val="43137"/>
                    </a:srgbClr>
                  </a:outerShdw>
                </a:effectLst>
                <a:latin typeface="Tahoma"/>
                <a:ea typeface="Tahoma"/>
                <a:cs typeface="Tahoma"/>
                <a:sym typeface="Tahoma"/>
              </a:rPr>
              <a:t> </a:t>
            </a:r>
          </a:p>
          <a:p>
            <a:pPr marL="12700" lvl="0">
              <a:spcBef>
                <a:spcPts val="100"/>
              </a:spcBef>
            </a:pPr>
            <a:r>
              <a:rPr lang="en-US" sz="2400" dirty="0">
                <a:solidFill>
                  <a:schemeClr val="bg2">
                    <a:lumMod val="20000"/>
                    <a:lumOff val="80000"/>
                  </a:schemeClr>
                </a:solidFill>
                <a:latin typeface="Tahoma"/>
                <a:ea typeface="Tahoma"/>
                <a:cs typeface="Tahoma"/>
                <a:sym typeface="Tahoma"/>
              </a:rPr>
              <a:t>Completion of an INTERNSHIP period</a:t>
            </a:r>
            <a:endParaRPr lang="it-IT" sz="2400" dirty="0">
              <a:solidFill>
                <a:schemeClr val="bg2">
                  <a:lumMod val="20000"/>
                  <a:lumOff val="80000"/>
                </a:schemeClr>
              </a:solidFill>
              <a:latin typeface="Tahoma"/>
              <a:ea typeface="Tahoma"/>
              <a:cs typeface="Tahoma"/>
              <a:sym typeface="Tahoma"/>
            </a:endParaRPr>
          </a:p>
          <a:p>
            <a:pPr marL="12700" marR="0" lvl="0" indent="0" algn="l" rtl="0">
              <a:spcBef>
                <a:spcPts val="100"/>
              </a:spcBef>
              <a:spcAft>
                <a:spcPts val="0"/>
              </a:spcAft>
              <a:buNone/>
            </a:pPr>
            <a:endParaRPr sz="2000" dirty="0">
              <a:solidFill>
                <a:srgbClr val="EAF1DD"/>
              </a:solidFill>
              <a:latin typeface="Tahoma"/>
              <a:ea typeface="Tahoma"/>
              <a:cs typeface="Tahoma"/>
              <a:sym typeface="Tahoma"/>
            </a:endParaRPr>
          </a:p>
          <a:p>
            <a:pPr marL="12700" lvl="0">
              <a:spcBef>
                <a:spcPts val="100"/>
              </a:spcBef>
            </a:pPr>
            <a:r>
              <a:rPr lang="it-IT" sz="2600" b="1" dirty="0">
                <a:solidFill>
                  <a:srgbClr val="EAF1DD"/>
                </a:solidFill>
                <a:effectLst>
                  <a:outerShdw blurRad="38100" dist="38100" dir="2700000" algn="tl">
                    <a:srgbClr val="000000">
                      <a:alpha val="43137"/>
                    </a:srgbClr>
                  </a:outerShdw>
                </a:effectLst>
                <a:latin typeface="Tahoma"/>
                <a:ea typeface="Tahoma"/>
                <a:cs typeface="Tahoma"/>
                <a:sym typeface="Tahoma"/>
              </a:rPr>
              <a:t>Elaborare la TESI DI LAUREA o parte di essa, previa  approvazione del tuo Relatore e del docente responsabile  nell’istituzione ospitante (Supervisor)</a:t>
            </a:r>
            <a:r>
              <a:rPr lang="en-US" sz="2600" b="1" dirty="0">
                <a:solidFill>
                  <a:srgbClr val="EAF1DD"/>
                </a:solidFill>
                <a:effectLst>
                  <a:outerShdw blurRad="38100" dist="38100" dir="2700000" algn="tl">
                    <a:srgbClr val="000000">
                      <a:alpha val="43137"/>
                    </a:srgbClr>
                  </a:outerShdw>
                </a:effectLst>
                <a:latin typeface="Tahoma"/>
                <a:ea typeface="Tahoma"/>
                <a:cs typeface="Tahoma"/>
                <a:sym typeface="Tahoma"/>
              </a:rPr>
              <a:t> </a:t>
            </a:r>
          </a:p>
          <a:p>
            <a:pPr marL="12700" lvl="0">
              <a:spcBef>
                <a:spcPts val="100"/>
              </a:spcBef>
            </a:pPr>
            <a:r>
              <a:rPr lang="en-US" sz="2400" dirty="0">
                <a:solidFill>
                  <a:schemeClr val="bg2">
                    <a:lumMod val="20000"/>
                    <a:lumOff val="80000"/>
                  </a:schemeClr>
                </a:solidFill>
                <a:latin typeface="Tahoma"/>
                <a:ea typeface="Tahoma"/>
                <a:cs typeface="Tahoma"/>
                <a:sym typeface="Tahoma"/>
              </a:rPr>
              <a:t>Elaboration of the THESIS or part of the thesis on the basis of a work plan approved by the supervisor and the</a:t>
            </a:r>
          </a:p>
          <a:p>
            <a:pPr marL="12700" lvl="0">
              <a:spcBef>
                <a:spcPts val="100"/>
              </a:spcBef>
            </a:pPr>
            <a:r>
              <a:rPr lang="en-US" sz="2400" dirty="0">
                <a:solidFill>
                  <a:schemeClr val="bg2">
                    <a:lumMod val="20000"/>
                    <a:lumOff val="80000"/>
                  </a:schemeClr>
                </a:solidFill>
                <a:latin typeface="Tahoma"/>
                <a:ea typeface="Tahoma"/>
                <a:cs typeface="Tahoma"/>
                <a:sym typeface="Tahoma"/>
              </a:rPr>
              <a:t>lecturer responsible at the host institution</a:t>
            </a:r>
            <a:endParaRPr lang="it-IT" sz="2400" dirty="0">
              <a:solidFill>
                <a:schemeClr val="bg2">
                  <a:lumMod val="20000"/>
                  <a:lumOff val="80000"/>
                </a:schemeClr>
              </a:solidFill>
              <a:latin typeface="Tahoma"/>
              <a:ea typeface="Tahoma"/>
              <a:cs typeface="Tahoma"/>
              <a:sym typeface="Tahoma"/>
            </a:endParaRPr>
          </a:p>
          <a:p>
            <a:pPr marL="12700" marR="0" lvl="0" indent="0" algn="l" rtl="0">
              <a:spcBef>
                <a:spcPts val="100"/>
              </a:spcBef>
              <a:spcAft>
                <a:spcPts val="0"/>
              </a:spcAft>
              <a:buNone/>
            </a:pPr>
            <a:endParaRPr sz="2000" dirty="0"/>
          </a:p>
          <a:p>
            <a:pPr marL="12700" lvl="0">
              <a:spcBef>
                <a:spcPts val="100"/>
              </a:spcBef>
            </a:pPr>
            <a:r>
              <a:rPr lang="it-IT" sz="2600" b="1" dirty="0">
                <a:solidFill>
                  <a:srgbClr val="EAF1DD"/>
                </a:solidFill>
                <a:effectLst>
                  <a:outerShdw blurRad="38100" dist="38100" dir="2700000" algn="tl">
                    <a:srgbClr val="000000">
                      <a:alpha val="43137"/>
                    </a:srgbClr>
                  </a:outerShdw>
                </a:effectLst>
                <a:latin typeface="Tahoma"/>
                <a:ea typeface="Tahoma"/>
                <a:cs typeface="Tahoma"/>
                <a:sym typeface="Tahoma"/>
              </a:rPr>
              <a:t>Svolgere ATTIVITÀ PROGRAMMATE nell’ambito dei  dottorati di ricerca/ dei master / delle scuole di specializzazione </a:t>
            </a:r>
          </a:p>
          <a:p>
            <a:pPr marL="12700" lvl="0">
              <a:spcBef>
                <a:spcPts val="100"/>
              </a:spcBef>
            </a:pPr>
            <a:r>
              <a:rPr lang="en-US" sz="2400" dirty="0">
                <a:solidFill>
                  <a:schemeClr val="bg2">
                    <a:lumMod val="20000"/>
                    <a:lumOff val="80000"/>
                  </a:schemeClr>
                </a:solidFill>
                <a:latin typeface="Tahoma"/>
                <a:ea typeface="Tahoma"/>
                <a:cs typeface="Tahoma"/>
                <a:sym typeface="Tahoma"/>
              </a:rPr>
              <a:t>Development of PLANNED ACTIVITIES within the framework of PhD </a:t>
            </a:r>
            <a:r>
              <a:rPr lang="en-US" sz="2400" dirty="0" err="1">
                <a:solidFill>
                  <a:schemeClr val="bg2">
                    <a:lumMod val="20000"/>
                    <a:lumOff val="80000"/>
                  </a:schemeClr>
                </a:solidFill>
                <a:latin typeface="Tahoma"/>
                <a:ea typeface="Tahoma"/>
                <a:cs typeface="Tahoma"/>
                <a:sym typeface="Tahoma"/>
              </a:rPr>
              <a:t>programmes</a:t>
            </a:r>
            <a:r>
              <a:rPr lang="en-US" sz="2400" dirty="0">
                <a:solidFill>
                  <a:schemeClr val="bg2">
                    <a:lumMod val="20000"/>
                    <a:lumOff val="80000"/>
                  </a:schemeClr>
                </a:solidFill>
                <a:latin typeface="Tahoma"/>
                <a:ea typeface="Tahoma"/>
                <a:cs typeface="Tahoma"/>
                <a:sym typeface="Tahoma"/>
              </a:rPr>
              <a:t>/post-graduate courses (Master)/</a:t>
            </a:r>
            <a:r>
              <a:rPr lang="en-US" sz="2400" dirty="0" err="1">
                <a:solidFill>
                  <a:schemeClr val="bg2">
                    <a:lumMod val="20000"/>
                    <a:lumOff val="80000"/>
                  </a:schemeClr>
                </a:solidFill>
                <a:latin typeface="Tahoma"/>
                <a:ea typeface="Tahoma"/>
                <a:cs typeface="Tahoma"/>
                <a:sym typeface="Tahoma"/>
              </a:rPr>
              <a:t>specialisation</a:t>
            </a:r>
            <a:r>
              <a:rPr lang="en-US" sz="2400" dirty="0">
                <a:solidFill>
                  <a:schemeClr val="bg2">
                    <a:lumMod val="20000"/>
                    <a:lumOff val="80000"/>
                  </a:schemeClr>
                </a:solidFill>
                <a:latin typeface="Tahoma"/>
                <a:ea typeface="Tahoma"/>
                <a:cs typeface="Tahoma"/>
                <a:sym typeface="Tahoma"/>
              </a:rPr>
              <a:t> schools</a:t>
            </a:r>
            <a:endParaRPr sz="2400" b="1" dirty="0">
              <a:solidFill>
                <a:srgbClr val="EAF1DD"/>
              </a:solidFill>
              <a:latin typeface="Tahoma"/>
              <a:ea typeface="Tahoma"/>
              <a:cs typeface="Tahoma"/>
              <a:sym typeface="Tahoma"/>
            </a:endParaRPr>
          </a:p>
          <a:p>
            <a:pPr marL="355600" marR="0" lvl="0" indent="-165100" algn="l" rtl="0">
              <a:spcBef>
                <a:spcPts val="100"/>
              </a:spcBef>
              <a:spcAft>
                <a:spcPts val="0"/>
              </a:spcAft>
              <a:buClr>
                <a:schemeClr val="dk1"/>
              </a:buClr>
              <a:buSzPts val="2800"/>
              <a:buFont typeface="Arial"/>
              <a:buNone/>
            </a:pPr>
            <a:endParaRPr sz="2400" dirty="0">
              <a:solidFill>
                <a:schemeClr val="dk1"/>
              </a:solidFill>
              <a:latin typeface="Tahoma"/>
              <a:ea typeface="Tahoma"/>
              <a:cs typeface="Tahoma"/>
              <a:sym typeface="Tahoma"/>
            </a:endParaRPr>
          </a:p>
          <a:p>
            <a:pPr marL="355600" marR="0" lvl="0" indent="-190500" algn="l" rtl="0">
              <a:lnSpc>
                <a:spcPct val="100000"/>
              </a:lnSpc>
              <a:spcBef>
                <a:spcPts val="100"/>
              </a:spcBef>
              <a:spcAft>
                <a:spcPts val="0"/>
              </a:spcAft>
              <a:buClr>
                <a:schemeClr val="dk1"/>
              </a:buClr>
              <a:buSzPts val="2400"/>
              <a:buFont typeface="Arial"/>
              <a:buNone/>
            </a:pPr>
            <a:endParaRPr sz="2400" dirty="0">
              <a:solidFill>
                <a:schemeClr val="dk1"/>
              </a:solidFill>
              <a:latin typeface="Tahoma"/>
              <a:ea typeface="Tahoma"/>
              <a:cs typeface="Tahoma"/>
              <a:sym typeface="Tahoma"/>
            </a:endParaRPr>
          </a:p>
        </p:txBody>
      </p:sp>
      <p:sp>
        <p:nvSpPr>
          <p:cNvPr id="70" name="Google Shape;70;p2"/>
          <p:cNvSpPr txBox="1"/>
          <p:nvPr/>
        </p:nvSpPr>
        <p:spPr>
          <a:xfrm>
            <a:off x="14454787" y="9841330"/>
            <a:ext cx="3736323" cy="320601"/>
          </a:xfrm>
          <a:prstGeom prst="rect">
            <a:avLst/>
          </a:prstGeom>
          <a:solidFill>
            <a:srgbClr val="EAF1DD"/>
          </a:solidFill>
          <a:ln>
            <a:noFill/>
          </a:ln>
        </p:spPr>
        <p:txBody>
          <a:bodyPr spcFirstLastPara="1" wrap="square" lIns="0" tIns="12700" rIns="0" bIns="0" anchor="t" anchorCtr="0">
            <a:spAutoFit/>
          </a:bodyPr>
          <a:lstStyle/>
          <a:p>
            <a:pPr marL="12700" lvl="0"/>
            <a:r>
              <a:rPr lang="it-IT" sz="2000" dirty="0">
                <a:solidFill>
                  <a:schemeClr val="dk1"/>
                </a:solidFill>
                <a:latin typeface="Helvetica Neue"/>
                <a:ea typeface="Helvetica Neue"/>
                <a:cs typeface="Helvetica Neue"/>
                <a:sym typeface="Helvetica Neue"/>
              </a:rPr>
              <a:t>The </a:t>
            </a:r>
            <a:r>
              <a:rPr lang="it-IT" sz="2000" dirty="0" err="1">
                <a:solidFill>
                  <a:schemeClr val="dk1"/>
                </a:solidFill>
                <a:latin typeface="Helvetica Neue"/>
                <a:ea typeface="Helvetica Neue"/>
                <a:cs typeface="Helvetica Neue"/>
                <a:sym typeface="Helvetica Neue"/>
              </a:rPr>
              <a:t>University</a:t>
            </a:r>
            <a:r>
              <a:rPr lang="it-IT" sz="2000" dirty="0">
                <a:solidFill>
                  <a:schemeClr val="dk1"/>
                </a:solidFill>
                <a:latin typeface="Helvetica Neue"/>
                <a:ea typeface="Helvetica Neue"/>
                <a:cs typeface="Helvetica Neue"/>
                <a:sym typeface="Helvetica Neue"/>
              </a:rPr>
              <a:t> of Nairobi, Kenya</a:t>
            </a:r>
            <a:endParaRPr sz="2000" dirty="0">
              <a:solidFill>
                <a:schemeClr val="dk1"/>
              </a:solidFill>
              <a:latin typeface="Helvetica Neue"/>
              <a:ea typeface="Helvetica Neue"/>
              <a:cs typeface="Helvetica Neue"/>
              <a:sym typeface="Helvetica Neue"/>
            </a:endParaRPr>
          </a:p>
        </p:txBody>
      </p:sp>
      <p:sp>
        <p:nvSpPr>
          <p:cNvPr id="71" name="Google Shape;71;p2"/>
          <p:cNvSpPr/>
          <p:nvPr/>
        </p:nvSpPr>
        <p:spPr>
          <a:xfrm>
            <a:off x="1068849" y="1802983"/>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2"/>
          <p:cNvSpPr/>
          <p:nvPr/>
        </p:nvSpPr>
        <p:spPr>
          <a:xfrm>
            <a:off x="1318531" y="3842368"/>
            <a:ext cx="182089" cy="275879"/>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
          <p:cNvSpPr/>
          <p:nvPr/>
        </p:nvSpPr>
        <p:spPr>
          <a:xfrm>
            <a:off x="1041116" y="3568324"/>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2"/>
          <p:cNvSpPr/>
          <p:nvPr/>
        </p:nvSpPr>
        <p:spPr>
          <a:xfrm>
            <a:off x="1219200" y="6388415"/>
            <a:ext cx="304799" cy="262993"/>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2"/>
          <p:cNvSpPr/>
          <p:nvPr/>
        </p:nvSpPr>
        <p:spPr>
          <a:xfrm>
            <a:off x="1255707" y="8090067"/>
            <a:ext cx="231783" cy="211834"/>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2"/>
          <p:cNvSpPr/>
          <p:nvPr/>
        </p:nvSpPr>
        <p:spPr>
          <a:xfrm>
            <a:off x="1313522" y="4730628"/>
            <a:ext cx="170690" cy="237278"/>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77;p2"/>
          <p:cNvSpPr/>
          <p:nvPr/>
        </p:nvSpPr>
        <p:spPr>
          <a:xfrm>
            <a:off x="1039433" y="4748112"/>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2"/>
          <p:cNvSpPr/>
          <p:nvPr/>
        </p:nvSpPr>
        <p:spPr>
          <a:xfrm>
            <a:off x="1084922" y="7470459"/>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Immagine 1"/>
          <p:cNvPicPr>
            <a:picLocks noChangeAspect="1"/>
          </p:cNvPicPr>
          <p:nvPr/>
        </p:nvPicPr>
        <p:blipFill>
          <a:blip r:embed="rId8"/>
          <a:stretch>
            <a:fillRect/>
          </a:stretch>
        </p:blipFill>
        <p:spPr>
          <a:xfrm>
            <a:off x="1318205" y="3039336"/>
            <a:ext cx="201185" cy="2621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61"/>
        <p:cNvGrpSpPr/>
        <p:nvPr/>
      </p:nvGrpSpPr>
      <p:grpSpPr>
        <a:xfrm>
          <a:off x="0" y="0"/>
          <a:ext cx="0" cy="0"/>
          <a:chOff x="0" y="0"/>
          <a:chExt cx="0" cy="0"/>
        </a:xfrm>
      </p:grpSpPr>
      <p:sp>
        <p:nvSpPr>
          <p:cNvPr id="362" name="Google Shape;362;p19"/>
          <p:cNvSpPr/>
          <p:nvPr/>
        </p:nvSpPr>
        <p:spPr>
          <a:xfrm>
            <a:off x="0" y="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9"/>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64" name="Google Shape;364;p19"/>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65" name="Google Shape;365;p19"/>
          <p:cNvGrpSpPr/>
          <p:nvPr/>
        </p:nvGrpSpPr>
        <p:grpSpPr>
          <a:xfrm>
            <a:off x="0" y="0"/>
            <a:ext cx="18288000" cy="10325100"/>
            <a:chOff x="0" y="0"/>
            <a:chExt cx="18288000" cy="10325100"/>
          </a:xfrm>
        </p:grpSpPr>
        <p:pic>
          <p:nvPicPr>
            <p:cNvPr id="366" name="Google Shape;366;p19"/>
            <p:cNvPicPr preferRelativeResize="0"/>
            <p:nvPr/>
          </p:nvPicPr>
          <p:blipFill>
            <a:blip r:embed="rId3">
              <a:extLst>
                <a:ext uri="{28A0092B-C50C-407E-A947-70E740481C1C}">
                  <a14:useLocalDpi xmlns:a14="http://schemas.microsoft.com/office/drawing/2010/main" val="0"/>
                </a:ext>
              </a:extLst>
            </a:blip>
            <a:stretch>
              <a:fillRect/>
            </a:stretch>
          </p:blipFill>
          <p:spPr>
            <a:xfrm>
              <a:off x="1" y="0"/>
              <a:ext cx="7292588" cy="10325100"/>
            </a:xfrm>
            <a:prstGeom prst="rect">
              <a:avLst/>
            </a:prstGeom>
            <a:noFill/>
            <a:ln>
              <a:noFill/>
            </a:ln>
          </p:spPr>
        </p:pic>
        <p:sp>
          <p:nvSpPr>
            <p:cNvPr id="367" name="Google Shape;367;p19"/>
            <p:cNvSpPr/>
            <p:nvPr/>
          </p:nvSpPr>
          <p:spPr>
            <a:xfrm>
              <a:off x="0" y="9505188"/>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8" name="Google Shape;368;p19"/>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369" name="Google Shape;369;p19"/>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370" name="Google Shape;370;p19"/>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371" name="Google Shape;371;p19"/>
          <p:cNvSpPr txBox="1">
            <a:spLocks noGrp="1"/>
          </p:cNvSpPr>
          <p:nvPr>
            <p:ph type="body" idx="1"/>
          </p:nvPr>
        </p:nvSpPr>
        <p:spPr>
          <a:xfrm>
            <a:off x="8293358" y="1207873"/>
            <a:ext cx="9677400" cy="9314463"/>
          </a:xfrm>
          <a:prstGeom prst="rect">
            <a:avLst/>
          </a:prstGeom>
          <a:noFill/>
          <a:ln>
            <a:noFill/>
          </a:ln>
        </p:spPr>
        <p:txBody>
          <a:bodyPr spcFirstLastPara="1" wrap="square" lIns="0" tIns="16500" rIns="0" bIns="0" anchor="t" anchorCtr="0">
            <a:spAutoFit/>
          </a:bodyPr>
          <a:lstStyle/>
          <a:p>
            <a:pPr marL="457200" lvl="0" indent="-457200" algn="l" rtl="0">
              <a:spcBef>
                <a:spcPts val="0"/>
              </a:spcBef>
              <a:spcAft>
                <a:spcPts val="0"/>
              </a:spcAft>
              <a:buClr>
                <a:srgbClr val="C3D69B"/>
              </a:buClr>
              <a:buSzPts val="4000"/>
              <a:buFont typeface="Noto Sans Symbols"/>
              <a:buChar char="⮚"/>
            </a:pPr>
            <a:r>
              <a:rPr lang="it-IT" sz="2800"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2800" b="1"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rPr>
              <a:t>Se VINCITORE della prima sede scelta  </a:t>
            </a:r>
          </a:p>
          <a:p>
            <a:pPr marL="0" lvl="0" indent="0" algn="l" rtl="0">
              <a:spcBef>
                <a:spcPts val="0"/>
              </a:spcBef>
              <a:spcAft>
                <a:spcPts val="0"/>
              </a:spcAft>
              <a:buClr>
                <a:srgbClr val="C3D69B"/>
              </a:buClr>
              <a:buSzPts val="4000"/>
            </a:pPr>
            <a:endParaRPr sz="28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deve accettare la sede assegnata entro 3 giorni lavorativi </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(dal momento della pubblicazione della graduatoria) indicando la durata in mesi di mobilità</a:t>
            </a:r>
          </a:p>
          <a:p>
            <a:pPr marL="0" lvl="0" indent="0" algn="l" rtl="0">
              <a:spcBef>
                <a:spcPts val="0"/>
              </a:spcBef>
              <a:spcAft>
                <a:spcPts val="0"/>
              </a:spcAft>
              <a:buNone/>
            </a:pPr>
            <a:endParaRPr lang="it-IT" sz="11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indent="-457200">
              <a:buClr>
                <a:schemeClr val="bg2">
                  <a:lumMod val="20000"/>
                  <a:lumOff val="80000"/>
                </a:schemeClr>
              </a:buClr>
              <a:buSzPct val="95000"/>
              <a:buFont typeface="Wingdings" panose="05000000000000000000" pitchFamily="2" charset="2"/>
              <a:buChar char="Ø"/>
            </a:pP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If</a:t>
            </a:r>
            <a:r>
              <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 </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you</a:t>
            </a:r>
            <a:r>
              <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 are a "WINNING" STUDENT of </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your</a:t>
            </a:r>
            <a:r>
              <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 first </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chosen</a:t>
            </a:r>
            <a:r>
              <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 </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destination</a:t>
            </a:r>
            <a:r>
              <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 </a:t>
            </a:r>
          </a:p>
          <a:p>
            <a:pPr marL="0" lvl="0" indent="0">
              <a:buClr>
                <a:schemeClr val="bg2">
                  <a:lumMod val="20000"/>
                  <a:lumOff val="80000"/>
                </a:schemeClr>
              </a:buClr>
              <a:buSzPct val="95000"/>
            </a:pPr>
            <a:r>
              <a:rPr lang="it-IT"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y</a:t>
            </a:r>
            <a:r>
              <a:rPr lang="en-US" sz="2400" u="sng"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ou</a:t>
            </a:r>
            <a:r>
              <a:rPr lang="en-US"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 must compulsorily accept the destination assigned within 3 working days </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(starting from the publication of the provisional ranking) indicating the duration in months of mobility</a:t>
            </a:r>
            <a:endParaRPr sz="24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lang="it-IT" sz="11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marL="0" lvl="0" indent="0" algn="l" rtl="0">
              <a:spcBef>
                <a:spcPts val="0"/>
              </a:spcBef>
              <a:spcAft>
                <a:spcPts val="0"/>
              </a:spcAft>
              <a:buNone/>
            </a:pPr>
            <a:endParaRPr lang="it-IT" sz="11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marL="0" lvl="0" indent="0" algn="l" rtl="0">
              <a:spcBef>
                <a:spcPts val="0"/>
              </a:spcBef>
              <a:spcAft>
                <a:spcPts val="0"/>
              </a:spcAft>
              <a:buNone/>
            </a:pPr>
            <a:endParaRPr sz="11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marL="0" lvl="0" indent="0" algn="l" rtl="0">
              <a:spcBef>
                <a:spcPts val="0"/>
              </a:spcBef>
              <a:spcAft>
                <a:spcPts val="0"/>
              </a:spcAft>
              <a:buNone/>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ATTENZIONE: il numero di mesi indicato in questa fase è vincolante ai fini del calcolo dei mesi di borsa assegnati (gli stessi riportati sul contratto finanziario)</a:t>
            </a:r>
          </a:p>
          <a:p>
            <a:pPr marL="0" lvl="0" indent="0"/>
            <a:endParaRPr lang="en-US" sz="11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a:p>
            <a:pPr marL="0" lvl="0" indent="0"/>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ATTENTION: the number of mobility months indicated by each student when accepting the destination in </a:t>
            </a:r>
            <a:r>
              <a:rPr lang="en-US" sz="24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Turul</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 is binding for the calculation of the assigned scholarship months specified on the financial contract</a:t>
            </a:r>
            <a:endPar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0" lvl="0" indent="0" algn="l" rtl="0">
              <a:spcBef>
                <a:spcPts val="0"/>
              </a:spcBef>
              <a:spcAft>
                <a:spcPts val="0"/>
              </a:spcAft>
              <a:buNone/>
            </a:pPr>
            <a:endParaRPr sz="2800" dirty="0"/>
          </a:p>
          <a:p>
            <a:pPr marL="0" lvl="0" indent="0" algn="l" rtl="0">
              <a:spcBef>
                <a:spcPts val="0"/>
              </a:spcBef>
              <a:spcAft>
                <a:spcPts val="0"/>
              </a:spcAft>
              <a:buNone/>
            </a:pPr>
            <a:endParaRPr sz="2800" dirty="0">
              <a:solidFill>
                <a:srgbClr val="EBF1DE"/>
              </a:solidFill>
              <a:latin typeface="Helvetica Neue"/>
              <a:ea typeface="Helvetica Neue"/>
              <a:cs typeface="Helvetica Neue"/>
              <a:sym typeface="Helvetica Neue"/>
            </a:endParaRPr>
          </a:p>
          <a:p>
            <a:pPr marL="0" lvl="0" indent="0" algn="l" rtl="0">
              <a:spcBef>
                <a:spcPts val="0"/>
              </a:spcBef>
              <a:spcAft>
                <a:spcPts val="0"/>
              </a:spcAft>
              <a:buNone/>
            </a:pPr>
            <a:endParaRPr sz="2800" dirty="0">
              <a:solidFill>
                <a:srgbClr val="EBF1DE"/>
              </a:solidFill>
              <a:latin typeface="Helvetica Neue"/>
              <a:ea typeface="Helvetica Neue"/>
              <a:cs typeface="Helvetica Neue"/>
              <a:sym typeface="Helvetica Neue"/>
            </a:endParaRPr>
          </a:p>
          <a:p>
            <a:pPr marL="0" lvl="0" indent="0" algn="l" rtl="0">
              <a:spcBef>
                <a:spcPts val="0"/>
              </a:spcBef>
              <a:spcAft>
                <a:spcPts val="0"/>
              </a:spcAft>
              <a:buNone/>
            </a:pPr>
            <a:endParaRPr sz="2800" dirty="0">
              <a:solidFill>
                <a:srgbClr val="EBF1DE"/>
              </a:solidFill>
              <a:latin typeface="Helvetica Neue"/>
              <a:ea typeface="Helvetica Neue"/>
              <a:cs typeface="Helvetica Neue"/>
              <a:sym typeface="Helvetica Neue"/>
            </a:endParaRPr>
          </a:p>
          <a:p>
            <a:pPr marL="2557780" marR="5080" lvl="0" indent="0" algn="l" rtl="0">
              <a:lnSpc>
                <a:spcPct val="112400"/>
              </a:lnSpc>
              <a:spcBef>
                <a:spcPts val="130"/>
              </a:spcBef>
              <a:spcAft>
                <a:spcPts val="0"/>
              </a:spcAft>
              <a:buNone/>
            </a:pPr>
            <a:endParaRPr sz="2800" dirty="0">
              <a:latin typeface="Trebuchet MS"/>
              <a:ea typeface="Trebuchet MS"/>
              <a:cs typeface="Trebuchet MS"/>
              <a:sym typeface="Trebuchet MS"/>
            </a:endParaRPr>
          </a:p>
        </p:txBody>
      </p:sp>
      <p:sp>
        <p:nvSpPr>
          <p:cNvPr id="372" name="Google Shape;372;p19"/>
          <p:cNvSpPr txBox="1">
            <a:spLocks noGrp="1"/>
          </p:cNvSpPr>
          <p:nvPr>
            <p:ph type="title"/>
          </p:nvPr>
        </p:nvSpPr>
        <p:spPr>
          <a:xfrm>
            <a:off x="6882260" y="172211"/>
            <a:ext cx="11894819" cy="523220"/>
          </a:xfrm>
          <a:prstGeom prst="rect">
            <a:avLst/>
          </a:prstGeom>
          <a:noFill/>
          <a:ln>
            <a:noFill/>
          </a:ln>
        </p:spPr>
        <p:txBody>
          <a:bodyPr spcFirstLastPara="1" wrap="square" lIns="0" tIns="0" rIns="0" bIns="0" anchor="t" anchorCtr="0">
            <a:spAutoFit/>
          </a:bodyPr>
          <a:lstStyle/>
          <a:p>
            <a:pPr lvl="0" algn="ctr"/>
            <a:r>
              <a:rPr lang="it-IT" sz="3300" dirty="0">
                <a:solidFill>
                  <a:srgbClr val="EBF1DE"/>
                </a:solidFill>
                <a:latin typeface="Tahoma" panose="020B0604030504040204" pitchFamily="34" charset="0"/>
                <a:ea typeface="Tahoma" panose="020B0604030504040204" pitchFamily="34" charset="0"/>
                <a:cs typeface="Tahoma" panose="020B0604030504040204" pitchFamily="34" charset="0"/>
              </a:rPr>
              <a:t>Accettazione Della Sede   </a:t>
            </a:r>
            <a:r>
              <a:rPr lang="it-IT" sz="33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Acceptance</a:t>
            </a:r>
            <a:r>
              <a:rPr lang="it-IT" sz="33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 Of The </a:t>
            </a:r>
            <a:r>
              <a:rPr lang="it-IT" sz="33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Destination</a:t>
            </a:r>
            <a:endParaRPr lang="it-IT" sz="33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3" name="Google Shape;373;p19"/>
          <p:cNvSpPr txBox="1"/>
          <p:nvPr/>
        </p:nvSpPr>
        <p:spPr>
          <a:xfrm>
            <a:off x="3153355" y="9791832"/>
            <a:ext cx="3899452" cy="400110"/>
          </a:xfrm>
          <a:prstGeom prst="rect">
            <a:avLst/>
          </a:prstGeom>
          <a:solidFill>
            <a:schemeClr val="lt1"/>
          </a:solidFill>
          <a:ln>
            <a:noFill/>
          </a:ln>
        </p:spPr>
        <p:txBody>
          <a:bodyPr spcFirstLastPara="1" wrap="square" lIns="91425" tIns="45700" rIns="91425" bIns="45700" anchor="t" anchorCtr="0">
            <a:spAutoFit/>
          </a:bodyPr>
          <a:lstStyle/>
          <a:p>
            <a:pPr lvl="0"/>
            <a:r>
              <a:rPr lang="it-IT" sz="2000" dirty="0" err="1">
                <a:solidFill>
                  <a:schemeClr val="dk1"/>
                </a:solidFill>
                <a:latin typeface="Calibri"/>
                <a:ea typeface="Calibri"/>
                <a:cs typeface="Calibri"/>
                <a:sym typeface="Calibri"/>
              </a:rPr>
              <a:t>Universidad</a:t>
            </a:r>
            <a:r>
              <a:rPr lang="it-IT" sz="2000" dirty="0">
                <a:solidFill>
                  <a:schemeClr val="dk1"/>
                </a:solidFill>
                <a:latin typeface="Calibri"/>
                <a:ea typeface="Calibri"/>
                <a:cs typeface="Calibri"/>
                <a:sym typeface="Calibri"/>
              </a:rPr>
              <a:t> De </a:t>
            </a:r>
            <a:r>
              <a:rPr lang="it-IT" sz="2000" dirty="0" err="1">
                <a:solidFill>
                  <a:schemeClr val="dk1"/>
                </a:solidFill>
                <a:latin typeface="Calibri"/>
                <a:ea typeface="Calibri"/>
                <a:cs typeface="Calibri"/>
                <a:sym typeface="Calibri"/>
              </a:rPr>
              <a:t>Morón</a:t>
            </a:r>
            <a:r>
              <a:rPr lang="it-IT" sz="2000" dirty="0">
                <a:solidFill>
                  <a:schemeClr val="dk1"/>
                </a:solidFill>
                <a:latin typeface="Calibri"/>
                <a:ea typeface="Calibri"/>
                <a:cs typeface="Calibri"/>
                <a:sym typeface="Calibri"/>
              </a:rPr>
              <a:t>, ARGENTINA</a:t>
            </a:r>
          </a:p>
        </p:txBody>
      </p:sp>
      <p:pic>
        <p:nvPicPr>
          <p:cNvPr id="374" name="Google Shape;374;p19"/>
          <p:cNvPicPr preferRelativeResize="0"/>
          <p:nvPr/>
        </p:nvPicPr>
        <p:blipFill rotWithShape="1">
          <a:blip r:embed="rId6">
            <a:alphaModFix/>
          </a:blip>
          <a:srcRect/>
          <a:stretch/>
        </p:blipFill>
        <p:spPr>
          <a:xfrm>
            <a:off x="7637524" y="829224"/>
            <a:ext cx="3682303" cy="79255"/>
          </a:xfrm>
          <a:prstGeom prst="rect">
            <a:avLst/>
          </a:prstGeom>
          <a:noFill/>
          <a:ln>
            <a:noFill/>
          </a:ln>
        </p:spPr>
      </p:pic>
      <p:sp>
        <p:nvSpPr>
          <p:cNvPr id="375" name="Google Shape;375;p19"/>
          <p:cNvSpPr/>
          <p:nvPr/>
        </p:nvSpPr>
        <p:spPr>
          <a:xfrm>
            <a:off x="7467600" y="1485900"/>
            <a:ext cx="304800" cy="6019800"/>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E8267"/>
              </a:solidFill>
              <a:latin typeface="Calibri"/>
              <a:ea typeface="Calibri"/>
              <a:cs typeface="Calibri"/>
              <a:sym typeface="Calibri"/>
            </a:endParaRPr>
          </a:p>
        </p:txBody>
      </p:sp>
      <p:sp>
        <p:nvSpPr>
          <p:cNvPr id="376" name="Google Shape;376;p19"/>
          <p:cNvSpPr/>
          <p:nvPr/>
        </p:nvSpPr>
        <p:spPr>
          <a:xfrm>
            <a:off x="7620000" y="2233421"/>
            <a:ext cx="533400" cy="304800"/>
          </a:xfrm>
          <a:prstGeom prst="rightArrow">
            <a:avLst>
              <a:gd name="adj1" fmla="val 50000"/>
              <a:gd name="adj2" fmla="val 50000"/>
            </a:avLst>
          </a:prstGeom>
          <a:solidFill>
            <a:srgbClr val="C3D69B"/>
          </a:solidFill>
          <a:ln w="25400" cap="flat" cmpd="sng">
            <a:solidFill>
              <a:srgbClr val="EBF1D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80"/>
        <p:cNvGrpSpPr/>
        <p:nvPr/>
      </p:nvGrpSpPr>
      <p:grpSpPr>
        <a:xfrm>
          <a:off x="0" y="0"/>
          <a:ext cx="0" cy="0"/>
          <a:chOff x="0" y="0"/>
          <a:chExt cx="0" cy="0"/>
        </a:xfrm>
      </p:grpSpPr>
      <p:sp>
        <p:nvSpPr>
          <p:cNvPr id="381" name="Google Shape;381;p20"/>
          <p:cNvSpPr/>
          <p:nvPr/>
        </p:nvSpPr>
        <p:spPr>
          <a:xfrm>
            <a:off x="0" y="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82" name="Google Shape;382;p20"/>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383" name="Google Shape;383;p20"/>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84" name="Google Shape;384;p20"/>
          <p:cNvGrpSpPr/>
          <p:nvPr/>
        </p:nvGrpSpPr>
        <p:grpSpPr>
          <a:xfrm>
            <a:off x="0" y="0"/>
            <a:ext cx="18288000" cy="10287000"/>
            <a:chOff x="0" y="0"/>
            <a:chExt cx="18288000" cy="10287000"/>
          </a:xfrm>
        </p:grpSpPr>
        <p:pic>
          <p:nvPicPr>
            <p:cNvPr id="385" name="Google Shape;385;p20"/>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7420552" cy="10287000"/>
            </a:xfrm>
            <a:prstGeom prst="rect">
              <a:avLst/>
            </a:prstGeom>
            <a:noFill/>
            <a:ln>
              <a:noFill/>
            </a:ln>
          </p:spPr>
        </p:pic>
        <p:sp>
          <p:nvSpPr>
            <p:cNvPr id="386" name="Google Shape;386;p20"/>
            <p:cNvSpPr/>
            <p:nvPr/>
          </p:nvSpPr>
          <p:spPr>
            <a:xfrm>
              <a:off x="0" y="9505188"/>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7" name="Google Shape;387;p20"/>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388" name="Google Shape;388;p20"/>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389" name="Google Shape;389;p20"/>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390" name="Google Shape;390;p20"/>
          <p:cNvSpPr txBox="1">
            <a:spLocks noGrp="1"/>
          </p:cNvSpPr>
          <p:nvPr>
            <p:ph type="body" idx="1"/>
          </p:nvPr>
        </p:nvSpPr>
        <p:spPr>
          <a:xfrm>
            <a:off x="8561768" y="2285999"/>
            <a:ext cx="9429115" cy="6972411"/>
          </a:xfrm>
          <a:prstGeom prst="rect">
            <a:avLst/>
          </a:prstGeom>
          <a:noFill/>
          <a:ln>
            <a:noFill/>
          </a:ln>
        </p:spPr>
        <p:txBody>
          <a:bodyPr spcFirstLastPara="1" wrap="square" lIns="0" tIns="16500" rIns="0" bIns="0" anchor="t" anchorCtr="0">
            <a:spAutoFit/>
          </a:bodyPr>
          <a:lstStyle/>
          <a:p>
            <a:pPr marL="457200" lvl="0" indent="-457200" algn="l" rtl="0">
              <a:spcBef>
                <a:spcPts val="0"/>
              </a:spcBef>
              <a:spcAft>
                <a:spcPts val="0"/>
              </a:spcAft>
              <a:buClr>
                <a:srgbClr val="C3D69B"/>
              </a:buClr>
              <a:buSzPts val="4000"/>
              <a:buFont typeface="Noto Sans Symbols"/>
              <a:buChar char="⮚"/>
            </a:pPr>
            <a:r>
              <a:rPr lang="it-IT" sz="2800" b="1" dirty="0">
                <a:solidFill>
                  <a:srgbClr val="C3D69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Se VINCITORE della seconda sede</a:t>
            </a:r>
            <a:endParaRPr sz="2800" b="1" dirty="0">
              <a:solidFill>
                <a:srgbClr val="C3D69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può accettare la sede assegnata</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entro 3 giorni lavorativi </a:t>
            </a: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endParaRPr sz="28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marL="0" lvl="0" indent="0" algn="l" rtl="0">
              <a:spcBef>
                <a:spcPts val="0"/>
              </a:spcBef>
              <a:spcAft>
                <a:spcPts val="0"/>
              </a:spcAft>
              <a:buNone/>
            </a:pP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può rifiutare</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scegliendo l’opzione «voglio rimanere in graduatoria»</a:t>
            </a:r>
            <a:r>
              <a:rPr lang="it-IT" sz="2800"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endParaRPr sz="28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In questo caso, l@ studente continua a monitorare la graduatoria, nella speranza di una nuova </a:t>
            </a: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eventuale</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assegnazione per scorrimento</a:t>
            </a:r>
            <a:endParaRPr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lvl="0" indent="0"/>
            <a:endParaRPr lang="en-US" sz="2800" dirty="0">
              <a:latin typeface="Tahoma" panose="020B0604030504040204" pitchFamily="34" charset="0"/>
              <a:ea typeface="Tahoma" panose="020B0604030504040204" pitchFamily="34" charset="0"/>
              <a:cs typeface="Tahoma" panose="020B0604030504040204" pitchFamily="34" charset="0"/>
            </a:endParaRPr>
          </a:p>
          <a:p>
            <a:pPr lvl="0" indent="-457200">
              <a:buClr>
                <a:schemeClr val="bg2">
                  <a:lumMod val="20000"/>
                  <a:lumOff val="80000"/>
                </a:schemeClr>
              </a:buClr>
              <a:buSzPct val="95000"/>
              <a:buFont typeface="Wingdings" panose="05000000000000000000" pitchFamily="2" charset="2"/>
              <a:buChar char="Ø"/>
            </a:pPr>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If you are a “WINNING” STUDENT of the second choice</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 </a:t>
            </a:r>
          </a:p>
          <a:p>
            <a:pPr marL="0" lvl="0" indent="0">
              <a:buClr>
                <a:schemeClr val="bg2">
                  <a:lumMod val="20000"/>
                  <a:lumOff val="80000"/>
                </a:schemeClr>
              </a:buClr>
              <a:buSzPct val="95000"/>
            </a:pPr>
            <a:endParaRPr lang="en-US" sz="8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a:p>
            <a:pPr marL="0" lvl="0" indent="0"/>
            <a:r>
              <a:rPr lang="en-US"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You may accept the proposed destination</a:t>
            </a:r>
          </a:p>
          <a:p>
            <a:pPr marL="0" lvl="0" indent="0"/>
            <a:endParaRPr lang="en-US" sz="12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a:p>
            <a:pPr marL="0" lvl="0" indent="0"/>
            <a:r>
              <a:rPr lang="en-US"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You </a:t>
            </a:r>
            <a:r>
              <a:rPr lang="en-US"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may reject the proposed destination</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selecting the option «I want to remain on the ranking list» </a:t>
            </a:r>
          </a:p>
          <a:p>
            <a:pPr marL="0" lvl="0" indent="0"/>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In this case, the student keeps monitoring the ranking, hoping for a </a:t>
            </a:r>
            <a:r>
              <a:rPr lang="en-US"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possible</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new assignment by sliding</a:t>
            </a:r>
            <a:endParaRPr sz="2400" dirty="0">
              <a:solidFill>
                <a:srgbClr val="EBF1DE"/>
              </a:solidFill>
              <a:latin typeface="Helvetica Neue"/>
              <a:ea typeface="Helvetica Neue"/>
              <a:cs typeface="Helvetica Neue"/>
              <a:sym typeface="Helvetica Neue"/>
            </a:endParaRPr>
          </a:p>
        </p:txBody>
      </p:sp>
      <p:sp>
        <p:nvSpPr>
          <p:cNvPr id="391" name="Google Shape;391;p20"/>
          <p:cNvSpPr txBox="1">
            <a:spLocks noGrp="1"/>
          </p:cNvSpPr>
          <p:nvPr>
            <p:ph type="title"/>
          </p:nvPr>
        </p:nvSpPr>
        <p:spPr>
          <a:xfrm>
            <a:off x="6914747" y="141838"/>
            <a:ext cx="11894819" cy="1323439"/>
          </a:xfrm>
          <a:prstGeom prst="rect">
            <a:avLst/>
          </a:prstGeom>
          <a:noFill/>
          <a:ln>
            <a:noFill/>
          </a:ln>
        </p:spPr>
        <p:txBody>
          <a:bodyPr spcFirstLastPara="1" wrap="square" lIns="0" tIns="0" rIns="0" bIns="0" anchor="t" anchorCtr="0">
            <a:spAutoFit/>
          </a:bodyPr>
          <a:lstStyle/>
          <a:p>
            <a:pPr lvl="0" algn="ctr"/>
            <a:r>
              <a:rPr lang="it-IT" sz="5000" dirty="0">
                <a:solidFill>
                  <a:srgbClr val="EBF1DE"/>
                </a:solidFill>
                <a:latin typeface="Tahoma" panose="020B0604030504040204" pitchFamily="34" charset="0"/>
                <a:ea typeface="Tahoma" panose="020B0604030504040204" pitchFamily="34" charset="0"/>
                <a:cs typeface="Tahoma" panose="020B0604030504040204" pitchFamily="34" charset="0"/>
              </a:rPr>
              <a:t>Accettazione Della Sede   </a:t>
            </a:r>
            <a:br>
              <a:rPr lang="it-IT" sz="5000" dirty="0">
                <a:solidFill>
                  <a:srgbClr val="EBF1DE"/>
                </a:solidFill>
                <a:latin typeface="Tahoma" panose="020B0604030504040204" pitchFamily="34" charset="0"/>
                <a:ea typeface="Tahoma" panose="020B0604030504040204" pitchFamily="34" charset="0"/>
                <a:cs typeface="Tahoma" panose="020B0604030504040204" pitchFamily="34" charset="0"/>
              </a:rPr>
            </a:b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Acceptance</a:t>
            </a:r>
            <a:r>
              <a:rPr lang="it-IT"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 Of The </a:t>
            </a: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Destination</a:t>
            </a:r>
            <a:endParaRPr sz="3300" dirty="0">
              <a:solidFill>
                <a:srgbClr val="EBF1DE"/>
              </a:solidFill>
            </a:endParaRPr>
          </a:p>
        </p:txBody>
      </p:sp>
      <p:pic>
        <p:nvPicPr>
          <p:cNvPr id="393" name="Google Shape;393;p20"/>
          <p:cNvPicPr preferRelativeResize="0"/>
          <p:nvPr/>
        </p:nvPicPr>
        <p:blipFill rotWithShape="1">
          <a:blip r:embed="rId6">
            <a:alphaModFix/>
          </a:blip>
          <a:srcRect/>
          <a:stretch/>
        </p:blipFill>
        <p:spPr>
          <a:xfrm>
            <a:off x="10949483" y="1532274"/>
            <a:ext cx="3682303" cy="79255"/>
          </a:xfrm>
          <a:prstGeom prst="rect">
            <a:avLst/>
          </a:prstGeom>
          <a:noFill/>
          <a:ln>
            <a:noFill/>
          </a:ln>
        </p:spPr>
      </p:pic>
      <p:sp>
        <p:nvSpPr>
          <p:cNvPr id="394" name="Google Shape;394;p20"/>
          <p:cNvSpPr/>
          <p:nvPr/>
        </p:nvSpPr>
        <p:spPr>
          <a:xfrm>
            <a:off x="7467600" y="1485900"/>
            <a:ext cx="304800" cy="6019800"/>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E8267"/>
              </a:solidFill>
              <a:latin typeface="Calibri"/>
              <a:ea typeface="Calibri"/>
              <a:cs typeface="Calibri"/>
              <a:sym typeface="Calibri"/>
            </a:endParaRPr>
          </a:p>
        </p:txBody>
      </p:sp>
      <p:sp>
        <p:nvSpPr>
          <p:cNvPr id="395" name="Google Shape;395;p20"/>
          <p:cNvSpPr/>
          <p:nvPr/>
        </p:nvSpPr>
        <p:spPr>
          <a:xfrm>
            <a:off x="7690102" y="2882544"/>
            <a:ext cx="533400" cy="304800"/>
          </a:xfrm>
          <a:prstGeom prst="rightArrow">
            <a:avLst>
              <a:gd name="adj1" fmla="val 50000"/>
              <a:gd name="adj2" fmla="val 50000"/>
            </a:avLst>
          </a:prstGeom>
          <a:solidFill>
            <a:srgbClr val="C3D69B"/>
          </a:solidFill>
          <a:ln w="25400" cap="flat" cmpd="sng">
            <a:solidFill>
              <a:srgbClr val="EBF1D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20"/>
          <p:cNvSpPr/>
          <p:nvPr/>
        </p:nvSpPr>
        <p:spPr>
          <a:xfrm>
            <a:off x="7682511" y="4160549"/>
            <a:ext cx="533400" cy="304800"/>
          </a:xfrm>
          <a:prstGeom prst="rightArrow">
            <a:avLst>
              <a:gd name="adj1" fmla="val 50000"/>
              <a:gd name="adj2" fmla="val 50000"/>
            </a:avLst>
          </a:prstGeom>
          <a:solidFill>
            <a:srgbClr val="C3D69B"/>
          </a:solidFill>
          <a:ln w="25400" cap="flat" cmpd="sng">
            <a:solidFill>
              <a:srgbClr val="EBF1D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396;p20"/>
          <p:cNvSpPr/>
          <p:nvPr/>
        </p:nvSpPr>
        <p:spPr>
          <a:xfrm>
            <a:off x="7855440" y="7680187"/>
            <a:ext cx="533400" cy="304800"/>
          </a:xfrm>
          <a:prstGeom prst="rightArrow">
            <a:avLst>
              <a:gd name="adj1" fmla="val 50000"/>
              <a:gd name="adj2" fmla="val 50000"/>
            </a:avLst>
          </a:prstGeom>
          <a:solidFill>
            <a:schemeClr val="bg2">
              <a:lumMod val="40000"/>
              <a:lumOff val="60000"/>
            </a:schemeClr>
          </a:solidFill>
          <a:ln w="25400" cap="flat" cmpd="sng">
            <a:solidFill>
              <a:schemeClr val="bg2">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Immagine 3"/>
          <p:cNvPicPr>
            <a:picLocks noChangeAspect="1"/>
          </p:cNvPicPr>
          <p:nvPr/>
        </p:nvPicPr>
        <p:blipFill>
          <a:blip r:embed="rId7"/>
          <a:stretch>
            <a:fillRect/>
          </a:stretch>
        </p:blipFill>
        <p:spPr>
          <a:xfrm>
            <a:off x="7817775" y="7113212"/>
            <a:ext cx="560881" cy="365792"/>
          </a:xfrm>
          <a:prstGeom prst="rect">
            <a:avLst/>
          </a:prstGeom>
        </p:spPr>
      </p:pic>
      <p:pic>
        <p:nvPicPr>
          <p:cNvPr id="2" name="Immagine 1"/>
          <p:cNvPicPr>
            <a:picLocks noChangeAspect="1"/>
          </p:cNvPicPr>
          <p:nvPr/>
        </p:nvPicPr>
        <p:blipFill>
          <a:blip r:embed="rId8"/>
          <a:stretch>
            <a:fillRect/>
          </a:stretch>
        </p:blipFill>
        <p:spPr>
          <a:xfrm>
            <a:off x="3289811" y="9728335"/>
            <a:ext cx="4011516" cy="53649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00"/>
        <p:cNvGrpSpPr/>
        <p:nvPr/>
      </p:nvGrpSpPr>
      <p:grpSpPr>
        <a:xfrm>
          <a:off x="0" y="0"/>
          <a:ext cx="0" cy="0"/>
          <a:chOff x="0" y="0"/>
          <a:chExt cx="0" cy="0"/>
        </a:xfrm>
      </p:grpSpPr>
      <p:sp>
        <p:nvSpPr>
          <p:cNvPr id="401" name="Google Shape;401;p21"/>
          <p:cNvSpPr/>
          <p:nvPr/>
        </p:nvSpPr>
        <p:spPr>
          <a:xfrm>
            <a:off x="0" y="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21"/>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03" name="Google Shape;403;p21"/>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04" name="Google Shape;404;p21"/>
          <p:cNvGrpSpPr/>
          <p:nvPr/>
        </p:nvGrpSpPr>
        <p:grpSpPr>
          <a:xfrm>
            <a:off x="-1" y="0"/>
            <a:ext cx="18288001" cy="10287000"/>
            <a:chOff x="-1" y="0"/>
            <a:chExt cx="18288001" cy="10287000"/>
          </a:xfrm>
        </p:grpSpPr>
        <p:pic>
          <p:nvPicPr>
            <p:cNvPr id="405" name="Google Shape;405;p21"/>
            <p:cNvPicPr preferRelativeResize="0"/>
            <p:nvPr/>
          </p:nvPicPr>
          <p:blipFill>
            <a:blip r:embed="rId3">
              <a:extLst>
                <a:ext uri="{28A0092B-C50C-407E-A947-70E740481C1C}">
                  <a14:useLocalDpi xmlns:a14="http://schemas.microsoft.com/office/drawing/2010/main" val="0"/>
                </a:ext>
              </a:extLst>
            </a:blip>
            <a:stretch>
              <a:fillRect/>
            </a:stretch>
          </p:blipFill>
          <p:spPr>
            <a:xfrm>
              <a:off x="-1" y="0"/>
              <a:ext cx="7412081" cy="10287000"/>
            </a:xfrm>
            <a:prstGeom prst="rect">
              <a:avLst/>
            </a:prstGeom>
          </p:spPr>
        </p:pic>
        <p:sp>
          <p:nvSpPr>
            <p:cNvPr id="406" name="Google Shape;406;p21"/>
            <p:cNvSpPr/>
            <p:nvPr/>
          </p:nvSpPr>
          <p:spPr>
            <a:xfrm>
              <a:off x="0" y="9505188"/>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7" name="Google Shape;407;p21"/>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408" name="Google Shape;408;p21"/>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409" name="Google Shape;409;p21"/>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410" name="Google Shape;410;p21"/>
          <p:cNvSpPr txBox="1">
            <a:spLocks noGrp="1"/>
          </p:cNvSpPr>
          <p:nvPr>
            <p:ph type="body" idx="1"/>
          </p:nvPr>
        </p:nvSpPr>
        <p:spPr>
          <a:xfrm>
            <a:off x="8522289" y="1647517"/>
            <a:ext cx="9429115" cy="7680298"/>
          </a:xfrm>
          <a:prstGeom prst="rect">
            <a:avLst/>
          </a:prstGeom>
          <a:noFill/>
          <a:ln>
            <a:noFill/>
          </a:ln>
        </p:spPr>
        <p:txBody>
          <a:bodyPr spcFirstLastPara="1" wrap="square" lIns="0" tIns="16500" rIns="0" bIns="0" anchor="t" anchorCtr="0">
            <a:spAutoFit/>
          </a:bodyPr>
          <a:lstStyle/>
          <a:p>
            <a:pPr marL="457200" lvl="0" indent="-457200" algn="l" rtl="0">
              <a:spcBef>
                <a:spcPts val="0"/>
              </a:spcBef>
              <a:spcAft>
                <a:spcPts val="0"/>
              </a:spcAft>
              <a:buClr>
                <a:srgbClr val="C3D69B"/>
              </a:buClr>
              <a:buSzPts val="4000"/>
              <a:buFont typeface="Noto Sans Symbols"/>
              <a:buChar char="⮚"/>
            </a:pPr>
            <a:r>
              <a:rPr lang="it-IT" sz="2800" dirty="0">
                <a:solidFill>
                  <a:srgbClr val="C3D69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Se IDONEO </a:t>
            </a:r>
            <a:endParaRPr sz="2800"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marL="0" lvl="0" indent="0" algn="l" rtl="0">
              <a:spcBef>
                <a:spcPts val="0"/>
              </a:spcBef>
              <a:spcAft>
                <a:spcPts val="0"/>
              </a:spcAft>
              <a:buNone/>
            </a:pP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deve continuare a monitorare la graduatoria</a:t>
            </a:r>
            <a:r>
              <a:rPr lang="it-IT" sz="2800"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che </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procederà tramite scorrimenti fino all’assegnazione dei posti disponibili, sulla base delle preferenze espresse dagli studenti in fase di candidatura</a:t>
            </a:r>
          </a:p>
          <a:p>
            <a:pPr marL="0" lvl="0" indent="0" algn="l" rtl="0">
              <a:spcBef>
                <a:spcPts val="0"/>
              </a:spcBef>
              <a:spcAft>
                <a:spcPts val="0"/>
              </a:spcAft>
              <a:buNone/>
            </a:pPr>
            <a:endParaRPr lang="it-IT" sz="11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indent="-457200">
              <a:buClr>
                <a:schemeClr val="bg2">
                  <a:lumMod val="40000"/>
                  <a:lumOff val="60000"/>
                </a:schemeClr>
              </a:buClr>
              <a:buSzPct val="104000"/>
              <a:buFont typeface="Wingdings" panose="05000000000000000000" pitchFamily="2" charset="2"/>
              <a:buChar char="Ø"/>
            </a:pPr>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If “eligible”</a:t>
            </a:r>
          </a:p>
          <a:p>
            <a:pPr marL="0" lvl="0" indent="0"/>
            <a:r>
              <a:rPr lang="en-US"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you must continue to monitor the ranking list</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which will proceed through shortlist until the allocation of available places, in relation to the preferences expressed by students when applying to the Call</a:t>
            </a:r>
            <a:endParaRPr lang="it-IT" sz="2800" dirty="0">
              <a:solidFill>
                <a:srgbClr val="EBF1DE"/>
              </a:solidFill>
              <a:latin typeface="Helvetica Neue"/>
              <a:ea typeface="Helvetica Neue"/>
              <a:cs typeface="Helvetica Neue"/>
              <a:sym typeface="Helvetica Neue"/>
            </a:endParaRPr>
          </a:p>
          <a:p>
            <a:pPr marL="0" lvl="0" indent="0" algn="ctr" rtl="0">
              <a:spcBef>
                <a:spcPts val="0"/>
              </a:spcBef>
              <a:spcAft>
                <a:spcPts val="0"/>
              </a:spcAft>
              <a:buNone/>
            </a:pPr>
            <a:endParaRPr lang="it-IT" sz="2800" dirty="0">
              <a:solidFill>
                <a:srgbClr val="EBF1DE"/>
              </a:solidFill>
              <a:latin typeface="Helvetica Neue"/>
              <a:ea typeface="Helvetica Neue"/>
              <a:cs typeface="Helvetica Neue"/>
              <a:sym typeface="Helvetica Neue"/>
            </a:endParaRPr>
          </a:p>
          <a:p>
            <a:pPr marL="0" lvl="0" indent="0" algn="ctr" rtl="0">
              <a:spcBef>
                <a:spcPts val="0"/>
              </a:spcBef>
              <a:spcAft>
                <a:spcPts val="0"/>
              </a:spcAft>
              <a:buNone/>
            </a:pPr>
            <a:endPar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marL="0" lvl="0" indent="0" algn="ctr" rtl="0">
              <a:spcBef>
                <a:spcPts val="0"/>
              </a:spcBef>
              <a:spcAft>
                <a:spcPts val="0"/>
              </a:spcAft>
              <a:buNone/>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Nel caso in cui venga assegnata una sede allo studente «idoneo», il suo stato passerà a VINCITORE e dovrà accettare entro 3 giorni lavorativi</a:t>
            </a:r>
          </a:p>
          <a:p>
            <a:pPr marL="0" lvl="0" indent="0" algn="ctr" rtl="0">
              <a:spcBef>
                <a:spcPts val="0"/>
              </a:spcBef>
              <a:spcAft>
                <a:spcPts val="0"/>
              </a:spcAft>
              <a:buNone/>
            </a:pPr>
            <a:endParaRPr lang="it-IT" sz="1100" b="1" dirty="0">
              <a:solidFill>
                <a:srgbClr val="EBF1DE"/>
              </a:solidFill>
              <a:latin typeface="Helvetica Neue"/>
              <a:ea typeface="Helvetica Neue"/>
              <a:cs typeface="Helvetica Neue"/>
              <a:sym typeface="Helvetica Neue"/>
            </a:endParaRPr>
          </a:p>
          <a:p>
            <a:pPr marL="0" lvl="0" indent="0" algn="ctr"/>
            <a:r>
              <a:rPr lang="en-US" sz="2400" dirty="0">
                <a:solidFill>
                  <a:schemeClr val="bg2">
                    <a:lumMod val="20000"/>
                    <a:lumOff val="80000"/>
                  </a:schemeClr>
                </a:solidFill>
                <a:latin typeface="Helvetica Neue"/>
                <a:ea typeface="Helvetica Neue"/>
                <a:cs typeface="Helvetica Neue"/>
                <a:sym typeface="Helvetica Neue"/>
              </a:rPr>
              <a:t>In the event that a destination is assigned to the "eligible" student, their status will change to “WINNING” STUDENT and they must accept within 3 working days</a:t>
            </a:r>
            <a:endParaRPr sz="2400" dirty="0">
              <a:solidFill>
                <a:schemeClr val="bg2">
                  <a:lumMod val="20000"/>
                  <a:lumOff val="80000"/>
                </a:schemeClr>
              </a:solidFill>
              <a:latin typeface="Helvetica Neue"/>
              <a:ea typeface="Helvetica Neue"/>
              <a:cs typeface="Helvetica Neue"/>
              <a:sym typeface="Helvetica Neue"/>
            </a:endParaRPr>
          </a:p>
        </p:txBody>
      </p:sp>
      <p:sp>
        <p:nvSpPr>
          <p:cNvPr id="411" name="Google Shape;411;p21"/>
          <p:cNvSpPr txBox="1">
            <a:spLocks noGrp="1"/>
          </p:cNvSpPr>
          <p:nvPr>
            <p:ph type="title"/>
          </p:nvPr>
        </p:nvSpPr>
        <p:spPr>
          <a:xfrm>
            <a:off x="6854191" y="53577"/>
            <a:ext cx="11894819" cy="1323439"/>
          </a:xfrm>
          <a:prstGeom prst="rect">
            <a:avLst/>
          </a:prstGeom>
          <a:noFill/>
          <a:ln>
            <a:noFill/>
          </a:ln>
        </p:spPr>
        <p:txBody>
          <a:bodyPr spcFirstLastPara="1" wrap="square" lIns="0" tIns="0" rIns="0" bIns="0" anchor="t" anchorCtr="0">
            <a:spAutoFit/>
          </a:bodyPr>
          <a:lstStyle/>
          <a:p>
            <a:pPr algn="ctr"/>
            <a:r>
              <a:rPr lang="it-IT" sz="5000" dirty="0">
                <a:solidFill>
                  <a:srgbClr val="EBF1DE"/>
                </a:solidFill>
                <a:latin typeface="Tahoma" panose="020B0604030504040204" pitchFamily="34" charset="0"/>
                <a:ea typeface="Tahoma" panose="020B0604030504040204" pitchFamily="34" charset="0"/>
                <a:cs typeface="Tahoma" panose="020B0604030504040204" pitchFamily="34" charset="0"/>
              </a:rPr>
              <a:t>Accettazione Della Sede   </a:t>
            </a:r>
            <a:br>
              <a:rPr lang="it-IT" sz="5000" dirty="0">
                <a:solidFill>
                  <a:srgbClr val="EBF1DE"/>
                </a:solidFill>
                <a:latin typeface="Tahoma" panose="020B0604030504040204" pitchFamily="34" charset="0"/>
                <a:ea typeface="Tahoma" panose="020B0604030504040204" pitchFamily="34" charset="0"/>
                <a:cs typeface="Tahoma" panose="020B0604030504040204" pitchFamily="34" charset="0"/>
              </a:rPr>
            </a:b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Acceptance</a:t>
            </a:r>
            <a:r>
              <a:rPr lang="it-IT"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 Of The </a:t>
            </a: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Destination</a:t>
            </a:r>
            <a:endParaRPr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13" name="Google Shape;413;p21"/>
          <p:cNvPicPr preferRelativeResize="0"/>
          <p:nvPr/>
        </p:nvPicPr>
        <p:blipFill rotWithShape="1">
          <a:blip r:embed="rId6">
            <a:alphaModFix/>
          </a:blip>
          <a:srcRect/>
          <a:stretch/>
        </p:blipFill>
        <p:spPr>
          <a:xfrm>
            <a:off x="10721763" y="1438123"/>
            <a:ext cx="3682303" cy="79255"/>
          </a:xfrm>
          <a:prstGeom prst="rect">
            <a:avLst/>
          </a:prstGeom>
          <a:noFill/>
          <a:ln>
            <a:noFill/>
          </a:ln>
        </p:spPr>
      </p:pic>
      <p:sp>
        <p:nvSpPr>
          <p:cNvPr id="414" name="Google Shape;414;p21"/>
          <p:cNvSpPr/>
          <p:nvPr/>
        </p:nvSpPr>
        <p:spPr>
          <a:xfrm>
            <a:off x="7467600" y="1485900"/>
            <a:ext cx="304800" cy="6019800"/>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E8267"/>
              </a:solidFill>
              <a:latin typeface="Calibri"/>
              <a:ea typeface="Calibri"/>
              <a:cs typeface="Calibri"/>
              <a:sym typeface="Calibri"/>
            </a:endParaRPr>
          </a:p>
        </p:txBody>
      </p:sp>
      <p:sp>
        <p:nvSpPr>
          <p:cNvPr id="415" name="Google Shape;415;p21"/>
          <p:cNvSpPr/>
          <p:nvPr/>
        </p:nvSpPr>
        <p:spPr>
          <a:xfrm>
            <a:off x="7794579" y="2233421"/>
            <a:ext cx="533400" cy="304800"/>
          </a:xfrm>
          <a:prstGeom prst="rightArrow">
            <a:avLst>
              <a:gd name="adj1" fmla="val 50000"/>
              <a:gd name="adj2" fmla="val 50000"/>
            </a:avLst>
          </a:prstGeom>
          <a:solidFill>
            <a:srgbClr val="C3D69B"/>
          </a:solidFill>
          <a:ln w="25400" cap="flat" cmpd="sng">
            <a:solidFill>
              <a:srgbClr val="EBF1D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Immagine 1"/>
          <p:cNvPicPr>
            <a:picLocks noChangeAspect="1"/>
          </p:cNvPicPr>
          <p:nvPr/>
        </p:nvPicPr>
        <p:blipFill>
          <a:blip r:embed="rId7"/>
          <a:stretch>
            <a:fillRect/>
          </a:stretch>
        </p:blipFill>
        <p:spPr>
          <a:xfrm>
            <a:off x="7767098" y="4220371"/>
            <a:ext cx="560881" cy="365792"/>
          </a:xfrm>
          <a:prstGeom prst="rect">
            <a:avLst/>
          </a:prstGeom>
        </p:spPr>
      </p:pic>
      <p:sp>
        <p:nvSpPr>
          <p:cNvPr id="18" name="Google Shape;357;p18"/>
          <p:cNvSpPr txBox="1"/>
          <p:nvPr/>
        </p:nvSpPr>
        <p:spPr>
          <a:xfrm>
            <a:off x="1679382" y="9796547"/>
            <a:ext cx="5548356" cy="400069"/>
          </a:xfrm>
          <a:prstGeom prst="rect">
            <a:avLst/>
          </a:prstGeom>
          <a:solidFill>
            <a:schemeClr val="lt1"/>
          </a:solidFill>
          <a:ln>
            <a:noFill/>
          </a:ln>
        </p:spPr>
        <p:txBody>
          <a:bodyPr spcFirstLastPara="1" wrap="square" lIns="91425" tIns="45700" rIns="91425" bIns="45700" anchor="t" anchorCtr="0">
            <a:spAutoFit/>
          </a:bodyPr>
          <a:lstStyle/>
          <a:p>
            <a:pPr lvl="0"/>
            <a:r>
              <a:rPr lang="fr-FR" sz="2000" dirty="0">
                <a:solidFill>
                  <a:schemeClr val="dk1"/>
                </a:solidFill>
                <a:latin typeface="Calibri"/>
                <a:ea typeface="Calibri"/>
                <a:cs typeface="Calibri"/>
                <a:sym typeface="Calibri"/>
              </a:rPr>
              <a:t> Institut National Agronomique De Tunisie, TUNISIA</a:t>
            </a:r>
          </a:p>
        </p:txBody>
      </p:sp>
      <p:pic>
        <p:nvPicPr>
          <p:cNvPr id="4" name="Elemento grafico 3" descr="Lente di ingrandimento con riempimento a tinta unita">
            <a:extLst>
              <a:ext uri="{FF2B5EF4-FFF2-40B4-BE49-F238E27FC236}">
                <a16:creationId xmlns:a16="http://schemas.microsoft.com/office/drawing/2014/main" id="{39CF9148-391D-43E9-A223-3E7B22A39F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7979" y="6293123"/>
            <a:ext cx="753087" cy="75308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19"/>
        <p:cNvGrpSpPr/>
        <p:nvPr/>
      </p:nvGrpSpPr>
      <p:grpSpPr>
        <a:xfrm>
          <a:off x="0" y="0"/>
          <a:ext cx="0" cy="0"/>
          <a:chOff x="0" y="0"/>
          <a:chExt cx="0" cy="0"/>
        </a:xfrm>
      </p:grpSpPr>
      <p:sp>
        <p:nvSpPr>
          <p:cNvPr id="420" name="Google Shape;420;p22"/>
          <p:cNvSpPr/>
          <p:nvPr/>
        </p:nvSpPr>
        <p:spPr>
          <a:xfrm>
            <a:off x="0" y="0"/>
            <a:ext cx="18288000" cy="1958339"/>
          </a:xfrm>
          <a:custGeom>
            <a:avLst/>
            <a:gdLst/>
            <a:ahLst/>
            <a:cxnLst/>
            <a:rect l="l" t="t" r="r" b="b"/>
            <a:pathLst>
              <a:path w="18288000" h="1958339" extrusionOk="0">
                <a:moveTo>
                  <a:pt x="18287999" y="0"/>
                </a:moveTo>
                <a:lnTo>
                  <a:pt x="0" y="0"/>
                </a:lnTo>
                <a:lnTo>
                  <a:pt x="0" y="1958340"/>
                </a:lnTo>
                <a:lnTo>
                  <a:pt x="18287999" y="1958340"/>
                </a:lnTo>
                <a:lnTo>
                  <a:pt x="18287999"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22"/>
          <p:cNvSpPr txBox="1"/>
          <p:nvPr/>
        </p:nvSpPr>
        <p:spPr>
          <a:xfrm>
            <a:off x="74168" y="874522"/>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22" name="Google Shape;422;p22"/>
          <p:cNvSpPr txBox="1"/>
          <p:nvPr/>
        </p:nvSpPr>
        <p:spPr>
          <a:xfrm>
            <a:off x="91439" y="5065426"/>
            <a:ext cx="37465" cy="15875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23" name="Google Shape;423;p22"/>
          <p:cNvSpPr/>
          <p:nvPr/>
        </p:nvSpPr>
        <p:spPr>
          <a:xfrm>
            <a:off x="0" y="8334755"/>
            <a:ext cx="18288000" cy="1952625"/>
          </a:xfrm>
          <a:custGeom>
            <a:avLst/>
            <a:gdLst/>
            <a:ahLst/>
            <a:cxnLst/>
            <a:rect l="l" t="t" r="r" b="b"/>
            <a:pathLst>
              <a:path w="18288000" h="1952625" extrusionOk="0">
                <a:moveTo>
                  <a:pt x="18288000" y="0"/>
                </a:moveTo>
                <a:lnTo>
                  <a:pt x="0" y="0"/>
                </a:lnTo>
                <a:lnTo>
                  <a:pt x="0" y="1952243"/>
                </a:lnTo>
                <a:lnTo>
                  <a:pt x="18288000" y="1952243"/>
                </a:lnTo>
                <a:lnTo>
                  <a:pt x="18288000"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22"/>
          <p:cNvSpPr txBox="1"/>
          <p:nvPr/>
        </p:nvSpPr>
        <p:spPr>
          <a:xfrm>
            <a:off x="78739" y="9207500"/>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pic>
        <p:nvPicPr>
          <p:cNvPr id="425" name="Google Shape;425;p22"/>
          <p:cNvPicPr preferRelativeResize="0"/>
          <p:nvPr/>
        </p:nvPicPr>
        <p:blipFill>
          <a:blip r:embed="rId3">
            <a:extLst>
              <a:ext uri="{28A0092B-C50C-407E-A947-70E740481C1C}">
                <a14:useLocalDpi xmlns:a14="http://schemas.microsoft.com/office/drawing/2010/main" val="0"/>
              </a:ext>
            </a:extLst>
          </a:blip>
          <a:stretch>
            <a:fillRect/>
          </a:stretch>
        </p:blipFill>
        <p:spPr>
          <a:xfrm>
            <a:off x="-2" y="-10686"/>
            <a:ext cx="18288000" cy="10297686"/>
          </a:xfrm>
          <a:prstGeom prst="rect">
            <a:avLst/>
          </a:prstGeom>
          <a:noFill/>
          <a:ln>
            <a:noFill/>
          </a:ln>
        </p:spPr>
      </p:pic>
      <p:sp>
        <p:nvSpPr>
          <p:cNvPr id="426" name="Google Shape;426;p22"/>
          <p:cNvSpPr/>
          <p:nvPr/>
        </p:nvSpPr>
        <p:spPr>
          <a:xfrm>
            <a:off x="0" y="616121"/>
            <a:ext cx="18288000" cy="3964159"/>
          </a:xfrm>
          <a:custGeom>
            <a:avLst/>
            <a:gdLst/>
            <a:ahLst/>
            <a:cxnLst/>
            <a:rect l="l" t="t" r="r" b="b"/>
            <a:pathLst>
              <a:path w="18288000" h="6383020" extrusionOk="0">
                <a:moveTo>
                  <a:pt x="18288000" y="0"/>
                </a:moveTo>
                <a:lnTo>
                  <a:pt x="0" y="0"/>
                </a:lnTo>
                <a:lnTo>
                  <a:pt x="0" y="6382511"/>
                </a:lnTo>
                <a:lnTo>
                  <a:pt x="18288000" y="6382511"/>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22"/>
          <p:cNvSpPr txBox="1"/>
          <p:nvPr/>
        </p:nvSpPr>
        <p:spPr>
          <a:xfrm>
            <a:off x="78739" y="5040248"/>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28" name="Google Shape;428;p22"/>
          <p:cNvSpPr txBox="1">
            <a:spLocks noGrp="1"/>
          </p:cNvSpPr>
          <p:nvPr>
            <p:ph type="title"/>
          </p:nvPr>
        </p:nvSpPr>
        <p:spPr>
          <a:xfrm>
            <a:off x="3457741" y="635801"/>
            <a:ext cx="10779833" cy="2096728"/>
          </a:xfrm>
          <a:prstGeom prst="rect">
            <a:avLst/>
          </a:prstGeom>
          <a:noFill/>
          <a:ln>
            <a:noFill/>
          </a:ln>
        </p:spPr>
        <p:txBody>
          <a:bodyPr spcFirstLastPara="1" wrap="square" lIns="0" tIns="12700" rIns="0" bIns="0" anchor="t" anchorCtr="0">
            <a:spAutoFit/>
          </a:bodyPr>
          <a:lstStyle/>
          <a:p>
            <a:pPr marL="12700" marR="5080" lvl="0" algn="ctr">
              <a:lnSpc>
                <a:spcPct val="110500"/>
              </a:lnSpc>
            </a:pPr>
            <a:r>
              <a:rPr lang="it-IT" sz="50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Graduatoria Definitiva</a:t>
            </a:r>
            <a:br>
              <a:rPr lang="it-IT" sz="50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br>
            <a:r>
              <a:rPr lang="it-IT" sz="3600" b="1"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Final</a:t>
            </a:r>
            <a:r>
              <a:rPr lang="it-IT" sz="3600" b="1"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 Ranking List</a:t>
            </a:r>
            <a:br>
              <a:rPr lang="it-IT" sz="36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br>
            <a:endParaRPr lang="it-IT" sz="36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p:txBody>
      </p:sp>
      <p:sp>
        <p:nvSpPr>
          <p:cNvPr id="429" name="Google Shape;429;p22"/>
          <p:cNvSpPr txBox="1"/>
          <p:nvPr/>
        </p:nvSpPr>
        <p:spPr>
          <a:xfrm>
            <a:off x="860406" y="2286841"/>
            <a:ext cx="16567184" cy="2123618"/>
          </a:xfrm>
          <a:prstGeom prst="rect">
            <a:avLst/>
          </a:prstGeom>
          <a:noFill/>
          <a:ln>
            <a:noFill/>
          </a:ln>
        </p:spPr>
        <p:txBody>
          <a:bodyPr spcFirstLastPara="1" wrap="square" lIns="91425" tIns="45700" rIns="91425" bIns="45700" anchor="t" anchorCtr="0">
            <a:spAutoFit/>
          </a:bodyPr>
          <a:lstStyle/>
          <a:p>
            <a:pPr lvl="0" algn="ct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 partire da GIUGNO 2025, verrà pubblicato sul sito dell’Ateneo (a questo indirizzo </a:t>
            </a:r>
            <a:r>
              <a:rPr lang="it-IT" sz="2800" dirty="0">
                <a:solidFill>
                  <a:srgbClr val="EAF1DD"/>
                </a:solidFill>
                <a:latin typeface="Tahoma" panose="020B0604030504040204" pitchFamily="34" charset="0"/>
                <a:ea typeface="Tahoma" panose="020B0604030504040204" pitchFamily="34" charset="0"/>
                <a:cs typeface="Tahoma" panose="020B0604030504040204" pitchFamily="34" charset="0"/>
                <a:sym typeface="Helvetica Neue"/>
                <a:hlinkClick r:id="rId4"/>
              </a:rPr>
              <a:t>https://www.unifi.it/vp-10034-erasmus-plus.html#studenti_unifi </a:t>
            </a:r>
            <a:r>
              <a:rPr lang="it-IT" sz="2800" b="1" dirty="0">
                <a:solidFill>
                  <a:srgbClr val="EAF1D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l’Elenco definitivo degli studenti vincitori, con indicate sedi e numero di mensilità assegnate. </a:t>
            </a:r>
          </a:p>
          <a:p>
            <a:pPr lvl="0" algn="ct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Starting from JUNE 2025 the Final List of awarded students, including the destination and the scholarship assigned, will be published on the University website</a:t>
            </a:r>
            <a:endParaRPr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pic>
        <p:nvPicPr>
          <p:cNvPr id="430" name="Google Shape;430;p22"/>
          <p:cNvPicPr preferRelativeResize="0"/>
          <p:nvPr/>
        </p:nvPicPr>
        <p:blipFill rotWithShape="1">
          <a:blip r:embed="rId5">
            <a:alphaModFix/>
          </a:blip>
          <a:srcRect/>
          <a:stretch/>
        </p:blipFill>
        <p:spPr>
          <a:xfrm>
            <a:off x="6808295" y="2124924"/>
            <a:ext cx="3682303" cy="79255"/>
          </a:xfrm>
          <a:prstGeom prst="rect">
            <a:avLst/>
          </a:prstGeom>
          <a:noFill/>
          <a:ln>
            <a:noFill/>
          </a:ln>
        </p:spPr>
      </p:pic>
      <p:sp>
        <p:nvSpPr>
          <p:cNvPr id="431" name="Google Shape;431;p22"/>
          <p:cNvSpPr txBox="1"/>
          <p:nvPr/>
        </p:nvSpPr>
        <p:spPr>
          <a:xfrm>
            <a:off x="13256204" y="9664599"/>
            <a:ext cx="4952283" cy="400069"/>
          </a:xfrm>
          <a:prstGeom prst="rect">
            <a:avLst/>
          </a:prstGeom>
          <a:solidFill>
            <a:schemeClr val="lt1"/>
          </a:solidFill>
          <a:ln>
            <a:noFill/>
          </a:ln>
        </p:spPr>
        <p:txBody>
          <a:bodyPr spcFirstLastPara="1" wrap="square" lIns="91425" tIns="45700" rIns="91425" bIns="45700" anchor="t" anchorCtr="0">
            <a:spAutoFit/>
          </a:bodyPr>
          <a:lstStyle/>
          <a:p>
            <a:pPr lvl="0"/>
            <a:r>
              <a:rPr lang="it-IT" sz="2000" dirty="0" err="1">
                <a:solidFill>
                  <a:schemeClr val="dk1"/>
                </a:solidFill>
                <a:latin typeface="Calibri"/>
                <a:ea typeface="Calibri"/>
                <a:cs typeface="Calibri"/>
                <a:sym typeface="Calibri"/>
              </a:rPr>
              <a:t>Universidad</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Nacional</a:t>
            </a:r>
            <a:r>
              <a:rPr lang="it-IT" sz="2000" dirty="0">
                <a:solidFill>
                  <a:schemeClr val="dk1"/>
                </a:solidFill>
                <a:latin typeface="Calibri"/>
                <a:ea typeface="Calibri"/>
                <a:cs typeface="Calibri"/>
                <a:sym typeface="Calibri"/>
              </a:rPr>
              <a:t> de Rafaela, ARGENTINA</a:t>
            </a:r>
            <a:endParaRPr sz="2000"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35"/>
        <p:cNvGrpSpPr/>
        <p:nvPr/>
      </p:nvGrpSpPr>
      <p:grpSpPr>
        <a:xfrm>
          <a:off x="0" y="0"/>
          <a:ext cx="0" cy="0"/>
          <a:chOff x="0" y="0"/>
          <a:chExt cx="0" cy="0"/>
        </a:xfrm>
      </p:grpSpPr>
      <p:sp>
        <p:nvSpPr>
          <p:cNvPr id="436" name="Google Shape;436;p23"/>
          <p:cNvSpPr/>
          <p:nvPr/>
        </p:nvSpPr>
        <p:spPr>
          <a:xfrm>
            <a:off x="0" y="-2026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3"/>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38" name="Google Shape;438;p23"/>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39" name="Google Shape;439;p23"/>
          <p:cNvGrpSpPr/>
          <p:nvPr/>
        </p:nvGrpSpPr>
        <p:grpSpPr>
          <a:xfrm>
            <a:off x="-26022" y="-495300"/>
            <a:ext cx="9703422" cy="10782299"/>
            <a:chOff x="1971799" y="2180844"/>
            <a:chExt cx="9749733" cy="7814886"/>
          </a:xfrm>
        </p:grpSpPr>
        <p:pic>
          <p:nvPicPr>
            <p:cNvPr id="440" name="Google Shape;440;p23"/>
            <p:cNvPicPr preferRelativeResize="0"/>
            <p:nvPr/>
          </p:nvPicPr>
          <p:blipFill>
            <a:blip r:embed="rId3">
              <a:extLst>
                <a:ext uri="{28A0092B-C50C-407E-A947-70E740481C1C}">
                  <a14:useLocalDpi xmlns:a14="http://schemas.microsoft.com/office/drawing/2010/main" val="0"/>
                </a:ext>
              </a:extLst>
            </a:blip>
            <a:stretch>
              <a:fillRect/>
            </a:stretch>
          </p:blipFill>
          <p:spPr>
            <a:xfrm>
              <a:off x="1971799" y="2525148"/>
              <a:ext cx="9749733" cy="7470582"/>
            </a:xfrm>
            <a:prstGeom prst="rect">
              <a:avLst/>
            </a:prstGeom>
            <a:noFill/>
            <a:ln>
              <a:noFill/>
            </a:ln>
          </p:spPr>
        </p:pic>
        <p:pic>
          <p:nvPicPr>
            <p:cNvPr id="441" name="Google Shape;441;p23"/>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442" name="Google Shape;442;p23"/>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443" name="Google Shape;443;p23"/>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445" name="Google Shape;445;p23"/>
          <p:cNvSpPr txBox="1"/>
          <p:nvPr/>
        </p:nvSpPr>
        <p:spPr>
          <a:xfrm>
            <a:off x="9677400" y="190500"/>
            <a:ext cx="8283596" cy="14157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50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Prima della mobilità</a:t>
            </a:r>
          </a:p>
          <a:p>
            <a:pPr marL="0" marR="0" lvl="0" indent="0" algn="ctr" rtl="0">
              <a:spcBef>
                <a:spcPts val="0"/>
              </a:spcBef>
              <a:spcAft>
                <a:spcPts val="0"/>
              </a:spcAft>
              <a:buNone/>
            </a:pP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Before</a:t>
            </a:r>
            <a:r>
              <a:rPr lang="it-IT"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Mobility</a:t>
            </a:r>
            <a:endParaRPr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pic>
        <p:nvPicPr>
          <p:cNvPr id="446" name="Google Shape;446;p23"/>
          <p:cNvPicPr preferRelativeResize="0"/>
          <p:nvPr/>
        </p:nvPicPr>
        <p:blipFill rotWithShape="1">
          <a:blip r:embed="rId6">
            <a:alphaModFix/>
          </a:blip>
          <a:srcRect/>
          <a:stretch/>
        </p:blipFill>
        <p:spPr>
          <a:xfrm>
            <a:off x="11139330" y="1747365"/>
            <a:ext cx="3682303" cy="79255"/>
          </a:xfrm>
          <a:prstGeom prst="rect">
            <a:avLst/>
          </a:prstGeom>
          <a:noFill/>
          <a:ln>
            <a:noFill/>
          </a:ln>
        </p:spPr>
      </p:pic>
      <p:sp>
        <p:nvSpPr>
          <p:cNvPr id="447" name="Google Shape;447;p23"/>
          <p:cNvSpPr txBox="1"/>
          <p:nvPr/>
        </p:nvSpPr>
        <p:spPr>
          <a:xfrm>
            <a:off x="9841092" y="1916983"/>
            <a:ext cx="7708121" cy="8309927"/>
          </a:xfrm>
          <a:prstGeom prst="rect">
            <a:avLst/>
          </a:prstGeom>
          <a:noFill/>
          <a:ln>
            <a:noFill/>
          </a:ln>
        </p:spPr>
        <p:txBody>
          <a:bodyPr spcFirstLastPara="1" wrap="square" lIns="91425" tIns="45700" rIns="91425" bIns="45700" anchor="t" anchorCtr="0">
            <a:spAutoFit/>
          </a:bodyPr>
          <a:lstStyle/>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È compito/</a:t>
            </a:r>
            <a:r>
              <a:rPr lang="en-US" sz="24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It is up to</a:t>
            </a:r>
            <a:r>
              <a:rPr lang="it-IT" sz="28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t>
            </a:r>
            <a:endParaRPr sz="28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2800"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marL="457200" marR="0" lvl="0" indent="-457200" algn="l" rtl="0">
              <a:spcBef>
                <a:spcPts val="0"/>
              </a:spcBef>
              <a:spcAft>
                <a:spcPts val="0"/>
              </a:spcAft>
              <a:buClr>
                <a:srgbClr val="EBF1DE"/>
              </a:buClr>
              <a:buSzPts val="3200"/>
              <a:buFont typeface="Helvetica Neue"/>
              <a:buChar char="-"/>
            </a:pP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del S.R.I della Scuola di Agraria </a:t>
            </a:r>
            <a:endParaRPr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inviare le </a:t>
            </a:r>
            <a:r>
              <a:rPr lang="it-IT" sz="2800" b="1" dirty="0">
                <a:solidFill>
                  <a:srgbClr val="C3D69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Nomination</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degli studenti vincitori a ciascuna sede estera</a:t>
            </a:r>
          </a:p>
          <a:p>
            <a:pPr lvl="0"/>
            <a:r>
              <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r>
              <a:rPr lang="en-US"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the I.R.S of the School of Agriculture</a:t>
            </a:r>
          </a:p>
          <a:p>
            <a:pPr lvl="0"/>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to send the </a:t>
            </a:r>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Nominations</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of the winning students to each foreign location</a:t>
            </a:r>
            <a:endParaRPr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a:p>
            <a:pPr marL="457200" marR="0" lvl="0" indent="-254000" algn="l" rtl="0">
              <a:spcBef>
                <a:spcPts val="0"/>
              </a:spcBef>
              <a:spcAft>
                <a:spcPts val="0"/>
              </a:spcAft>
              <a:buClr>
                <a:schemeClr val="dk1"/>
              </a:buClr>
              <a:buSzPts val="3200"/>
              <a:buFont typeface="Calibri"/>
              <a:buNone/>
            </a:pPr>
            <a:endParaRPr sz="2800"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marL="457200" marR="0" lvl="0" indent="-457200" algn="l" rtl="0">
              <a:spcBef>
                <a:spcPts val="0"/>
              </a:spcBef>
              <a:spcAft>
                <a:spcPts val="0"/>
              </a:spcAft>
              <a:buClr>
                <a:srgbClr val="EBF1DE"/>
              </a:buClr>
              <a:buSzPts val="3200"/>
              <a:buFont typeface="Helvetica Neue"/>
              <a:buChar char="-"/>
            </a:pP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di ogni studente vincitore</a:t>
            </a:r>
            <a:endParaRPr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provvedere a presentare domanda di ammissione (</a:t>
            </a:r>
            <a:r>
              <a:rPr lang="it-IT" sz="2800" b="1" dirty="0">
                <a:solidFill>
                  <a:srgbClr val="C3D69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Application</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alla sede estera, nei modi e tempi previsti dalla sede stessa</a:t>
            </a:r>
            <a:r>
              <a:rPr lang="en-US"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p>
          <a:p>
            <a:pPr lvl="0"/>
            <a:r>
              <a:rPr lang="en-US" sz="2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r>
              <a:rPr lang="en-US"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each winning student</a:t>
            </a:r>
          </a:p>
          <a:p>
            <a:pPr lvl="0"/>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to arrange for the submission of the application (</a:t>
            </a:r>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Application</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to the foreign destination, in the manner and timeframe provided by that location</a:t>
            </a:r>
            <a:endPar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0" marR="0" lvl="0" indent="0" algn="l" rtl="0">
              <a:spcBef>
                <a:spcPts val="0"/>
              </a:spcBef>
              <a:spcAft>
                <a:spcPts val="0"/>
              </a:spcAft>
              <a:buNone/>
            </a:pPr>
            <a:endParaRPr sz="2800" dirty="0">
              <a:latin typeface="Tahoma" panose="020B0604030504040204" pitchFamily="34" charset="0"/>
              <a:ea typeface="Tahoma" panose="020B0604030504040204" pitchFamily="34" charset="0"/>
              <a:cs typeface="Tahoma" panose="020B0604030504040204" pitchFamily="34" charset="0"/>
            </a:endParaRPr>
          </a:p>
          <a:p>
            <a:pPr marL="457200" marR="0" lvl="0" indent="-254000" algn="l" rtl="0">
              <a:spcBef>
                <a:spcPts val="0"/>
              </a:spcBef>
              <a:spcAft>
                <a:spcPts val="0"/>
              </a:spcAft>
              <a:buClr>
                <a:schemeClr val="dk1"/>
              </a:buClr>
              <a:buSzPts val="3200"/>
              <a:buFont typeface="Calibri"/>
              <a:buNone/>
            </a:pPr>
            <a:endParaRPr sz="28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p:txBody>
      </p:sp>
      <p:cxnSp>
        <p:nvCxnSpPr>
          <p:cNvPr id="448" name="Google Shape;448;p23"/>
          <p:cNvCxnSpPr/>
          <p:nvPr/>
        </p:nvCxnSpPr>
        <p:spPr>
          <a:xfrm rot="10800000">
            <a:off x="-38894" y="9451400"/>
            <a:ext cx="9411148" cy="54711"/>
          </a:xfrm>
          <a:prstGeom prst="straightConnector1">
            <a:avLst/>
          </a:prstGeom>
          <a:noFill/>
          <a:ln w="76200" cap="flat" cmpd="sng">
            <a:solidFill>
              <a:schemeClr val="lt1"/>
            </a:solidFill>
            <a:prstDash val="solid"/>
            <a:round/>
            <a:headEnd type="none" w="sm" len="sm"/>
            <a:tailEnd type="none" w="sm" len="sm"/>
          </a:ln>
        </p:spPr>
      </p:cxnSp>
      <p:cxnSp>
        <p:nvCxnSpPr>
          <p:cNvPr id="449" name="Google Shape;449;p23"/>
          <p:cNvCxnSpPr/>
          <p:nvPr/>
        </p:nvCxnSpPr>
        <p:spPr>
          <a:xfrm rot="10800000">
            <a:off x="353120" y="9445807"/>
            <a:ext cx="9411148" cy="54711"/>
          </a:xfrm>
          <a:prstGeom prst="straightConnector1">
            <a:avLst/>
          </a:prstGeom>
          <a:noFill/>
          <a:ln w="76200" cap="flat" cmpd="sng">
            <a:solidFill>
              <a:schemeClr val="lt1"/>
            </a:solidFill>
            <a:prstDash val="solid"/>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53"/>
        <p:cNvGrpSpPr/>
        <p:nvPr/>
      </p:nvGrpSpPr>
      <p:grpSpPr>
        <a:xfrm>
          <a:off x="0" y="0"/>
          <a:ext cx="0" cy="0"/>
          <a:chOff x="0" y="0"/>
          <a:chExt cx="0" cy="0"/>
        </a:xfrm>
      </p:grpSpPr>
      <p:sp>
        <p:nvSpPr>
          <p:cNvPr id="454" name="Google Shape;454;p24"/>
          <p:cNvSpPr/>
          <p:nvPr/>
        </p:nvSpPr>
        <p:spPr>
          <a:xfrm>
            <a:off x="0" y="-2026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24"/>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56" name="Google Shape;456;p24"/>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57" name="Google Shape;457;p24"/>
          <p:cNvGrpSpPr/>
          <p:nvPr/>
        </p:nvGrpSpPr>
        <p:grpSpPr>
          <a:xfrm>
            <a:off x="0" y="-495300"/>
            <a:ext cx="9677400" cy="10782552"/>
            <a:chOff x="1997936" y="2180844"/>
            <a:chExt cx="9723543" cy="7815071"/>
          </a:xfrm>
        </p:grpSpPr>
        <p:pic>
          <p:nvPicPr>
            <p:cNvPr id="458" name="Google Shape;458;p24"/>
            <p:cNvPicPr preferRelativeResize="0"/>
            <p:nvPr/>
          </p:nvPicPr>
          <p:blipFill>
            <a:blip r:embed="rId3">
              <a:extLst>
                <a:ext uri="{28A0092B-C50C-407E-A947-70E740481C1C}">
                  <a14:useLocalDpi xmlns:a14="http://schemas.microsoft.com/office/drawing/2010/main" val="0"/>
                </a:ext>
              </a:extLst>
            </a:blip>
            <a:stretch>
              <a:fillRect/>
            </a:stretch>
          </p:blipFill>
          <p:spPr>
            <a:xfrm>
              <a:off x="1997936" y="2525148"/>
              <a:ext cx="9723543" cy="7470767"/>
            </a:xfrm>
            <a:prstGeom prst="rect">
              <a:avLst/>
            </a:prstGeom>
            <a:noFill/>
            <a:ln>
              <a:noFill/>
            </a:ln>
          </p:spPr>
        </p:pic>
        <p:pic>
          <p:nvPicPr>
            <p:cNvPr id="459" name="Google Shape;459;p24"/>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460" name="Google Shape;460;p24"/>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461" name="Google Shape;461;p24"/>
            <p:cNvPicPr preferRelativeResize="0"/>
            <p:nvPr/>
          </p:nvPicPr>
          <p:blipFill rotWithShape="1">
            <a:blip r:embed="rId5">
              <a:alphaModFix/>
            </a:blip>
            <a:srcRect/>
            <a:stretch/>
          </p:blipFill>
          <p:spPr>
            <a:xfrm>
              <a:off x="7584947" y="6829043"/>
              <a:ext cx="105155" cy="105155"/>
            </a:xfrm>
            <a:prstGeom prst="rect">
              <a:avLst/>
            </a:prstGeom>
            <a:noFill/>
            <a:ln>
              <a:noFill/>
            </a:ln>
          </p:spPr>
        </p:pic>
      </p:grpSp>
      <p:pic>
        <p:nvPicPr>
          <p:cNvPr id="464" name="Google Shape;464;p24"/>
          <p:cNvPicPr preferRelativeResize="0"/>
          <p:nvPr/>
        </p:nvPicPr>
        <p:blipFill rotWithShape="1">
          <a:blip r:embed="rId6">
            <a:alphaModFix/>
          </a:blip>
          <a:srcRect/>
          <a:stretch/>
        </p:blipFill>
        <p:spPr>
          <a:xfrm>
            <a:off x="11856681" y="1362172"/>
            <a:ext cx="3682303" cy="79255"/>
          </a:xfrm>
          <a:prstGeom prst="rect">
            <a:avLst/>
          </a:prstGeom>
          <a:noFill/>
          <a:ln>
            <a:noFill/>
          </a:ln>
        </p:spPr>
      </p:pic>
      <p:sp>
        <p:nvSpPr>
          <p:cNvPr id="465" name="Google Shape;465;p24"/>
          <p:cNvSpPr txBox="1"/>
          <p:nvPr/>
        </p:nvSpPr>
        <p:spPr>
          <a:xfrm>
            <a:off x="9982200" y="1591600"/>
            <a:ext cx="8305800" cy="8348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600" b="1"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rPr>
              <a:t>LEARNING AGREEMENT</a:t>
            </a:r>
          </a:p>
          <a:p>
            <a:pPr marL="0" marR="0" lvl="0" indent="0" algn="ctr" rtl="0">
              <a:spcBef>
                <a:spcPts val="0"/>
              </a:spcBef>
              <a:spcAft>
                <a:spcPts val="0"/>
              </a:spcAft>
              <a:buNone/>
            </a:pPr>
            <a:endParaRPr lang="it-IT" sz="1000" b="1"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chemeClr val="accent3">
                  <a:lumMod val="20000"/>
                  <a:lumOff val="80000"/>
                </a:schemeClr>
              </a:buClr>
              <a:buFont typeface="Wingdings" panose="05000000000000000000" pitchFamily="2" charset="2"/>
              <a:buChar char="Ø"/>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deve indicare sia l’attività che viene sostenuta all’estero sia la corrispondente attività dell’Ateneo fiorentino che verrà riconosciuta </a:t>
            </a:r>
            <a:r>
              <a:rPr lang="it-IT" sz="2800" b="1" dirty="0" err="1">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all</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studente al rientro dalla mobilità</a:t>
            </a:r>
          </a:p>
          <a:p>
            <a:pPr marL="457200" lvl="0" indent="-457200">
              <a:buClr>
                <a:schemeClr val="bg2">
                  <a:lumMod val="20000"/>
                  <a:lumOff val="80000"/>
                </a:schemeClr>
              </a:buClr>
              <a:buFont typeface="Wingdings" panose="05000000000000000000" pitchFamily="2" charset="2"/>
              <a:buChar char="Ø"/>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Must indicate both the activity to be taken abroad and the corresponding UNIFI activity to be recognized upon the student return from mobility</a:t>
            </a:r>
            <a:endPar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lgn="ctr"/>
            <a:endParaRPr lang="it-IT" sz="1050" dirty="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514350" marR="0" lvl="0" indent="-514350" rtl="0">
              <a:spcBef>
                <a:spcPts val="0"/>
              </a:spcBef>
              <a:spcAft>
                <a:spcPts val="0"/>
              </a:spcAft>
              <a:buClr>
                <a:schemeClr val="accent3">
                  <a:lumMod val="20000"/>
                  <a:lumOff val="80000"/>
                </a:schemeClr>
              </a:buClr>
              <a:buFont typeface="Wingdings" panose="05000000000000000000" pitchFamily="2" charset="2"/>
              <a:buChar char="Ø"/>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serve ad ottenere il riconoscimento delle attività svolte all’estero, a condizione che tali attività (esami, tirocinio, ricerca tesi) siano state precedentemente concordate e approvate dalla Scuola di Agraria e dall’Università ospitante</a:t>
            </a:r>
          </a:p>
          <a:p>
            <a:pPr marL="457200" lvl="0" indent="-457200">
              <a:buClr>
                <a:schemeClr val="bg2">
                  <a:lumMod val="20000"/>
                  <a:lumOff val="80000"/>
                </a:schemeClr>
              </a:buClr>
              <a:buFont typeface="Wingdings" panose="05000000000000000000" pitchFamily="2" charset="2"/>
              <a:buChar char="Ø"/>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It is used to obtain recognition of activities carried out abroad, previously agreed upon and approved by the School of Agriculture and the host university</a:t>
            </a:r>
            <a:endParaRPr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0" marR="0" lvl="0" indent="0" algn="l" rtl="0">
              <a:spcBef>
                <a:spcPts val="0"/>
              </a:spcBef>
              <a:spcAft>
                <a:spcPts val="0"/>
              </a:spcAft>
              <a:buNone/>
            </a:pPr>
            <a:endParaRPr sz="2800"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endParaRPr>
          </a:p>
        </p:txBody>
      </p:sp>
      <p:cxnSp>
        <p:nvCxnSpPr>
          <p:cNvPr id="466" name="Google Shape;466;p24"/>
          <p:cNvCxnSpPr/>
          <p:nvPr/>
        </p:nvCxnSpPr>
        <p:spPr>
          <a:xfrm rot="10800000">
            <a:off x="-38894" y="9451400"/>
            <a:ext cx="9411148" cy="54711"/>
          </a:xfrm>
          <a:prstGeom prst="straightConnector1">
            <a:avLst/>
          </a:prstGeom>
          <a:noFill/>
          <a:ln w="76200" cap="flat" cmpd="sng">
            <a:solidFill>
              <a:schemeClr val="lt1"/>
            </a:solidFill>
            <a:prstDash val="solid"/>
            <a:round/>
            <a:headEnd type="none" w="sm" len="sm"/>
            <a:tailEnd type="none" w="sm" len="sm"/>
          </a:ln>
        </p:spPr>
      </p:cxnSp>
      <p:cxnSp>
        <p:nvCxnSpPr>
          <p:cNvPr id="467" name="Google Shape;467;p24"/>
          <p:cNvCxnSpPr/>
          <p:nvPr/>
        </p:nvCxnSpPr>
        <p:spPr>
          <a:xfrm flipH="1" flipV="1">
            <a:off x="-26019" y="9424173"/>
            <a:ext cx="10394520" cy="81936"/>
          </a:xfrm>
          <a:prstGeom prst="straightConnector1">
            <a:avLst/>
          </a:prstGeom>
          <a:noFill/>
          <a:ln w="76200" cap="flat" cmpd="sng">
            <a:solidFill>
              <a:schemeClr val="lt1"/>
            </a:solidFill>
            <a:prstDash val="solid"/>
            <a:round/>
            <a:headEnd type="none" w="sm" len="sm"/>
            <a:tailEnd type="none" w="sm" len="sm"/>
          </a:ln>
        </p:spPr>
      </p:cxnSp>
      <p:sp>
        <p:nvSpPr>
          <p:cNvPr id="20" name="Google Shape;444;p23"/>
          <p:cNvSpPr txBox="1"/>
          <p:nvPr/>
        </p:nvSpPr>
        <p:spPr>
          <a:xfrm>
            <a:off x="5171241" y="9796547"/>
            <a:ext cx="4176295" cy="400069"/>
          </a:xfrm>
          <a:prstGeom prst="rect">
            <a:avLst/>
          </a:prstGeom>
          <a:solidFill>
            <a:schemeClr val="lt1"/>
          </a:solidFill>
          <a:ln>
            <a:noFill/>
          </a:ln>
        </p:spPr>
        <p:txBody>
          <a:bodyPr spcFirstLastPara="1" wrap="square" lIns="91425" tIns="45700" rIns="91425" bIns="45700" anchor="t" anchorCtr="0">
            <a:spAutoFit/>
          </a:bodyPr>
          <a:lstStyle/>
          <a:p>
            <a:pPr lvl="0"/>
            <a:r>
              <a:rPr lang="en-US" sz="2000" dirty="0">
                <a:solidFill>
                  <a:schemeClr val="dk1"/>
                </a:solidFill>
                <a:latin typeface="Calibri"/>
                <a:ea typeface="Calibri"/>
                <a:cs typeface="Calibri"/>
                <a:sym typeface="Calibri"/>
              </a:rPr>
              <a:t>Institute of Urban Environment, China</a:t>
            </a:r>
            <a:endParaRPr sz="2000" dirty="0">
              <a:solidFill>
                <a:schemeClr val="dk1"/>
              </a:solidFill>
              <a:latin typeface="Calibri"/>
              <a:ea typeface="Calibri"/>
              <a:cs typeface="Calibri"/>
              <a:sym typeface="Calibri"/>
            </a:endParaRPr>
          </a:p>
        </p:txBody>
      </p:sp>
      <p:pic>
        <p:nvPicPr>
          <p:cNvPr id="2" name="Immagine 1"/>
          <p:cNvPicPr>
            <a:picLocks noChangeAspect="1"/>
          </p:cNvPicPr>
          <p:nvPr/>
        </p:nvPicPr>
        <p:blipFill>
          <a:blip r:embed="rId7"/>
          <a:stretch>
            <a:fillRect/>
          </a:stretch>
        </p:blipFill>
        <p:spPr>
          <a:xfrm>
            <a:off x="10122219" y="-224237"/>
            <a:ext cx="7151228" cy="178018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53"/>
        <p:cNvGrpSpPr/>
        <p:nvPr/>
      </p:nvGrpSpPr>
      <p:grpSpPr>
        <a:xfrm>
          <a:off x="0" y="0"/>
          <a:ext cx="0" cy="0"/>
          <a:chOff x="0" y="0"/>
          <a:chExt cx="0" cy="0"/>
        </a:xfrm>
      </p:grpSpPr>
      <p:sp>
        <p:nvSpPr>
          <p:cNvPr id="454" name="Google Shape;454;p24"/>
          <p:cNvSpPr/>
          <p:nvPr/>
        </p:nvSpPr>
        <p:spPr>
          <a:xfrm>
            <a:off x="0" y="-2026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24"/>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56" name="Google Shape;456;p24"/>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57" name="Google Shape;457;p24"/>
          <p:cNvGrpSpPr/>
          <p:nvPr/>
        </p:nvGrpSpPr>
        <p:grpSpPr>
          <a:xfrm>
            <a:off x="0" y="-495300"/>
            <a:ext cx="9572244" cy="10782552"/>
            <a:chOff x="1997945" y="2180844"/>
            <a:chExt cx="9617929" cy="7815070"/>
          </a:xfrm>
        </p:grpSpPr>
        <p:pic>
          <p:nvPicPr>
            <p:cNvPr id="458" name="Google Shape;458;p24"/>
            <p:cNvPicPr preferRelativeResize="0"/>
            <p:nvPr/>
          </p:nvPicPr>
          <p:blipFill>
            <a:blip r:embed="rId3">
              <a:extLst>
                <a:ext uri="{28A0092B-C50C-407E-A947-70E740481C1C}">
                  <a14:useLocalDpi xmlns:a14="http://schemas.microsoft.com/office/drawing/2010/main" val="0"/>
                </a:ext>
              </a:extLst>
            </a:blip>
            <a:stretch>
              <a:fillRect/>
            </a:stretch>
          </p:blipFill>
          <p:spPr>
            <a:xfrm>
              <a:off x="1997945" y="2525148"/>
              <a:ext cx="9617929" cy="7470766"/>
            </a:xfrm>
            <a:prstGeom prst="rect">
              <a:avLst/>
            </a:prstGeom>
            <a:noFill/>
            <a:ln>
              <a:noFill/>
            </a:ln>
          </p:spPr>
        </p:pic>
        <p:pic>
          <p:nvPicPr>
            <p:cNvPr id="459" name="Google Shape;459;p24"/>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460" name="Google Shape;460;p24"/>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461" name="Google Shape;461;p24"/>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462" name="Google Shape;462;p24"/>
          <p:cNvSpPr txBox="1"/>
          <p:nvPr/>
        </p:nvSpPr>
        <p:spPr>
          <a:xfrm>
            <a:off x="4379842" y="9796547"/>
            <a:ext cx="5074257" cy="400069"/>
          </a:xfrm>
          <a:prstGeom prst="rect">
            <a:avLst/>
          </a:prstGeom>
          <a:solidFill>
            <a:schemeClr val="lt1"/>
          </a:solidFill>
          <a:ln>
            <a:noFill/>
          </a:ln>
        </p:spPr>
        <p:txBody>
          <a:bodyPr spcFirstLastPara="1" wrap="square" lIns="91425" tIns="45700" rIns="91425" bIns="45700" anchor="t" anchorCtr="0">
            <a:spAutoFit/>
          </a:bodyPr>
          <a:lstStyle/>
          <a:p>
            <a:pPr lvl="0"/>
            <a:r>
              <a:rPr lang="it-IT" sz="2000" dirty="0" err="1">
                <a:solidFill>
                  <a:schemeClr val="dk1"/>
                </a:solidFill>
                <a:latin typeface="Calibri"/>
                <a:ea typeface="Calibri"/>
                <a:cs typeface="Calibri"/>
                <a:sym typeface="Calibri"/>
              </a:rPr>
              <a:t>Universidad</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Tecnológica</a:t>
            </a:r>
            <a:r>
              <a:rPr lang="it-IT" sz="2000" dirty="0">
                <a:solidFill>
                  <a:schemeClr val="dk1"/>
                </a:solidFill>
                <a:latin typeface="Calibri"/>
                <a:ea typeface="Calibri"/>
                <a:cs typeface="Calibri"/>
                <a:sym typeface="Calibri"/>
              </a:rPr>
              <a:t> de Panamá, PANAMA</a:t>
            </a:r>
            <a:endParaRPr sz="2000" dirty="0">
              <a:solidFill>
                <a:schemeClr val="dk1"/>
              </a:solidFill>
              <a:latin typeface="Calibri"/>
              <a:ea typeface="Calibri"/>
              <a:cs typeface="Calibri"/>
              <a:sym typeface="Calibri"/>
            </a:endParaRPr>
          </a:p>
        </p:txBody>
      </p:sp>
      <p:sp>
        <p:nvSpPr>
          <p:cNvPr id="463" name="Google Shape;463;p24"/>
          <p:cNvSpPr txBox="1"/>
          <p:nvPr/>
        </p:nvSpPr>
        <p:spPr>
          <a:xfrm>
            <a:off x="9658127" y="-51747"/>
            <a:ext cx="8543989" cy="1415732"/>
          </a:xfrm>
          <a:prstGeom prst="rect">
            <a:avLst/>
          </a:prstGeom>
          <a:noFill/>
          <a:ln>
            <a:noFill/>
          </a:ln>
        </p:spPr>
        <p:txBody>
          <a:bodyPr spcFirstLastPara="1" wrap="square" lIns="91425" tIns="45700" rIns="91425" bIns="45700" anchor="t" anchorCtr="0">
            <a:spAutoFit/>
          </a:bodyPr>
          <a:lstStyle/>
          <a:p>
            <a:pPr lvl="0" algn="ctr"/>
            <a:r>
              <a:rPr lang="it-IT" sz="50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Prima della mobilità</a:t>
            </a:r>
          </a:p>
          <a:p>
            <a:pPr lvl="0" algn="ctr"/>
            <a:r>
              <a:rPr lang="it-IT" sz="3600" dirty="0" err="1">
                <a:solidFill>
                  <a:srgbClr val="1F497D">
                    <a:lumMod val="20000"/>
                    <a:lumOff val="80000"/>
                  </a:srgbClr>
                </a:solidFill>
                <a:latin typeface="Tahoma" panose="020B0604030504040204" pitchFamily="34" charset="0"/>
                <a:ea typeface="Tahoma" panose="020B0604030504040204" pitchFamily="34" charset="0"/>
                <a:cs typeface="Tahoma" panose="020B0604030504040204" pitchFamily="34" charset="0"/>
                <a:sym typeface="Helvetica Neue"/>
              </a:rPr>
              <a:t>Before</a:t>
            </a:r>
            <a:r>
              <a:rPr lang="it-IT" sz="3600" dirty="0">
                <a:solidFill>
                  <a:srgbClr val="1F497D">
                    <a:lumMod val="20000"/>
                    <a:lumOff val="80000"/>
                  </a:srgbClr>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3600" dirty="0" err="1">
                <a:solidFill>
                  <a:srgbClr val="1F497D">
                    <a:lumMod val="20000"/>
                    <a:lumOff val="80000"/>
                  </a:srgbClr>
                </a:solidFill>
                <a:latin typeface="Tahoma" panose="020B0604030504040204" pitchFamily="34" charset="0"/>
                <a:ea typeface="Tahoma" panose="020B0604030504040204" pitchFamily="34" charset="0"/>
                <a:cs typeface="Tahoma" panose="020B0604030504040204" pitchFamily="34" charset="0"/>
                <a:sym typeface="Helvetica Neue"/>
              </a:rPr>
              <a:t>Mobility</a:t>
            </a:r>
            <a:endParaRPr lang="it-IT" sz="3600" dirty="0">
              <a:solidFill>
                <a:srgbClr val="1F497D">
                  <a:lumMod val="20000"/>
                  <a:lumOff val="80000"/>
                </a:srgb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pic>
        <p:nvPicPr>
          <p:cNvPr id="464" name="Google Shape;464;p24"/>
          <p:cNvPicPr preferRelativeResize="0"/>
          <p:nvPr/>
        </p:nvPicPr>
        <p:blipFill rotWithShape="1">
          <a:blip r:embed="rId6">
            <a:alphaModFix/>
          </a:blip>
          <a:srcRect/>
          <a:stretch/>
        </p:blipFill>
        <p:spPr>
          <a:xfrm>
            <a:off x="12137084" y="1414720"/>
            <a:ext cx="3682303" cy="79255"/>
          </a:xfrm>
          <a:prstGeom prst="rect">
            <a:avLst/>
          </a:prstGeom>
          <a:noFill/>
          <a:ln>
            <a:noFill/>
          </a:ln>
        </p:spPr>
      </p:pic>
      <p:sp>
        <p:nvSpPr>
          <p:cNvPr id="465" name="Google Shape;465;p24"/>
          <p:cNvSpPr txBox="1"/>
          <p:nvPr/>
        </p:nvSpPr>
        <p:spPr>
          <a:xfrm>
            <a:off x="10082990" y="1786837"/>
            <a:ext cx="7790490" cy="84176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rgbClr val="EBF1DE"/>
              </a:buClr>
              <a:buSzPts val="3200"/>
              <a:buFont typeface="Noto Sans Symbols"/>
              <a:buChar char="⮚"/>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deve essere compilato PRIMA DELLA PARTENZA, </a:t>
            </a: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in accordo con il Delegato Erasmus del proprio Corso di Laurea</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e </a:t>
            </a: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il Referente dell’Accordo</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e con il supporto del S.R.I della Scuola</a:t>
            </a:r>
          </a:p>
          <a:p>
            <a:pPr marL="457200" lvl="0" indent="-457200">
              <a:buClr>
                <a:srgbClr val="EBF1DE"/>
              </a:buClr>
              <a:buSzPts val="3200"/>
              <a:buFont typeface="Noto Sans Symbols"/>
              <a:buChar char="⮚"/>
            </a:pPr>
            <a:endParaRPr lang="it-IT" sz="11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chemeClr val="bg2">
                  <a:lumMod val="20000"/>
                  <a:lumOff val="80000"/>
                </a:schemeClr>
              </a:buClr>
              <a:buSzPct val="100000"/>
              <a:buFont typeface="Wingdings" panose="05000000000000000000" pitchFamily="2" charset="2"/>
              <a:buChar char="Ø"/>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Must be completed BEFORE DEPARTURE, in consultation with the Erasmus Delegate of one's Degree Course and the Agreement Contact Person and with the support of the School's S.R.I.</a:t>
            </a:r>
          </a:p>
          <a:p>
            <a:pPr marL="457200" lvl="0" indent="-457200">
              <a:buClr>
                <a:srgbClr val="EBF1DE"/>
              </a:buClr>
              <a:buSzPts val="3200"/>
              <a:buFont typeface="Noto Sans Symbols"/>
              <a:buChar char="⮚"/>
            </a:pPr>
            <a:endParaRPr lang="en-US" sz="26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buClr>
                <a:srgbClr val="EBF1DE"/>
              </a:buClr>
              <a:buSzPts val="3200"/>
            </a:pPr>
            <a:endParaRPr lang="en-US" sz="26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rgbClr val="EBF1DE"/>
              </a:buClr>
              <a:buSzPts val="3200"/>
              <a:buFont typeface="Noto Sans Symbols"/>
              <a:buChar char="⮚"/>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Deve essere coerente con la durata della mobilità (30 CFU per semestre)</a:t>
            </a:r>
            <a:r>
              <a:rPr lang="en-US"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p>
          <a:p>
            <a:pPr marL="457200" lvl="0" indent="-457200">
              <a:buClr>
                <a:schemeClr val="bg2">
                  <a:lumMod val="20000"/>
                  <a:lumOff val="80000"/>
                </a:schemeClr>
              </a:buClr>
              <a:buSzPct val="100000"/>
              <a:buFont typeface="Wingdings" panose="05000000000000000000" pitchFamily="2" charset="2"/>
              <a:buChar char="Ø"/>
            </a:pPr>
            <a:endParaRPr lang="en-US" sz="1100" dirty="0">
              <a:solidFill>
                <a:schemeClr val="bg2">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chemeClr val="bg2">
                  <a:lumMod val="20000"/>
                  <a:lumOff val="80000"/>
                </a:schemeClr>
              </a:buClr>
              <a:buSzPct val="100000"/>
              <a:buFont typeface="Wingdings" panose="05000000000000000000" pitchFamily="2" charset="2"/>
              <a:buChar char="Ø"/>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Must be consistent with the duration of the mobility (30 CFUs per semester)</a:t>
            </a:r>
            <a:endPar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rgbClr val="EBF1DE"/>
              </a:buClr>
              <a:buSzPts val="3200"/>
              <a:buFont typeface="Noto Sans Symbols"/>
              <a:buChar char="⮚"/>
            </a:pPr>
            <a:endParaRPr lang="it-IT" sz="2400" dirty="0">
              <a:latin typeface="Tahoma" panose="020B0604030504040204" pitchFamily="34" charset="0"/>
              <a:ea typeface="Tahoma" panose="020B0604030504040204" pitchFamily="34" charset="0"/>
              <a:cs typeface="Tahoma" panose="020B0604030504040204" pitchFamily="34" charset="0"/>
            </a:endParaRPr>
          </a:p>
          <a:p>
            <a:pPr lvl="0"/>
            <a:endParaRPr lang="it-IT" sz="24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endParaRPr lang="it-IT" sz="24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rgbClr val="EBF1DE"/>
              </a:buClr>
              <a:buSzPts val="3200"/>
              <a:buFont typeface="Noto Sans Symbols"/>
              <a:buChar char="⮚"/>
            </a:pPr>
            <a:endParaRPr sz="2600" dirty="0">
              <a:latin typeface="Tahoma" panose="020B0604030504040204" pitchFamily="34" charset="0"/>
              <a:ea typeface="Tahoma" panose="020B0604030504040204" pitchFamily="34" charset="0"/>
              <a:cs typeface="Tahoma" panose="020B0604030504040204" pitchFamily="34" charset="0"/>
            </a:endParaRPr>
          </a:p>
        </p:txBody>
      </p:sp>
      <p:cxnSp>
        <p:nvCxnSpPr>
          <p:cNvPr id="466" name="Google Shape;466;p24"/>
          <p:cNvCxnSpPr/>
          <p:nvPr/>
        </p:nvCxnSpPr>
        <p:spPr>
          <a:xfrm rot="10800000">
            <a:off x="-38894" y="9451400"/>
            <a:ext cx="9411148" cy="54711"/>
          </a:xfrm>
          <a:prstGeom prst="straightConnector1">
            <a:avLst/>
          </a:prstGeom>
          <a:noFill/>
          <a:ln w="76200" cap="flat" cmpd="sng">
            <a:solidFill>
              <a:schemeClr val="lt1"/>
            </a:solidFill>
            <a:prstDash val="solid"/>
            <a:round/>
            <a:headEnd type="none" w="sm" len="sm"/>
            <a:tailEnd type="none" w="sm" len="sm"/>
          </a:ln>
        </p:spPr>
      </p:cxnSp>
      <p:cxnSp>
        <p:nvCxnSpPr>
          <p:cNvPr id="467" name="Google Shape;467;p24"/>
          <p:cNvCxnSpPr/>
          <p:nvPr/>
        </p:nvCxnSpPr>
        <p:spPr>
          <a:xfrm flipH="1" flipV="1">
            <a:off x="-26021" y="9424172"/>
            <a:ext cx="9901541" cy="81684"/>
          </a:xfrm>
          <a:prstGeom prst="straightConnector1">
            <a:avLst/>
          </a:prstGeom>
          <a:noFill/>
          <a:ln w="762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259241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sp>
        <p:nvSpPr>
          <p:cNvPr id="472" name="Google Shape;472;p25"/>
          <p:cNvSpPr/>
          <p:nvPr/>
        </p:nvSpPr>
        <p:spPr>
          <a:xfrm>
            <a:off x="0" y="-2026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25"/>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74" name="Google Shape;474;p25"/>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75" name="Google Shape;475;p25"/>
          <p:cNvGrpSpPr/>
          <p:nvPr/>
        </p:nvGrpSpPr>
        <p:grpSpPr>
          <a:xfrm>
            <a:off x="-1" y="-495300"/>
            <a:ext cx="7331103" cy="10782553"/>
            <a:chOff x="1997943" y="2180844"/>
            <a:chExt cx="7366092" cy="7815070"/>
          </a:xfrm>
        </p:grpSpPr>
        <p:pic>
          <p:nvPicPr>
            <p:cNvPr id="476" name="Google Shape;476;p25"/>
            <p:cNvPicPr preferRelativeResize="0"/>
            <p:nvPr/>
          </p:nvPicPr>
          <p:blipFill>
            <a:blip r:embed="rId3">
              <a:extLst>
                <a:ext uri="{28A0092B-C50C-407E-A947-70E740481C1C}">
                  <a14:useLocalDpi xmlns:a14="http://schemas.microsoft.com/office/drawing/2010/main" val="0"/>
                </a:ext>
              </a:extLst>
            </a:blip>
            <a:stretch>
              <a:fillRect/>
            </a:stretch>
          </p:blipFill>
          <p:spPr>
            <a:xfrm>
              <a:off x="1997943" y="2525148"/>
              <a:ext cx="7366092" cy="7470766"/>
            </a:xfrm>
            <a:prstGeom prst="rect">
              <a:avLst/>
            </a:prstGeom>
            <a:noFill/>
            <a:ln>
              <a:noFill/>
            </a:ln>
          </p:spPr>
        </p:pic>
        <p:pic>
          <p:nvPicPr>
            <p:cNvPr id="477" name="Google Shape;477;p25"/>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478" name="Google Shape;478;p25"/>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479" name="Google Shape;479;p25"/>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481" name="Google Shape;481;p25"/>
          <p:cNvSpPr txBox="1"/>
          <p:nvPr/>
        </p:nvSpPr>
        <p:spPr>
          <a:xfrm>
            <a:off x="7331102" y="-55911"/>
            <a:ext cx="10783947" cy="1415732"/>
          </a:xfrm>
          <a:prstGeom prst="rect">
            <a:avLst/>
          </a:prstGeom>
          <a:noFill/>
          <a:ln>
            <a:noFill/>
          </a:ln>
        </p:spPr>
        <p:txBody>
          <a:bodyPr spcFirstLastPara="1" wrap="square" lIns="91425" tIns="45700" rIns="91425" bIns="45700" anchor="t" anchorCtr="0">
            <a:spAutoFit/>
          </a:bodyPr>
          <a:lstStyle/>
          <a:p>
            <a:pPr lvl="0" algn="ctr"/>
            <a:r>
              <a:rPr lang="it-IT" sz="50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Prima della mobilità</a:t>
            </a:r>
          </a:p>
          <a:p>
            <a:pPr lvl="0" algn="ctr"/>
            <a:r>
              <a:rPr lang="it-IT" sz="3600" dirty="0" err="1">
                <a:solidFill>
                  <a:srgbClr val="1F497D">
                    <a:lumMod val="20000"/>
                    <a:lumOff val="80000"/>
                  </a:srgbClr>
                </a:solidFill>
                <a:latin typeface="Tahoma" panose="020B0604030504040204" pitchFamily="34" charset="0"/>
                <a:ea typeface="Tahoma" panose="020B0604030504040204" pitchFamily="34" charset="0"/>
                <a:cs typeface="Tahoma" panose="020B0604030504040204" pitchFamily="34" charset="0"/>
                <a:sym typeface="Helvetica Neue"/>
              </a:rPr>
              <a:t>Before</a:t>
            </a:r>
            <a:r>
              <a:rPr lang="it-IT" sz="3600" dirty="0">
                <a:solidFill>
                  <a:srgbClr val="1F497D">
                    <a:lumMod val="20000"/>
                    <a:lumOff val="80000"/>
                  </a:srgbClr>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3600" dirty="0" err="1">
                <a:solidFill>
                  <a:srgbClr val="1F497D">
                    <a:lumMod val="20000"/>
                    <a:lumOff val="80000"/>
                  </a:srgbClr>
                </a:solidFill>
                <a:latin typeface="Tahoma" panose="020B0604030504040204" pitchFamily="34" charset="0"/>
                <a:ea typeface="Tahoma" panose="020B0604030504040204" pitchFamily="34" charset="0"/>
                <a:cs typeface="Tahoma" panose="020B0604030504040204" pitchFamily="34" charset="0"/>
                <a:sym typeface="Helvetica Neue"/>
              </a:rPr>
              <a:t>Mobility</a:t>
            </a:r>
            <a:endParaRPr lang="it-IT" sz="3600" dirty="0">
              <a:solidFill>
                <a:srgbClr val="1F497D">
                  <a:lumMod val="20000"/>
                  <a:lumOff val="80000"/>
                </a:srgb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pic>
        <p:nvPicPr>
          <p:cNvPr id="482" name="Google Shape;482;p25"/>
          <p:cNvPicPr preferRelativeResize="0"/>
          <p:nvPr/>
        </p:nvPicPr>
        <p:blipFill rotWithShape="1">
          <a:blip r:embed="rId6">
            <a:alphaModFix/>
          </a:blip>
          <a:srcRect/>
          <a:stretch/>
        </p:blipFill>
        <p:spPr>
          <a:xfrm>
            <a:off x="10807197" y="1395472"/>
            <a:ext cx="3682303" cy="79255"/>
          </a:xfrm>
          <a:prstGeom prst="rect">
            <a:avLst/>
          </a:prstGeom>
          <a:noFill/>
          <a:ln>
            <a:noFill/>
          </a:ln>
        </p:spPr>
      </p:pic>
      <p:sp>
        <p:nvSpPr>
          <p:cNvPr id="483" name="Google Shape;483;p25"/>
          <p:cNvSpPr txBox="1"/>
          <p:nvPr/>
        </p:nvSpPr>
        <p:spPr>
          <a:xfrm>
            <a:off x="7688995" y="1565090"/>
            <a:ext cx="10405143" cy="7948289"/>
          </a:xfrm>
          <a:prstGeom prst="rect">
            <a:avLst/>
          </a:prstGeom>
          <a:noFill/>
          <a:ln>
            <a:noFill/>
          </a:ln>
        </p:spPr>
        <p:txBody>
          <a:bodyPr spcFirstLastPara="1" wrap="square" lIns="91425" tIns="45700" rIns="91425" bIns="45700" anchor="t" anchorCtr="0">
            <a:spAutoFit/>
          </a:bodyPr>
          <a:lstStyle/>
          <a:p>
            <a:pPr lvl="0" algn="ctr"/>
            <a:r>
              <a:rPr lang="it-IT" sz="3600" b="1"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rPr>
              <a:t>CONTRATTO FINANZIARIO        </a:t>
            </a:r>
            <a:r>
              <a:rPr lang="it-IT" sz="2400" b="1" dirty="0">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Financial </a:t>
            </a:r>
            <a:r>
              <a:rPr lang="it-IT" sz="2400" b="1" dirty="0" err="1">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Contract</a:t>
            </a:r>
            <a:endParaRPr lang="it-IT" sz="2400" b="1" dirty="0">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endParaRPr>
          </a:p>
          <a:p>
            <a:pPr marL="0" marR="0" lvl="0" indent="0" algn="ctr" rtl="0">
              <a:spcBef>
                <a:spcPts val="0"/>
              </a:spcBef>
              <a:spcAft>
                <a:spcPts val="0"/>
              </a:spcAft>
              <a:buNone/>
            </a:pPr>
            <a:endParaRPr sz="1050" dirty="0">
              <a:latin typeface="Tahoma" panose="020B0604030504040204" pitchFamily="34" charset="0"/>
              <a:ea typeface="Tahoma" panose="020B0604030504040204" pitchFamily="34" charset="0"/>
              <a:cs typeface="Tahoma" panose="020B0604030504040204" pitchFamily="34" charset="0"/>
            </a:endParaRPr>
          </a:p>
          <a:p>
            <a:pPr lvl="0" algn="ct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È l’accordo individuale di mobilità Erasmus in cui è indicato l’importo effettivo della Borsa di mobilità</a:t>
            </a:r>
            <a:r>
              <a:rPr lang="it-IT" sz="28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 </a:t>
            </a:r>
          </a:p>
          <a:p>
            <a:pPr lvl="0" algn="ctr"/>
            <a:r>
              <a:rPr lang="it-IT" sz="24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It</a:t>
            </a:r>
            <a:r>
              <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24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indicates</a:t>
            </a:r>
            <a:r>
              <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the amount of the Mobility Grant</a:t>
            </a:r>
            <a:endParaRPr sz="2400"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rgbClr val="EBF1DE"/>
              </a:buClr>
              <a:buSzPts val="3200"/>
              <a:buFont typeface="Noto Sans Symbols"/>
              <a:buChar char="⮚"/>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Deve essere firmato obbligatoriamente </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PRIMA DELLA PARTENZA</a:t>
            </a:r>
          </a:p>
          <a:p>
            <a:pPr marL="457200" lvl="0" indent="-457200">
              <a:buClr>
                <a:srgbClr val="EBF1DE"/>
              </a:buClr>
              <a:buSzPts val="3200"/>
              <a:buFont typeface="Noto Sans Symbols"/>
              <a:buChar char="⮚"/>
            </a:pPr>
            <a:endParaRPr lang="it-IT" sz="500" b="1" dirty="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buClr>
                <a:schemeClr val="bg2">
                  <a:lumMod val="20000"/>
                  <a:lumOff val="80000"/>
                </a:schemeClr>
              </a:buClr>
              <a:buSzPct val="100000"/>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It is mandatory to sign the financial contract BEFORE THE DEPARTURE </a:t>
            </a:r>
            <a:endParaRPr lang="it-IT" sz="2400" u="sng"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marR="0" lvl="0" indent="-254000" algn="l" rtl="0">
              <a:spcBef>
                <a:spcPts val="0"/>
              </a:spcBef>
              <a:spcAft>
                <a:spcPts val="0"/>
              </a:spcAft>
              <a:buClr>
                <a:schemeClr val="dk1"/>
              </a:buClr>
              <a:buSzPts val="3200"/>
              <a:buFont typeface="Noto Sans Symbols"/>
              <a:buNone/>
            </a:pPr>
            <a:endParaRPr sz="16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rgbClr val="EBF1DE"/>
              </a:buClr>
              <a:buSzPts val="3200"/>
              <a:buFont typeface="Noto Sans Symbols"/>
              <a:buChar char="⮚"/>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Può essere firmato </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solo DOPO L’APPROVAZIONE DEL LEARNING AGREEMENT </a:t>
            </a:r>
          </a:p>
          <a:p>
            <a:pPr lvl="0">
              <a:buClr>
                <a:srgbClr val="EBF1DE"/>
              </a:buClr>
              <a:buSzPts val="3200"/>
            </a:pPr>
            <a:endParaRPr lang="en-US" sz="5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buClr>
                <a:srgbClr val="EBF1DE"/>
              </a:buClr>
              <a:buSzPts val="3200"/>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The financial contract can be signed only once the Learning Agreement has been approved</a:t>
            </a:r>
            <a:endParaRPr lang="en-US" sz="2400" u="sng"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buClr>
                <a:srgbClr val="EBF1DE"/>
              </a:buClr>
              <a:buSzPts val="3200"/>
            </a:pPr>
            <a:endParaRPr lang="it-IT"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buClr>
                <a:srgbClr val="EBF1DE"/>
              </a:buClr>
              <a:buSzPts val="3200"/>
            </a:pPr>
            <a:endParaRPr lang="it-IT"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lgn="ct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Ogni studente riceverà le indicazioni da </a:t>
            </a:r>
            <a:r>
              <a:rPr lang="it-IT" sz="2800" u="sng"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hlinkClick r:id="rId7"/>
              </a:rPr>
              <a:t>outgoing.erasmus@unifi.it</a:t>
            </a:r>
            <a:r>
              <a:rPr lang="it-IT" sz="28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per la compilazione e la firma del contratto alla propria email istituzionale</a:t>
            </a:r>
          </a:p>
          <a:p>
            <a:pPr algn="ct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Each student will receive guidance</a:t>
            </a:r>
            <a:r>
              <a:rPr lang="it-IT" sz="24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 </a:t>
            </a: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on completing and signing the contract to his/her institutional email</a:t>
            </a:r>
            <a:endParaRPr lang="it-IT" sz="24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p:txBody>
      </p:sp>
      <p:cxnSp>
        <p:nvCxnSpPr>
          <p:cNvPr id="484" name="Google Shape;484;p25"/>
          <p:cNvCxnSpPr/>
          <p:nvPr/>
        </p:nvCxnSpPr>
        <p:spPr>
          <a:xfrm rot="10800000">
            <a:off x="-38894" y="9451400"/>
            <a:ext cx="9411148" cy="54711"/>
          </a:xfrm>
          <a:prstGeom prst="straightConnector1">
            <a:avLst/>
          </a:prstGeom>
          <a:noFill/>
          <a:ln w="76200" cap="flat" cmpd="sng">
            <a:solidFill>
              <a:schemeClr val="lt1"/>
            </a:solidFill>
            <a:prstDash val="solid"/>
            <a:round/>
            <a:headEnd type="none" w="sm" len="sm"/>
            <a:tailEnd type="none" w="sm" len="sm"/>
          </a:ln>
        </p:spPr>
      </p:cxnSp>
      <p:cxnSp>
        <p:nvCxnSpPr>
          <p:cNvPr id="485" name="Google Shape;485;p25"/>
          <p:cNvCxnSpPr/>
          <p:nvPr/>
        </p:nvCxnSpPr>
        <p:spPr>
          <a:xfrm rot="10800000">
            <a:off x="-26021" y="9424171"/>
            <a:ext cx="9411148" cy="54711"/>
          </a:xfrm>
          <a:prstGeom prst="straightConnector1">
            <a:avLst/>
          </a:prstGeom>
          <a:noFill/>
          <a:ln w="76200" cap="flat" cmpd="sng">
            <a:solidFill>
              <a:schemeClr val="lt1"/>
            </a:solidFill>
            <a:prstDash val="solid"/>
            <a:round/>
            <a:headEnd type="none" w="sm" len="sm"/>
            <a:tailEnd type="none" w="sm" len="sm"/>
          </a:ln>
        </p:spPr>
      </p:cxnSp>
      <p:sp>
        <p:nvSpPr>
          <p:cNvPr id="17" name="Google Shape;462;p24"/>
          <p:cNvSpPr txBox="1"/>
          <p:nvPr/>
        </p:nvSpPr>
        <p:spPr>
          <a:xfrm>
            <a:off x="2129550" y="9718590"/>
            <a:ext cx="5074257" cy="400069"/>
          </a:xfrm>
          <a:prstGeom prst="rect">
            <a:avLst/>
          </a:prstGeom>
          <a:solidFill>
            <a:schemeClr val="lt1"/>
          </a:solidFill>
          <a:ln>
            <a:noFill/>
          </a:ln>
        </p:spPr>
        <p:txBody>
          <a:bodyPr spcFirstLastPara="1" wrap="square" lIns="91425" tIns="45700" rIns="91425" bIns="45700" anchor="t" anchorCtr="0">
            <a:spAutoFit/>
          </a:bodyPr>
          <a:lstStyle/>
          <a:p>
            <a:pPr lvl="0"/>
            <a:r>
              <a:rPr lang="it-IT" sz="2000" dirty="0" err="1">
                <a:solidFill>
                  <a:schemeClr val="dk1"/>
                </a:solidFill>
                <a:latin typeface="Calibri"/>
                <a:ea typeface="Calibri"/>
                <a:cs typeface="Calibri"/>
                <a:sym typeface="Calibri"/>
              </a:rPr>
              <a:t>Universidad</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Tecnológica</a:t>
            </a:r>
            <a:r>
              <a:rPr lang="it-IT" sz="2000" dirty="0">
                <a:solidFill>
                  <a:schemeClr val="dk1"/>
                </a:solidFill>
                <a:latin typeface="Calibri"/>
                <a:ea typeface="Calibri"/>
                <a:cs typeface="Calibri"/>
                <a:sym typeface="Calibri"/>
              </a:rPr>
              <a:t> de Panamá, PANAMA</a:t>
            </a:r>
            <a:endParaRPr sz="2000" dirty="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89"/>
        <p:cNvGrpSpPr/>
        <p:nvPr/>
      </p:nvGrpSpPr>
      <p:grpSpPr>
        <a:xfrm>
          <a:off x="0" y="0"/>
          <a:ext cx="0" cy="0"/>
          <a:chOff x="0" y="0"/>
          <a:chExt cx="0" cy="0"/>
        </a:xfrm>
      </p:grpSpPr>
      <p:sp>
        <p:nvSpPr>
          <p:cNvPr id="490" name="Google Shape;490;p26"/>
          <p:cNvSpPr/>
          <p:nvPr/>
        </p:nvSpPr>
        <p:spPr>
          <a:xfrm>
            <a:off x="0" y="-2026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26"/>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92" name="Google Shape;492;p26"/>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3" name="Google Shape;493;p26"/>
          <p:cNvGrpSpPr/>
          <p:nvPr/>
        </p:nvGrpSpPr>
        <p:grpSpPr>
          <a:xfrm>
            <a:off x="0" y="-495300"/>
            <a:ext cx="7563720" cy="10782552"/>
            <a:chOff x="1997944" y="2180844"/>
            <a:chExt cx="7599819" cy="7815070"/>
          </a:xfrm>
        </p:grpSpPr>
        <p:pic>
          <p:nvPicPr>
            <p:cNvPr id="494" name="Google Shape;494;p26"/>
            <p:cNvPicPr preferRelativeResize="0"/>
            <p:nvPr/>
          </p:nvPicPr>
          <p:blipFill>
            <a:blip r:embed="rId3">
              <a:extLst>
                <a:ext uri="{28A0092B-C50C-407E-A947-70E740481C1C}">
                  <a14:useLocalDpi xmlns:a14="http://schemas.microsoft.com/office/drawing/2010/main" val="0"/>
                </a:ext>
              </a:extLst>
            </a:blip>
            <a:stretch>
              <a:fillRect/>
            </a:stretch>
          </p:blipFill>
          <p:spPr>
            <a:xfrm>
              <a:off x="1997944" y="2525148"/>
              <a:ext cx="7599819" cy="7470766"/>
            </a:xfrm>
            <a:prstGeom prst="rect">
              <a:avLst/>
            </a:prstGeom>
            <a:noFill/>
            <a:ln>
              <a:noFill/>
            </a:ln>
          </p:spPr>
        </p:pic>
        <p:pic>
          <p:nvPicPr>
            <p:cNvPr id="495" name="Google Shape;495;p26"/>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496" name="Google Shape;496;p26"/>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497" name="Google Shape;497;p26"/>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498" name="Google Shape;498;p26"/>
          <p:cNvSpPr txBox="1"/>
          <p:nvPr/>
        </p:nvSpPr>
        <p:spPr>
          <a:xfrm>
            <a:off x="3818522" y="9718527"/>
            <a:ext cx="3483885" cy="400110"/>
          </a:xfrm>
          <a:prstGeom prst="rect">
            <a:avLst/>
          </a:prstGeom>
          <a:solidFill>
            <a:schemeClr val="lt1"/>
          </a:solidFill>
          <a:ln>
            <a:noFill/>
          </a:ln>
        </p:spPr>
        <p:txBody>
          <a:bodyPr spcFirstLastPara="1" wrap="square" lIns="91425" tIns="45700" rIns="91425" bIns="45700" anchor="t" anchorCtr="0">
            <a:spAutoFit/>
          </a:bodyPr>
          <a:lstStyle/>
          <a:p>
            <a:pPr lvl="0"/>
            <a:r>
              <a:rPr lang="it-IT" sz="2000" dirty="0" err="1">
                <a:solidFill>
                  <a:schemeClr val="dk1"/>
                </a:solidFill>
                <a:latin typeface="Calibri"/>
                <a:ea typeface="Calibri"/>
                <a:cs typeface="Calibri"/>
                <a:sym typeface="Calibri"/>
              </a:rPr>
              <a:t>Universidad</a:t>
            </a:r>
            <a:r>
              <a:rPr lang="it-IT" sz="2000" dirty="0">
                <a:solidFill>
                  <a:schemeClr val="dk1"/>
                </a:solidFill>
                <a:latin typeface="Calibri"/>
                <a:ea typeface="Calibri"/>
                <a:cs typeface="Calibri"/>
                <a:sym typeface="Calibri"/>
              </a:rPr>
              <a:t> De </a:t>
            </a:r>
            <a:r>
              <a:rPr lang="it-IT" sz="2000" dirty="0" err="1">
                <a:solidFill>
                  <a:schemeClr val="dk1"/>
                </a:solidFill>
                <a:latin typeface="Calibri"/>
                <a:ea typeface="Calibri"/>
                <a:cs typeface="Calibri"/>
                <a:sym typeface="Calibri"/>
              </a:rPr>
              <a:t>O'higgins</a:t>
            </a:r>
            <a:r>
              <a:rPr lang="it-IT" sz="2000" dirty="0">
                <a:solidFill>
                  <a:schemeClr val="dk1"/>
                </a:solidFill>
                <a:latin typeface="Calibri"/>
                <a:ea typeface="Calibri"/>
                <a:cs typeface="Calibri"/>
                <a:sym typeface="Calibri"/>
              </a:rPr>
              <a:t>, CHILE</a:t>
            </a:r>
            <a:endParaRPr sz="2000" dirty="0">
              <a:solidFill>
                <a:schemeClr val="dk1"/>
              </a:solidFill>
              <a:latin typeface="Calibri"/>
              <a:ea typeface="Calibri"/>
              <a:cs typeface="Calibri"/>
              <a:sym typeface="Calibri"/>
            </a:endParaRPr>
          </a:p>
        </p:txBody>
      </p:sp>
      <p:sp>
        <p:nvSpPr>
          <p:cNvPr id="499" name="Google Shape;499;p26"/>
          <p:cNvSpPr txBox="1"/>
          <p:nvPr/>
        </p:nvSpPr>
        <p:spPr>
          <a:xfrm>
            <a:off x="7854151" y="114932"/>
            <a:ext cx="999178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48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Borsa Di Mobilità       </a:t>
            </a:r>
            <a:r>
              <a:rPr lang="it-IT" sz="48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Mobility</a:t>
            </a:r>
            <a:r>
              <a:rPr lang="it-IT" sz="48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Grant</a:t>
            </a:r>
          </a:p>
        </p:txBody>
      </p:sp>
      <p:pic>
        <p:nvPicPr>
          <p:cNvPr id="500" name="Google Shape;500;p26"/>
          <p:cNvPicPr preferRelativeResize="0"/>
          <p:nvPr/>
        </p:nvPicPr>
        <p:blipFill rotWithShape="1">
          <a:blip r:embed="rId6">
            <a:alphaModFix/>
          </a:blip>
          <a:srcRect/>
          <a:stretch/>
        </p:blipFill>
        <p:spPr>
          <a:xfrm>
            <a:off x="10863678" y="941911"/>
            <a:ext cx="3682303" cy="79255"/>
          </a:xfrm>
          <a:prstGeom prst="rect">
            <a:avLst/>
          </a:prstGeom>
          <a:noFill/>
          <a:ln>
            <a:noFill/>
          </a:ln>
        </p:spPr>
      </p:pic>
      <p:sp>
        <p:nvSpPr>
          <p:cNvPr id="501" name="Google Shape;501;p26"/>
          <p:cNvSpPr txBox="1"/>
          <p:nvPr/>
        </p:nvSpPr>
        <p:spPr>
          <a:xfrm>
            <a:off x="8039371" y="1138849"/>
            <a:ext cx="9828724" cy="7571263"/>
          </a:xfrm>
          <a:prstGeom prst="rect">
            <a:avLst/>
          </a:prstGeom>
          <a:noFill/>
          <a:ln>
            <a:noFill/>
          </a:ln>
        </p:spPr>
        <p:txBody>
          <a:bodyPr spcFirstLastPara="1" wrap="square" lIns="91425" tIns="45700" rIns="91425" bIns="45700" anchor="t" anchorCtr="0">
            <a:spAutoFit/>
          </a:bodyPr>
          <a:lstStyle/>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I contributi per la mobilità sono legati all’effettiva permanenza presso la sede di destinazione e al riconoscimento di crediti formativi nella carriera </a:t>
            </a:r>
            <a:r>
              <a:rPr lang="it-IT" sz="2800" b="1" dirty="0" err="1">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dell</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studente beneficiari@ </a:t>
            </a:r>
          </a:p>
          <a:p>
            <a:pPr lvl="0"/>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The Mobility grant is tied to the effective stay at the host institution as well as to the recognition of credits in the student's career</a:t>
            </a:r>
          </a:p>
          <a:p>
            <a:pPr lvl="0"/>
            <a:endParaRPr lang="it-IT"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Tale contributo è da intendersi come </a:t>
            </a:r>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sostegno</a:t>
            </a:r>
          </a:p>
          <a:p>
            <a:pPr lvl="0"/>
            <a:r>
              <a:rPr lang="it-IT" sz="2800" b="1" u="sng"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economico a parziale copertura delle maggiori spese sostenute</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all’estero e consiste in:</a:t>
            </a:r>
          </a:p>
          <a:p>
            <a:pPr marL="342900" lvl="0" indent="-342900">
              <a:buClr>
                <a:schemeClr val="accent3">
                  <a:lumMod val="20000"/>
                  <a:lumOff val="80000"/>
                </a:schemeClr>
              </a:buClr>
              <a:buFont typeface="Wingdings" panose="05000000000000000000" pitchFamily="2" charset="2"/>
              <a:buChar char="Ø"/>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una borsa di studio</a:t>
            </a:r>
          </a:p>
          <a:p>
            <a:pPr marL="342900" lvl="0" indent="-342900">
              <a:buClr>
                <a:schemeClr val="accent3">
                  <a:lumMod val="20000"/>
                  <a:lumOff val="80000"/>
                </a:schemeClr>
              </a:buClr>
              <a:buFont typeface="Wingdings" panose="05000000000000000000" pitchFamily="2" charset="2"/>
              <a:buChar char="Ø"/>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un rimborso spese di visto e di viaggio (max € 800,00)</a:t>
            </a:r>
          </a:p>
          <a:p>
            <a:pPr lvl="0">
              <a:buClr>
                <a:schemeClr val="accent3">
                  <a:lumMod val="20000"/>
                  <a:lumOff val="80000"/>
                </a:schemeClr>
              </a:buClr>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The Mobility Grant must be considered as a contribution to the increased expenses incurred abroad and consists of: </a:t>
            </a:r>
            <a:endParaRPr lang="en-US" sz="2400" b="1"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indent="-457200">
              <a:buClr>
                <a:schemeClr val="bg2">
                  <a:lumMod val="20000"/>
                  <a:lumOff val="80000"/>
                </a:schemeClr>
              </a:buClr>
              <a:buFont typeface="Wingdings" panose="05000000000000000000" pitchFamily="2" charset="2"/>
              <a:buChar char="Ø"/>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a scholarship</a:t>
            </a:r>
          </a:p>
          <a:p>
            <a:pPr marL="457200" indent="-457200">
              <a:buClr>
                <a:schemeClr val="bg2">
                  <a:lumMod val="20000"/>
                  <a:lumOff val="80000"/>
                </a:schemeClr>
              </a:buClr>
              <a:buFont typeface="Wingdings" panose="05000000000000000000" pitchFamily="2" charset="2"/>
              <a:buChar char="Ø"/>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a reimbursement of visa and travel expenses (max € 800.00)</a:t>
            </a:r>
          </a:p>
          <a:p>
            <a:pPr marL="457200" indent="-457200">
              <a:buClr>
                <a:schemeClr val="bg2">
                  <a:lumMod val="20000"/>
                  <a:lumOff val="80000"/>
                </a:schemeClr>
              </a:buClr>
              <a:buFont typeface="Wingdings" panose="05000000000000000000" pitchFamily="2" charset="2"/>
              <a:buChar char="Ø"/>
            </a:pPr>
            <a:endPar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chemeClr val="bg2">
                  <a:lumMod val="20000"/>
                  <a:lumOff val="80000"/>
                </a:schemeClr>
              </a:buClr>
              <a:buFont typeface="Wingdings" panose="05000000000000000000" pitchFamily="2" charset="2"/>
              <a:buChar char="Ø"/>
            </a:pPr>
            <a:endParaRPr lang="it-IT" sz="24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p:txBody>
      </p:sp>
      <p:cxnSp>
        <p:nvCxnSpPr>
          <p:cNvPr id="502" name="Google Shape;502;p26"/>
          <p:cNvCxnSpPr/>
          <p:nvPr/>
        </p:nvCxnSpPr>
        <p:spPr>
          <a:xfrm rot="10800000">
            <a:off x="-38894" y="9451400"/>
            <a:ext cx="9411148" cy="54711"/>
          </a:xfrm>
          <a:prstGeom prst="straightConnector1">
            <a:avLst/>
          </a:prstGeom>
          <a:noFill/>
          <a:ln w="76200" cap="flat" cmpd="sng">
            <a:solidFill>
              <a:schemeClr val="lt1"/>
            </a:solidFill>
            <a:prstDash val="solid"/>
            <a:round/>
            <a:headEnd type="none" w="sm" len="sm"/>
            <a:tailEnd type="none" w="sm" len="sm"/>
          </a:ln>
        </p:spPr>
      </p:cxnSp>
      <p:cxnSp>
        <p:nvCxnSpPr>
          <p:cNvPr id="503" name="Google Shape;503;p26"/>
          <p:cNvCxnSpPr/>
          <p:nvPr/>
        </p:nvCxnSpPr>
        <p:spPr>
          <a:xfrm rot="10800000">
            <a:off x="-26021" y="9424171"/>
            <a:ext cx="9411148" cy="54711"/>
          </a:xfrm>
          <a:prstGeom prst="straightConnector1">
            <a:avLst/>
          </a:prstGeom>
          <a:noFill/>
          <a:ln w="76200" cap="flat" cmpd="sng">
            <a:solidFill>
              <a:schemeClr val="lt1"/>
            </a:solidFill>
            <a:prstDash val="solid"/>
            <a:round/>
            <a:headEnd type="none" w="sm" len="sm"/>
            <a:tailEnd type="none" w="sm" len="sm"/>
          </a:ln>
        </p:spPr>
      </p:cxnSp>
      <p:pic>
        <p:nvPicPr>
          <p:cNvPr id="3" name="Immagine 2"/>
          <p:cNvPicPr>
            <a:picLocks noChangeAspect="1"/>
          </p:cNvPicPr>
          <p:nvPr/>
        </p:nvPicPr>
        <p:blipFill>
          <a:blip r:embed="rId7"/>
          <a:stretch>
            <a:fillRect/>
          </a:stretch>
        </p:blipFill>
        <p:spPr>
          <a:xfrm>
            <a:off x="7714824" y="7996053"/>
            <a:ext cx="10566728" cy="19184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89"/>
        <p:cNvGrpSpPr/>
        <p:nvPr/>
      </p:nvGrpSpPr>
      <p:grpSpPr>
        <a:xfrm>
          <a:off x="0" y="0"/>
          <a:ext cx="0" cy="0"/>
          <a:chOff x="0" y="0"/>
          <a:chExt cx="0" cy="0"/>
        </a:xfrm>
      </p:grpSpPr>
      <p:sp>
        <p:nvSpPr>
          <p:cNvPr id="490" name="Google Shape;490;p26"/>
          <p:cNvSpPr/>
          <p:nvPr/>
        </p:nvSpPr>
        <p:spPr>
          <a:xfrm>
            <a:off x="0" y="-2026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91" name="Google Shape;491;p26"/>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492" name="Google Shape;492;p26"/>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3" name="Google Shape;493;p26"/>
          <p:cNvGrpSpPr/>
          <p:nvPr/>
        </p:nvGrpSpPr>
        <p:grpSpPr>
          <a:xfrm>
            <a:off x="-151630" y="-495552"/>
            <a:ext cx="7563720" cy="10782552"/>
            <a:chOff x="1997944" y="2180844"/>
            <a:chExt cx="7599819" cy="7815070"/>
          </a:xfrm>
        </p:grpSpPr>
        <p:pic>
          <p:nvPicPr>
            <p:cNvPr id="494" name="Google Shape;494;p26"/>
            <p:cNvPicPr preferRelativeResize="0"/>
            <p:nvPr/>
          </p:nvPicPr>
          <p:blipFill>
            <a:blip r:embed="rId3">
              <a:extLst>
                <a:ext uri="{28A0092B-C50C-407E-A947-70E740481C1C}">
                  <a14:useLocalDpi xmlns:a14="http://schemas.microsoft.com/office/drawing/2010/main" val="0"/>
                </a:ext>
              </a:extLst>
            </a:blip>
            <a:stretch>
              <a:fillRect/>
            </a:stretch>
          </p:blipFill>
          <p:spPr>
            <a:xfrm>
              <a:off x="1997944" y="2525148"/>
              <a:ext cx="7599819" cy="7470766"/>
            </a:xfrm>
            <a:prstGeom prst="rect">
              <a:avLst/>
            </a:prstGeom>
            <a:noFill/>
            <a:ln>
              <a:noFill/>
            </a:ln>
          </p:spPr>
        </p:pic>
        <p:pic>
          <p:nvPicPr>
            <p:cNvPr id="495" name="Google Shape;495;p26"/>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496" name="Google Shape;496;p26"/>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497" name="Google Shape;497;p26"/>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498" name="Google Shape;498;p26"/>
          <p:cNvSpPr txBox="1"/>
          <p:nvPr/>
        </p:nvSpPr>
        <p:spPr>
          <a:xfrm>
            <a:off x="3818522" y="9718527"/>
            <a:ext cx="3483885" cy="400110"/>
          </a:xfrm>
          <a:prstGeom prst="rect">
            <a:avLst/>
          </a:prstGeom>
          <a:solidFill>
            <a:schemeClr val="lt1"/>
          </a:solidFill>
          <a:ln>
            <a:noFill/>
          </a:ln>
        </p:spPr>
        <p:txBody>
          <a:bodyPr spcFirstLastPara="1" wrap="square" lIns="91425" tIns="45700" rIns="91425" bIns="45700" anchor="t" anchorCtr="0">
            <a:spAutoFit/>
          </a:bodyPr>
          <a:lstStyle/>
          <a:p>
            <a:pPr lvl="0"/>
            <a:r>
              <a:rPr lang="it-IT" sz="2000" dirty="0" err="1">
                <a:solidFill>
                  <a:schemeClr val="dk1"/>
                </a:solidFill>
                <a:latin typeface="Calibri"/>
                <a:ea typeface="Calibri"/>
                <a:cs typeface="Calibri"/>
                <a:sym typeface="Calibri"/>
              </a:rPr>
              <a:t>Universidad</a:t>
            </a:r>
            <a:r>
              <a:rPr lang="it-IT" sz="2000" dirty="0">
                <a:solidFill>
                  <a:schemeClr val="dk1"/>
                </a:solidFill>
                <a:latin typeface="Calibri"/>
                <a:ea typeface="Calibri"/>
                <a:cs typeface="Calibri"/>
                <a:sym typeface="Calibri"/>
              </a:rPr>
              <a:t> De </a:t>
            </a:r>
            <a:r>
              <a:rPr lang="it-IT" sz="2000" dirty="0" err="1">
                <a:solidFill>
                  <a:schemeClr val="dk1"/>
                </a:solidFill>
                <a:latin typeface="Calibri"/>
                <a:ea typeface="Calibri"/>
                <a:cs typeface="Calibri"/>
                <a:sym typeface="Calibri"/>
              </a:rPr>
              <a:t>O'higgins</a:t>
            </a:r>
            <a:r>
              <a:rPr lang="it-IT" sz="2000" dirty="0">
                <a:solidFill>
                  <a:schemeClr val="dk1"/>
                </a:solidFill>
                <a:latin typeface="Calibri"/>
                <a:ea typeface="Calibri"/>
                <a:cs typeface="Calibri"/>
                <a:sym typeface="Calibri"/>
              </a:rPr>
              <a:t>, CHILE</a:t>
            </a:r>
            <a:endParaRPr sz="2000" dirty="0">
              <a:solidFill>
                <a:schemeClr val="dk1"/>
              </a:solidFill>
              <a:latin typeface="Calibri"/>
              <a:ea typeface="Calibri"/>
              <a:cs typeface="Calibri"/>
              <a:sym typeface="Calibri"/>
            </a:endParaRPr>
          </a:p>
        </p:txBody>
      </p:sp>
      <p:sp>
        <p:nvSpPr>
          <p:cNvPr id="499" name="Google Shape;499;p26"/>
          <p:cNvSpPr txBox="1"/>
          <p:nvPr/>
        </p:nvSpPr>
        <p:spPr>
          <a:xfrm>
            <a:off x="7854151" y="114932"/>
            <a:ext cx="999178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48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Borsa Di Mobilità       </a:t>
            </a:r>
            <a:r>
              <a:rPr lang="it-IT" sz="48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Mobility</a:t>
            </a:r>
            <a:r>
              <a:rPr lang="it-IT" sz="48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Grant</a:t>
            </a:r>
          </a:p>
        </p:txBody>
      </p:sp>
      <p:pic>
        <p:nvPicPr>
          <p:cNvPr id="500" name="Google Shape;500;p26"/>
          <p:cNvPicPr preferRelativeResize="0"/>
          <p:nvPr/>
        </p:nvPicPr>
        <p:blipFill rotWithShape="1">
          <a:blip r:embed="rId6">
            <a:alphaModFix/>
          </a:blip>
          <a:srcRect/>
          <a:stretch/>
        </p:blipFill>
        <p:spPr>
          <a:xfrm>
            <a:off x="10863678" y="941911"/>
            <a:ext cx="3682303" cy="79255"/>
          </a:xfrm>
          <a:prstGeom prst="rect">
            <a:avLst/>
          </a:prstGeom>
          <a:noFill/>
          <a:ln>
            <a:noFill/>
          </a:ln>
        </p:spPr>
      </p:pic>
      <p:sp>
        <p:nvSpPr>
          <p:cNvPr id="501" name="Google Shape;501;p26"/>
          <p:cNvSpPr txBox="1"/>
          <p:nvPr/>
        </p:nvSpPr>
        <p:spPr>
          <a:xfrm>
            <a:off x="7587211" y="1081080"/>
            <a:ext cx="10726811" cy="9541033"/>
          </a:xfrm>
          <a:prstGeom prst="rect">
            <a:avLst/>
          </a:prstGeom>
          <a:noFill/>
          <a:ln>
            <a:noFill/>
          </a:ln>
        </p:spPr>
        <p:txBody>
          <a:bodyPr spcFirstLastPara="1" wrap="square" lIns="91425" tIns="45700" rIns="91425" bIns="45700" anchor="t" anchorCtr="0">
            <a:spAutoFit/>
          </a:bodyPr>
          <a:lstStyle/>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Lo studente deve restituire l’intero importo della borsa erogata nei casi di:</a:t>
            </a:r>
          </a:p>
          <a:p>
            <a:pPr lvl="0"/>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The student must return the full amount of the grant provided in the cases of:</a:t>
            </a:r>
          </a:p>
          <a:p>
            <a:pPr lvl="0"/>
            <a:endParaRPr lang="it-IT" sz="5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rinuncia al periodo di mobilità</a:t>
            </a:r>
          </a:p>
          <a:p>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 withdrawal from the mobility period</a:t>
            </a:r>
            <a:r>
              <a:rPr lang="en-US" sz="28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endParaRPr lang="it-IT" sz="28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soggiorno inferiore al periodo minimo obbligatorio</a:t>
            </a: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(30 gg)</a:t>
            </a:r>
          </a:p>
          <a:p>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 stay less than the mandatory minimum period of 30 days</a:t>
            </a:r>
            <a:endParaRPr lang="it-IT" sz="28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non completamento di alcuna attività all’estero e non conseguimento di un minimo di 2 CFU per ogni mese di mobilità</a:t>
            </a:r>
          </a:p>
          <a:p>
            <a:pPr lvl="0"/>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non-completion of any activity abroad and non-achievement of a minimum of 2 ECTS credits for each month of mobility</a:t>
            </a:r>
          </a:p>
          <a:p>
            <a:pPr lvl="0"/>
            <a:endPar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endParaRPr lang="it-IT" sz="5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lgn="ct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Fanno eccezione le mobilità per : </a:t>
            </a:r>
          </a:p>
          <a:p>
            <a:pPr lvl="0" algn="ctr"/>
            <a:r>
              <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Exceptions are mobilities for</a:t>
            </a:r>
            <a:endParaRPr lang="it-IT" sz="24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1. Ricerca tesi all’estero </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Thesis</a:t>
            </a:r>
            <a:r>
              <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research</a:t>
            </a:r>
            <a:endPar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endParaRPr lang="it-IT" sz="5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2. Dottorato/Scuola di Specializzazione </a:t>
            </a:r>
            <a:r>
              <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Third-</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level</a:t>
            </a:r>
            <a:r>
              <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mobility</a:t>
            </a:r>
            <a:endPar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endParaRPr lang="it-IT" sz="5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3. Tirocinio </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T</a:t>
            </a:r>
            <a:r>
              <a:rPr lang="it-IT" sz="2400" dirty="0" err="1">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raineeship</a:t>
            </a:r>
            <a:endPar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endParaRPr lang="it-IT"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indent="-457200">
              <a:buFont typeface="Arial"/>
              <a:buChar char="Ø"/>
            </a:pPr>
            <a:endParaRPr lang="en-US" sz="24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marL="457200" lvl="0" indent="-457200">
              <a:buClr>
                <a:schemeClr val="bg2">
                  <a:lumMod val="20000"/>
                  <a:lumOff val="80000"/>
                </a:schemeClr>
              </a:buClr>
              <a:buFont typeface="Wingdings" panose="05000000000000000000" pitchFamily="2" charset="2"/>
              <a:buChar char="Ø"/>
            </a:pPr>
            <a:endParaRPr lang="it-IT" sz="24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p:txBody>
      </p:sp>
      <p:cxnSp>
        <p:nvCxnSpPr>
          <p:cNvPr id="502" name="Google Shape;502;p26"/>
          <p:cNvCxnSpPr/>
          <p:nvPr/>
        </p:nvCxnSpPr>
        <p:spPr>
          <a:xfrm rot="10800000">
            <a:off x="-38894" y="9451400"/>
            <a:ext cx="9411148" cy="54711"/>
          </a:xfrm>
          <a:prstGeom prst="straightConnector1">
            <a:avLst/>
          </a:prstGeom>
          <a:noFill/>
          <a:ln w="76200" cap="flat" cmpd="sng">
            <a:solidFill>
              <a:schemeClr val="lt1"/>
            </a:solidFill>
            <a:prstDash val="solid"/>
            <a:round/>
            <a:headEnd type="none" w="sm" len="sm"/>
            <a:tailEnd type="none" w="sm" len="sm"/>
          </a:ln>
        </p:spPr>
      </p:cxnSp>
      <p:cxnSp>
        <p:nvCxnSpPr>
          <p:cNvPr id="503" name="Google Shape;503;p26"/>
          <p:cNvCxnSpPr/>
          <p:nvPr/>
        </p:nvCxnSpPr>
        <p:spPr>
          <a:xfrm rot="10800000">
            <a:off x="-26021" y="9424171"/>
            <a:ext cx="9411148" cy="54711"/>
          </a:xfrm>
          <a:prstGeom prst="straightConnector1">
            <a:avLst/>
          </a:prstGeom>
          <a:noFill/>
          <a:ln w="7620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2542210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sp>
        <p:nvSpPr>
          <p:cNvPr id="83" name="Google Shape;83;p3"/>
          <p:cNvSpPr/>
          <p:nvPr/>
        </p:nvSpPr>
        <p:spPr>
          <a:xfrm>
            <a:off x="0" y="0"/>
            <a:ext cx="18288000" cy="1958339"/>
          </a:xfrm>
          <a:custGeom>
            <a:avLst/>
            <a:gdLst/>
            <a:ahLst/>
            <a:cxnLst/>
            <a:rect l="l" t="t" r="r" b="b"/>
            <a:pathLst>
              <a:path w="18288000" h="1958339" extrusionOk="0">
                <a:moveTo>
                  <a:pt x="18287999" y="0"/>
                </a:moveTo>
                <a:lnTo>
                  <a:pt x="0" y="0"/>
                </a:lnTo>
                <a:lnTo>
                  <a:pt x="0" y="1958340"/>
                </a:lnTo>
                <a:lnTo>
                  <a:pt x="18287999" y="1958340"/>
                </a:lnTo>
                <a:lnTo>
                  <a:pt x="18287999"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3"/>
          <p:cNvSpPr txBox="1"/>
          <p:nvPr/>
        </p:nvSpPr>
        <p:spPr>
          <a:xfrm>
            <a:off x="74168" y="874522"/>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85" name="Google Shape;85;p3"/>
          <p:cNvSpPr txBox="1"/>
          <p:nvPr/>
        </p:nvSpPr>
        <p:spPr>
          <a:xfrm>
            <a:off x="91439" y="5065426"/>
            <a:ext cx="37465" cy="15875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86" name="Google Shape;86;p3"/>
          <p:cNvSpPr/>
          <p:nvPr/>
        </p:nvSpPr>
        <p:spPr>
          <a:xfrm>
            <a:off x="0" y="8334755"/>
            <a:ext cx="18288000" cy="1952625"/>
          </a:xfrm>
          <a:custGeom>
            <a:avLst/>
            <a:gdLst/>
            <a:ahLst/>
            <a:cxnLst/>
            <a:rect l="l" t="t" r="r" b="b"/>
            <a:pathLst>
              <a:path w="18288000" h="1952625" extrusionOk="0">
                <a:moveTo>
                  <a:pt x="18288000" y="0"/>
                </a:moveTo>
                <a:lnTo>
                  <a:pt x="0" y="0"/>
                </a:lnTo>
                <a:lnTo>
                  <a:pt x="0" y="1952243"/>
                </a:lnTo>
                <a:lnTo>
                  <a:pt x="18288000" y="1952243"/>
                </a:lnTo>
                <a:lnTo>
                  <a:pt x="18288000"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3"/>
          <p:cNvSpPr txBox="1"/>
          <p:nvPr/>
        </p:nvSpPr>
        <p:spPr>
          <a:xfrm>
            <a:off x="78739" y="9207500"/>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grpSp>
        <p:nvGrpSpPr>
          <p:cNvPr id="88" name="Google Shape;88;p3"/>
          <p:cNvGrpSpPr/>
          <p:nvPr/>
        </p:nvGrpSpPr>
        <p:grpSpPr>
          <a:xfrm>
            <a:off x="0" y="1"/>
            <a:ext cx="18287999" cy="10287000"/>
            <a:chOff x="-686191" y="-357122"/>
            <a:chExt cx="18100237" cy="10287000"/>
          </a:xfrm>
        </p:grpSpPr>
        <p:pic>
          <p:nvPicPr>
            <p:cNvPr id="89" name="Google Shape;89;p3"/>
            <p:cNvPicPr preferRelativeResize="0"/>
            <p:nvPr/>
          </p:nvPicPr>
          <p:blipFill rotWithShape="1">
            <a:blip r:embed="rId3">
              <a:extLst>
                <a:ext uri="{28A0092B-C50C-407E-A947-70E740481C1C}">
                  <a14:useLocalDpi xmlns:a14="http://schemas.microsoft.com/office/drawing/2010/main" val="0"/>
                </a:ext>
              </a:extLst>
            </a:blip>
            <a:srcRect b="2124"/>
            <a:stretch/>
          </p:blipFill>
          <p:spPr>
            <a:xfrm>
              <a:off x="-686191" y="-357122"/>
              <a:ext cx="18100237" cy="10287000"/>
            </a:xfrm>
            <a:prstGeom prst="rect">
              <a:avLst/>
            </a:prstGeom>
          </p:spPr>
        </p:pic>
        <p:sp>
          <p:nvSpPr>
            <p:cNvPr id="90" name="Google Shape;90;p3"/>
            <p:cNvSpPr/>
            <p:nvPr/>
          </p:nvSpPr>
          <p:spPr>
            <a:xfrm>
              <a:off x="-686191" y="5452607"/>
              <a:ext cx="18100237" cy="3587083"/>
            </a:xfrm>
            <a:custGeom>
              <a:avLst/>
              <a:gdLst/>
              <a:ahLst/>
              <a:cxnLst/>
              <a:rect l="l" t="t" r="r" b="b"/>
              <a:pathLst>
                <a:path w="18288000" h="6383020" extrusionOk="0">
                  <a:moveTo>
                    <a:pt x="18288000" y="0"/>
                  </a:moveTo>
                  <a:lnTo>
                    <a:pt x="0" y="0"/>
                  </a:lnTo>
                  <a:lnTo>
                    <a:pt x="0" y="6382511"/>
                  </a:lnTo>
                  <a:lnTo>
                    <a:pt x="18288000" y="6382511"/>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1" name="Google Shape;91;p3"/>
          <p:cNvSpPr txBox="1"/>
          <p:nvPr/>
        </p:nvSpPr>
        <p:spPr>
          <a:xfrm>
            <a:off x="78739" y="5040248"/>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92" name="Google Shape;92;p3"/>
          <p:cNvSpPr txBox="1">
            <a:spLocks noGrp="1"/>
          </p:cNvSpPr>
          <p:nvPr>
            <p:ph type="title"/>
          </p:nvPr>
        </p:nvSpPr>
        <p:spPr>
          <a:xfrm>
            <a:off x="7329456" y="5927408"/>
            <a:ext cx="3895788" cy="782265"/>
          </a:xfrm>
          <a:prstGeom prst="rect">
            <a:avLst/>
          </a:prstGeom>
          <a:noFill/>
          <a:ln>
            <a:solidFill>
              <a:srgbClr val="EAF1DD"/>
            </a:solid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it-IT" sz="5000" dirty="0">
                <a:solidFill>
                  <a:srgbClr val="EAF1DD"/>
                </a:solidFill>
                <a:latin typeface="Tahoma"/>
                <a:ea typeface="Tahoma"/>
                <a:cs typeface="Tahoma"/>
                <a:sym typeface="Tahoma"/>
              </a:rPr>
              <a:t>DISCLAIMER</a:t>
            </a:r>
            <a:endParaRPr sz="5000" dirty="0">
              <a:solidFill>
                <a:srgbClr val="EAF1DD"/>
              </a:solidFill>
              <a:latin typeface="Tahoma"/>
              <a:ea typeface="Tahoma"/>
              <a:cs typeface="Tahoma"/>
              <a:sym typeface="Tahoma"/>
            </a:endParaRPr>
          </a:p>
        </p:txBody>
      </p:sp>
      <p:sp>
        <p:nvSpPr>
          <p:cNvPr id="93" name="Google Shape;93;p3"/>
          <p:cNvSpPr txBox="1"/>
          <p:nvPr/>
        </p:nvSpPr>
        <p:spPr>
          <a:xfrm>
            <a:off x="393614" y="6735413"/>
            <a:ext cx="17500770" cy="1951160"/>
          </a:xfrm>
          <a:prstGeom prst="rect">
            <a:avLst/>
          </a:prstGeom>
          <a:noFill/>
          <a:ln>
            <a:noFill/>
          </a:ln>
        </p:spPr>
        <p:txBody>
          <a:bodyPr spcFirstLastPara="1" wrap="square" lIns="0" tIns="12050" rIns="0" bIns="0" anchor="t" anchorCtr="0">
            <a:spAutoFit/>
          </a:bodyPr>
          <a:lstStyle/>
          <a:p>
            <a:pPr marL="12700" marR="0" lvl="0" indent="0" algn="ctr" rtl="0">
              <a:lnSpc>
                <a:spcPct val="100000"/>
              </a:lnSpc>
              <a:spcBef>
                <a:spcPts val="0"/>
              </a:spcBef>
              <a:spcAft>
                <a:spcPts val="0"/>
              </a:spcAft>
              <a:buNone/>
            </a:pPr>
            <a:r>
              <a:rPr lang="it-IT" sz="3200" b="1" dirty="0">
                <a:solidFill>
                  <a:srgbClr val="EAF1DD"/>
                </a:solidFill>
                <a:effectLst>
                  <a:outerShdw blurRad="38100" dist="38100" dir="2700000" algn="tl">
                    <a:srgbClr val="000000">
                      <a:alpha val="43137"/>
                    </a:srgbClr>
                  </a:outerShdw>
                </a:effectLst>
                <a:latin typeface="Helvetica Neue"/>
                <a:ea typeface="Helvetica Neue"/>
                <a:cs typeface="Helvetica Neue"/>
                <a:sym typeface="Helvetica Neue"/>
              </a:rPr>
              <a:t>Le attività da svolgere all’estero devono essere indicate nel Learning Agreement e approvate dal Consiglio del </a:t>
            </a:r>
            <a:r>
              <a:rPr lang="it-IT" sz="3200" b="1" dirty="0" err="1">
                <a:solidFill>
                  <a:srgbClr val="EAF1DD"/>
                </a:solidFill>
                <a:effectLst>
                  <a:outerShdw blurRad="38100" dist="38100" dir="2700000" algn="tl">
                    <a:srgbClr val="000000">
                      <a:alpha val="43137"/>
                    </a:srgbClr>
                  </a:outerShdw>
                </a:effectLst>
                <a:latin typeface="Helvetica Neue"/>
                <a:ea typeface="Helvetica Neue"/>
                <a:cs typeface="Helvetica Neue"/>
                <a:sym typeface="Helvetica Neue"/>
              </a:rPr>
              <a:t>CdS</a:t>
            </a:r>
            <a:r>
              <a:rPr lang="it-IT" sz="3200" b="1" dirty="0">
                <a:solidFill>
                  <a:srgbClr val="EAF1DD"/>
                </a:solidFill>
                <a:effectLst>
                  <a:outerShdw blurRad="38100" dist="38100" dir="2700000" algn="tl">
                    <a:srgbClr val="000000">
                      <a:alpha val="43137"/>
                    </a:srgbClr>
                  </a:outerShdw>
                </a:effectLst>
                <a:latin typeface="Helvetica Neue"/>
                <a:ea typeface="Helvetica Neue"/>
                <a:cs typeface="Helvetica Neue"/>
                <a:sym typeface="Helvetica Neue"/>
              </a:rPr>
              <a:t> e dall’Università ospitante </a:t>
            </a:r>
            <a:r>
              <a:rPr lang="it-IT" sz="3200" b="1" u="sng" dirty="0">
                <a:solidFill>
                  <a:srgbClr val="EAF1DD"/>
                </a:solidFill>
                <a:effectLst>
                  <a:outerShdw blurRad="38100" dist="38100" dir="2700000" algn="tl">
                    <a:srgbClr val="000000">
                      <a:alpha val="43137"/>
                    </a:srgbClr>
                  </a:outerShdw>
                </a:effectLst>
                <a:latin typeface="Helvetica Neue"/>
                <a:ea typeface="Helvetica Neue"/>
                <a:cs typeface="Helvetica Neue"/>
                <a:sym typeface="Helvetica Neue"/>
              </a:rPr>
              <a:t>prima della partenza</a:t>
            </a:r>
            <a:endParaRPr lang="it-IT" sz="3200" b="1" dirty="0">
              <a:solidFill>
                <a:srgbClr val="EAF1DD"/>
              </a:solidFill>
              <a:effectLst>
                <a:outerShdw blurRad="38100" dist="38100" dir="2700000" algn="tl">
                  <a:srgbClr val="000000">
                    <a:alpha val="43137"/>
                  </a:srgbClr>
                </a:outerShdw>
              </a:effectLst>
              <a:latin typeface="Helvetica Neue"/>
              <a:ea typeface="Helvetica Neue"/>
              <a:cs typeface="Helvetica Neue"/>
              <a:sym typeface="Helvetica Neue"/>
            </a:endParaRPr>
          </a:p>
          <a:p>
            <a:pPr marL="12700" marR="0" lvl="0" indent="0" algn="ctr" rtl="0">
              <a:lnSpc>
                <a:spcPct val="100000"/>
              </a:lnSpc>
              <a:spcBef>
                <a:spcPts val="0"/>
              </a:spcBef>
              <a:spcAft>
                <a:spcPts val="0"/>
              </a:spcAft>
              <a:buNone/>
            </a:pPr>
            <a:endParaRPr lang="it-IT" dirty="0">
              <a:solidFill>
                <a:srgbClr val="EAF1DD"/>
              </a:solidFill>
              <a:effectLst>
                <a:outerShdw blurRad="38100" dist="38100" dir="2700000" algn="tl">
                  <a:srgbClr val="000000">
                    <a:alpha val="43137"/>
                  </a:srgbClr>
                </a:outerShdw>
              </a:effectLst>
              <a:latin typeface="Helvetica Neue"/>
              <a:ea typeface="Helvetica Neue"/>
              <a:cs typeface="Helvetica Neue"/>
              <a:sym typeface="Helvetica Neue"/>
            </a:endParaRPr>
          </a:p>
          <a:p>
            <a:pPr marL="12700" lvl="0" algn="ctr"/>
            <a:r>
              <a:rPr lang="en-US"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rPr>
              <a:t>The activities to be carried out abroad must be indicated in the Learning Agreement and must be approved before departure both by the Course Board of the University of Florence and the foreign host institution</a:t>
            </a:r>
            <a:endParaRPr sz="2400" dirty="0">
              <a:solidFill>
                <a:schemeClr val="bg2">
                  <a:lumMod val="20000"/>
                  <a:lumOff val="80000"/>
                </a:schemeClr>
              </a:solidFill>
              <a:effectLst>
                <a:outerShdw blurRad="38100" dist="38100" dir="2700000" algn="tl">
                  <a:srgbClr val="000000">
                    <a:alpha val="43137"/>
                  </a:srgbClr>
                </a:outerShdw>
              </a:effectLst>
              <a:latin typeface="Helvetica Neue"/>
              <a:ea typeface="Helvetica Neue"/>
              <a:cs typeface="Helvetica Neue"/>
              <a:sym typeface="Helvetica Neue"/>
            </a:endParaRPr>
          </a:p>
        </p:txBody>
      </p:sp>
      <p:sp>
        <p:nvSpPr>
          <p:cNvPr id="94" name="Google Shape;94;p3"/>
          <p:cNvSpPr txBox="1"/>
          <p:nvPr/>
        </p:nvSpPr>
        <p:spPr>
          <a:xfrm>
            <a:off x="1779777" y="4726051"/>
            <a:ext cx="9931400" cy="466794"/>
          </a:xfrm>
          <a:prstGeom prst="rect">
            <a:avLst/>
          </a:prstGeom>
          <a:noFill/>
          <a:ln>
            <a:noFill/>
          </a:ln>
        </p:spPr>
        <p:txBody>
          <a:bodyPr spcFirstLastPara="1" wrap="square" lIns="0" tIns="3175" rIns="0" bIns="0" anchor="t" anchorCtr="0">
            <a:spAutoFit/>
          </a:bodyPr>
          <a:lstStyle/>
          <a:p>
            <a:pPr marL="12700" marR="5080" lvl="0" indent="0" algn="l" rtl="0">
              <a:lnSpc>
                <a:spcPct val="125483"/>
              </a:lnSpc>
              <a:spcBef>
                <a:spcPts val="0"/>
              </a:spcBef>
              <a:spcAft>
                <a:spcPts val="0"/>
              </a:spcAft>
              <a:buNone/>
            </a:pPr>
            <a:endParaRPr sz="3100">
              <a:solidFill>
                <a:schemeClr val="dk1"/>
              </a:solidFill>
              <a:latin typeface="Helvetica Neue"/>
              <a:ea typeface="Helvetica Neue"/>
              <a:cs typeface="Helvetica Neue"/>
              <a:sym typeface="Helvetica Neue"/>
            </a:endParaRPr>
          </a:p>
        </p:txBody>
      </p:sp>
      <p:sp>
        <p:nvSpPr>
          <p:cNvPr id="14" name="Google Shape;111;p4"/>
          <p:cNvSpPr txBox="1"/>
          <p:nvPr/>
        </p:nvSpPr>
        <p:spPr>
          <a:xfrm>
            <a:off x="12419937" y="9848280"/>
            <a:ext cx="5724939" cy="330835"/>
          </a:xfrm>
          <a:prstGeom prst="rect">
            <a:avLst/>
          </a:prstGeom>
          <a:solidFill>
            <a:schemeClr val="lt1"/>
          </a:solidFill>
          <a:ln>
            <a:noFill/>
          </a:ln>
        </p:spPr>
        <p:txBody>
          <a:bodyPr spcFirstLastPara="1" wrap="square" lIns="0" tIns="12700" rIns="0" bIns="0" anchor="t" anchorCtr="0">
            <a:spAutoFit/>
          </a:bodyPr>
          <a:lstStyle/>
          <a:p>
            <a:pPr marL="12700" lvl="0"/>
            <a:r>
              <a:rPr lang="en-US" sz="2000" dirty="0">
                <a:solidFill>
                  <a:schemeClr val="dk1"/>
                </a:solidFill>
                <a:latin typeface="Helvetica Neue"/>
                <a:ea typeface="Helvetica Neue"/>
                <a:cs typeface="Helvetica Neue"/>
                <a:sym typeface="Helvetica Neue"/>
              </a:rPr>
              <a:t>Federal University Of Technology Paraná, BRAZIL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09" name="Google Shape;509;p27"/>
          <p:cNvSpPr/>
          <p:nvPr/>
        </p:nvSpPr>
        <p:spPr>
          <a:xfrm>
            <a:off x="0" y="-2026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27"/>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511" name="Google Shape;511;p27"/>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2" name="Google Shape;512;p27"/>
          <p:cNvGrpSpPr/>
          <p:nvPr/>
        </p:nvGrpSpPr>
        <p:grpSpPr>
          <a:xfrm>
            <a:off x="0" y="-495300"/>
            <a:ext cx="7981318" cy="10782300"/>
            <a:chOff x="1997944" y="2180844"/>
            <a:chExt cx="8019410" cy="7814887"/>
          </a:xfrm>
        </p:grpSpPr>
        <p:pic>
          <p:nvPicPr>
            <p:cNvPr id="513" name="Google Shape;513;p27"/>
            <p:cNvPicPr preferRelativeResize="0"/>
            <p:nvPr/>
          </p:nvPicPr>
          <p:blipFill>
            <a:blip r:embed="rId3">
              <a:extLst>
                <a:ext uri="{28A0092B-C50C-407E-A947-70E740481C1C}">
                  <a14:useLocalDpi xmlns:a14="http://schemas.microsoft.com/office/drawing/2010/main" val="0"/>
                </a:ext>
              </a:extLst>
            </a:blip>
            <a:stretch>
              <a:fillRect/>
            </a:stretch>
          </p:blipFill>
          <p:spPr>
            <a:xfrm>
              <a:off x="1997944" y="2539832"/>
              <a:ext cx="8019410" cy="7455899"/>
            </a:xfrm>
            <a:prstGeom prst="rect">
              <a:avLst/>
            </a:prstGeom>
            <a:noFill/>
            <a:ln>
              <a:noFill/>
            </a:ln>
          </p:spPr>
        </p:pic>
        <p:pic>
          <p:nvPicPr>
            <p:cNvPr id="514" name="Google Shape;514;p27"/>
            <p:cNvPicPr preferRelativeResize="0"/>
            <p:nvPr/>
          </p:nvPicPr>
          <p:blipFill rotWithShape="1">
            <a:blip r:embed="rId4">
              <a:alphaModFix/>
            </a:blip>
            <a:srcRect/>
            <a:stretch/>
          </p:blipFill>
          <p:spPr>
            <a:xfrm>
              <a:off x="7584947" y="2180844"/>
              <a:ext cx="105155" cy="105155"/>
            </a:xfrm>
            <a:prstGeom prst="rect">
              <a:avLst/>
            </a:prstGeom>
            <a:noFill/>
            <a:ln>
              <a:noFill/>
            </a:ln>
          </p:spPr>
        </p:pic>
        <p:pic>
          <p:nvPicPr>
            <p:cNvPr id="515" name="Google Shape;515;p27"/>
            <p:cNvPicPr preferRelativeResize="0"/>
            <p:nvPr/>
          </p:nvPicPr>
          <p:blipFill rotWithShape="1">
            <a:blip r:embed="rId5">
              <a:alphaModFix/>
            </a:blip>
            <a:srcRect/>
            <a:stretch/>
          </p:blipFill>
          <p:spPr>
            <a:xfrm>
              <a:off x="7584947" y="4715255"/>
              <a:ext cx="105155" cy="105155"/>
            </a:xfrm>
            <a:prstGeom prst="rect">
              <a:avLst/>
            </a:prstGeom>
            <a:noFill/>
            <a:ln>
              <a:noFill/>
            </a:ln>
          </p:spPr>
        </p:pic>
        <p:pic>
          <p:nvPicPr>
            <p:cNvPr id="516" name="Google Shape;516;p27"/>
            <p:cNvPicPr preferRelativeResize="0"/>
            <p:nvPr/>
          </p:nvPicPr>
          <p:blipFill rotWithShape="1">
            <a:blip r:embed="rId5">
              <a:alphaModFix/>
            </a:blip>
            <a:srcRect/>
            <a:stretch/>
          </p:blipFill>
          <p:spPr>
            <a:xfrm>
              <a:off x="7584947" y="6829043"/>
              <a:ext cx="105155" cy="105155"/>
            </a:xfrm>
            <a:prstGeom prst="rect">
              <a:avLst/>
            </a:prstGeom>
            <a:noFill/>
            <a:ln>
              <a:noFill/>
            </a:ln>
          </p:spPr>
        </p:pic>
      </p:grpSp>
      <p:sp>
        <p:nvSpPr>
          <p:cNvPr id="518" name="Google Shape;518;p27"/>
          <p:cNvSpPr txBox="1"/>
          <p:nvPr/>
        </p:nvSpPr>
        <p:spPr>
          <a:xfrm>
            <a:off x="8229599" y="128506"/>
            <a:ext cx="9810120" cy="830956"/>
          </a:xfrm>
          <a:prstGeom prst="rect">
            <a:avLst/>
          </a:prstGeom>
          <a:noFill/>
          <a:ln>
            <a:noFill/>
          </a:ln>
        </p:spPr>
        <p:txBody>
          <a:bodyPr spcFirstLastPara="1" wrap="square" lIns="91425" tIns="45700" rIns="91425" bIns="45700" anchor="t" anchorCtr="0">
            <a:spAutoFit/>
          </a:bodyPr>
          <a:lstStyle/>
          <a:p>
            <a:pPr lvl="0"/>
            <a:r>
              <a:rPr lang="it-IT" sz="48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Borsa Di Mobilità       </a:t>
            </a:r>
            <a:r>
              <a:rPr lang="it-IT" sz="48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Mobility</a:t>
            </a:r>
            <a:r>
              <a:rPr lang="it-IT" sz="48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 Grant</a:t>
            </a:r>
          </a:p>
        </p:txBody>
      </p:sp>
      <p:pic>
        <p:nvPicPr>
          <p:cNvPr id="519" name="Google Shape;519;p27"/>
          <p:cNvPicPr preferRelativeResize="0"/>
          <p:nvPr/>
        </p:nvPicPr>
        <p:blipFill rotWithShape="1">
          <a:blip r:embed="rId6">
            <a:alphaModFix/>
          </a:blip>
          <a:srcRect/>
          <a:stretch/>
        </p:blipFill>
        <p:spPr>
          <a:xfrm>
            <a:off x="10710308" y="1068600"/>
            <a:ext cx="3682303" cy="79255"/>
          </a:xfrm>
          <a:prstGeom prst="rect">
            <a:avLst/>
          </a:prstGeom>
          <a:noFill/>
          <a:ln>
            <a:noFill/>
          </a:ln>
        </p:spPr>
      </p:pic>
      <p:sp>
        <p:nvSpPr>
          <p:cNvPr id="520" name="Google Shape;520;p27"/>
          <p:cNvSpPr txBox="1"/>
          <p:nvPr/>
        </p:nvSpPr>
        <p:spPr>
          <a:xfrm>
            <a:off x="8346364" y="1356380"/>
            <a:ext cx="9245271" cy="7109598"/>
          </a:xfrm>
          <a:prstGeom prst="rect">
            <a:avLst/>
          </a:prstGeom>
          <a:noFill/>
          <a:ln>
            <a:noFill/>
          </a:ln>
        </p:spPr>
        <p:txBody>
          <a:bodyPr spcFirstLastPara="1" wrap="square" lIns="91425" tIns="45700" rIns="91425" bIns="45700" anchor="t" anchorCtr="0">
            <a:spAutoFit/>
          </a:bodyPr>
          <a:lstStyle/>
          <a:p>
            <a:pPr lvl="0" algn="ctr"/>
            <a:r>
              <a:rPr lang="it-IT" sz="26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CONTRIBUTO AZIENDA REGIONALE DSU </a:t>
            </a:r>
          </a:p>
          <a:p>
            <a:pPr lvl="0" algn="ctr"/>
            <a:r>
              <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DSU REGIONAL AGENCY CONTRIBUTION</a:t>
            </a:r>
          </a:p>
          <a:p>
            <a:pPr lvl="0"/>
            <a:endParaRPr lang="it-IT" sz="26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Gli studenti vincitori di una mobilità e titolari di una borsa di studio dell’Azienda Regionale per il Diritto allo Studio possono ricevere un ulteriore contributo (somma di denaro omnicomprensiva rapportata ai mesi di permanenza all’estero) </a:t>
            </a:r>
          </a:p>
          <a:p>
            <a:pPr lvl="0"/>
            <a:endParaRPr lang="en-US" sz="5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Students winning an international mobility spot and holding a scholarship from the Regional Agency for the Right</a:t>
            </a:r>
          </a:p>
          <a:p>
            <a:pPr lvl="0"/>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to Study (DSU) can receive an additional contribution (an all-inclusive amount related to the months spent abroad)</a:t>
            </a:r>
          </a:p>
          <a:p>
            <a:pPr lvl="0"/>
            <a:endParaRPr lang="en-US" sz="2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Per info</a:t>
            </a:r>
            <a:r>
              <a:rPr lang="it-IT" sz="2800"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contattare l’Azienda Regionale per il</a:t>
            </a:r>
          </a:p>
          <a:p>
            <a:pPr lvl="0"/>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Diritto allo Studio </a:t>
            </a:r>
            <a:r>
              <a:rPr lang="it-IT" sz="24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hlinkClick r:id="rId7"/>
              </a:rPr>
              <a:t>https://www.dsu.toscana.it/sedi-e-contatti</a:t>
            </a:r>
            <a:endParaRPr lang="it-IT" sz="26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endParaRPr lang="en-US" sz="5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a:p>
            <a:pPr lvl="0"/>
            <a:r>
              <a:rPr lang="en-US" sz="2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It is necessary to contact the Regional Agency for the Right to Study on the link above</a:t>
            </a:r>
            <a:endParaRPr lang="it-IT" sz="2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cxnSp>
        <p:nvCxnSpPr>
          <p:cNvPr id="521" name="Google Shape;521;p27"/>
          <p:cNvCxnSpPr/>
          <p:nvPr/>
        </p:nvCxnSpPr>
        <p:spPr>
          <a:xfrm rot="10800000">
            <a:off x="-38894" y="9451400"/>
            <a:ext cx="9411148" cy="54711"/>
          </a:xfrm>
          <a:prstGeom prst="straightConnector1">
            <a:avLst/>
          </a:prstGeom>
          <a:noFill/>
          <a:ln w="76200" cap="flat" cmpd="sng">
            <a:solidFill>
              <a:schemeClr val="lt1"/>
            </a:solidFill>
            <a:prstDash val="solid"/>
            <a:round/>
            <a:headEnd type="none" w="sm" len="sm"/>
            <a:tailEnd type="none" w="sm" len="sm"/>
          </a:ln>
        </p:spPr>
      </p:cxnSp>
      <p:cxnSp>
        <p:nvCxnSpPr>
          <p:cNvPr id="522" name="Google Shape;522;p27"/>
          <p:cNvCxnSpPr/>
          <p:nvPr/>
        </p:nvCxnSpPr>
        <p:spPr>
          <a:xfrm rot="10800000">
            <a:off x="-26021" y="9424171"/>
            <a:ext cx="9411148" cy="54711"/>
          </a:xfrm>
          <a:prstGeom prst="straightConnector1">
            <a:avLst/>
          </a:prstGeom>
          <a:noFill/>
          <a:ln w="76200" cap="flat" cmpd="sng">
            <a:solidFill>
              <a:schemeClr val="lt1"/>
            </a:solidFill>
            <a:prstDash val="solid"/>
            <a:round/>
            <a:headEnd type="none" w="sm" len="sm"/>
            <a:tailEnd type="none" w="sm" len="sm"/>
          </a:ln>
        </p:spPr>
      </p:cxnSp>
      <p:sp>
        <p:nvSpPr>
          <p:cNvPr id="16" name="Google Shape;498;p26"/>
          <p:cNvSpPr txBox="1"/>
          <p:nvPr/>
        </p:nvSpPr>
        <p:spPr>
          <a:xfrm>
            <a:off x="4263795" y="9718275"/>
            <a:ext cx="3483885" cy="400110"/>
          </a:xfrm>
          <a:prstGeom prst="rect">
            <a:avLst/>
          </a:prstGeom>
          <a:solidFill>
            <a:schemeClr val="lt1"/>
          </a:solidFill>
          <a:ln>
            <a:noFill/>
          </a:ln>
        </p:spPr>
        <p:txBody>
          <a:bodyPr spcFirstLastPara="1" wrap="square" lIns="91425" tIns="45700" rIns="91425" bIns="45700" anchor="t" anchorCtr="0">
            <a:spAutoFit/>
          </a:bodyPr>
          <a:lstStyle/>
          <a:p>
            <a:pPr lvl="0"/>
            <a:r>
              <a:rPr lang="it-IT" sz="2000" dirty="0" err="1">
                <a:solidFill>
                  <a:schemeClr val="dk1"/>
                </a:solidFill>
                <a:latin typeface="Calibri"/>
                <a:ea typeface="Calibri"/>
                <a:cs typeface="Calibri"/>
                <a:sym typeface="Calibri"/>
              </a:rPr>
              <a:t>Universidad</a:t>
            </a:r>
            <a:r>
              <a:rPr lang="it-IT" sz="2000" dirty="0">
                <a:solidFill>
                  <a:schemeClr val="dk1"/>
                </a:solidFill>
                <a:latin typeface="Calibri"/>
                <a:ea typeface="Calibri"/>
                <a:cs typeface="Calibri"/>
                <a:sym typeface="Calibri"/>
              </a:rPr>
              <a:t> De </a:t>
            </a:r>
            <a:r>
              <a:rPr lang="it-IT" sz="2000" dirty="0" err="1">
                <a:solidFill>
                  <a:schemeClr val="dk1"/>
                </a:solidFill>
                <a:latin typeface="Calibri"/>
                <a:ea typeface="Calibri"/>
                <a:cs typeface="Calibri"/>
                <a:sym typeface="Calibri"/>
              </a:rPr>
              <a:t>O'higgins</a:t>
            </a:r>
            <a:r>
              <a:rPr lang="it-IT" sz="2000" dirty="0">
                <a:solidFill>
                  <a:schemeClr val="dk1"/>
                </a:solidFill>
                <a:latin typeface="Calibri"/>
                <a:ea typeface="Calibri"/>
                <a:cs typeface="Calibri"/>
                <a:sym typeface="Calibri"/>
              </a:rPr>
              <a:t>, CHILE</a:t>
            </a:r>
            <a:endParaRPr sz="2000" dirty="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26"/>
        <p:cNvGrpSpPr/>
        <p:nvPr/>
      </p:nvGrpSpPr>
      <p:grpSpPr>
        <a:xfrm>
          <a:off x="0" y="0"/>
          <a:ext cx="0" cy="0"/>
          <a:chOff x="0" y="0"/>
          <a:chExt cx="0" cy="0"/>
        </a:xfrm>
      </p:grpSpPr>
      <p:sp>
        <p:nvSpPr>
          <p:cNvPr id="527" name="Google Shape;527;p28"/>
          <p:cNvSpPr/>
          <p:nvPr/>
        </p:nvSpPr>
        <p:spPr>
          <a:xfrm>
            <a:off x="0" y="0"/>
            <a:ext cx="18288000" cy="1958339"/>
          </a:xfrm>
          <a:custGeom>
            <a:avLst/>
            <a:gdLst/>
            <a:ahLst/>
            <a:cxnLst/>
            <a:rect l="l" t="t" r="r" b="b"/>
            <a:pathLst>
              <a:path w="18288000" h="1958339" extrusionOk="0">
                <a:moveTo>
                  <a:pt x="18287999" y="0"/>
                </a:moveTo>
                <a:lnTo>
                  <a:pt x="0" y="0"/>
                </a:lnTo>
                <a:lnTo>
                  <a:pt x="0" y="1958340"/>
                </a:lnTo>
                <a:lnTo>
                  <a:pt x="18287999" y="1958340"/>
                </a:lnTo>
                <a:lnTo>
                  <a:pt x="18287999"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28"/>
          <p:cNvSpPr txBox="1"/>
          <p:nvPr/>
        </p:nvSpPr>
        <p:spPr>
          <a:xfrm>
            <a:off x="74168" y="874522"/>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529" name="Google Shape;529;p28"/>
          <p:cNvSpPr txBox="1"/>
          <p:nvPr/>
        </p:nvSpPr>
        <p:spPr>
          <a:xfrm>
            <a:off x="91439" y="5065426"/>
            <a:ext cx="37465" cy="15875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530" name="Google Shape;530;p28"/>
          <p:cNvSpPr/>
          <p:nvPr/>
        </p:nvSpPr>
        <p:spPr>
          <a:xfrm>
            <a:off x="0" y="8334755"/>
            <a:ext cx="18288000" cy="1952625"/>
          </a:xfrm>
          <a:custGeom>
            <a:avLst/>
            <a:gdLst/>
            <a:ahLst/>
            <a:cxnLst/>
            <a:rect l="l" t="t" r="r" b="b"/>
            <a:pathLst>
              <a:path w="18288000" h="1952625" extrusionOk="0">
                <a:moveTo>
                  <a:pt x="18288000" y="0"/>
                </a:moveTo>
                <a:lnTo>
                  <a:pt x="0" y="0"/>
                </a:lnTo>
                <a:lnTo>
                  <a:pt x="0" y="1952243"/>
                </a:lnTo>
                <a:lnTo>
                  <a:pt x="18288000" y="1952243"/>
                </a:lnTo>
                <a:lnTo>
                  <a:pt x="18288000" y="0"/>
                </a:lnTo>
                <a:close/>
              </a:path>
            </a:pathLst>
          </a:custGeom>
          <a:solidFill>
            <a:srgbClr val="F5F5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28"/>
          <p:cNvSpPr txBox="1"/>
          <p:nvPr/>
        </p:nvSpPr>
        <p:spPr>
          <a:xfrm>
            <a:off x="78739" y="9207500"/>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pic>
        <p:nvPicPr>
          <p:cNvPr id="532" name="Google Shape;532;p28"/>
          <p:cNvPicPr preferRelativeResize="0"/>
          <p:nvPr/>
        </p:nvPicPr>
        <p:blipFill rotWithShape="1">
          <a:blip r:embed="rId3">
            <a:extLst>
              <a:ext uri="{28A0092B-C50C-407E-A947-70E740481C1C}">
                <a14:useLocalDpi xmlns:a14="http://schemas.microsoft.com/office/drawing/2010/main" val="0"/>
              </a:ext>
            </a:extLst>
          </a:blip>
          <a:srcRect t="-154"/>
          <a:stretch/>
        </p:blipFill>
        <p:spPr>
          <a:xfrm>
            <a:off x="0" y="-15903"/>
            <a:ext cx="18288000" cy="10302903"/>
          </a:xfrm>
          <a:prstGeom prst="rect">
            <a:avLst/>
          </a:prstGeom>
          <a:noFill/>
          <a:ln>
            <a:noFill/>
          </a:ln>
        </p:spPr>
      </p:pic>
      <p:sp>
        <p:nvSpPr>
          <p:cNvPr id="533" name="Google Shape;533;p28"/>
          <p:cNvSpPr/>
          <p:nvPr/>
        </p:nvSpPr>
        <p:spPr>
          <a:xfrm>
            <a:off x="-33364" y="3175204"/>
            <a:ext cx="18321364" cy="6511441"/>
          </a:xfrm>
          <a:custGeom>
            <a:avLst/>
            <a:gdLst/>
            <a:ahLst/>
            <a:cxnLst/>
            <a:rect l="l" t="t" r="r" b="b"/>
            <a:pathLst>
              <a:path w="18288000" h="6383020" extrusionOk="0">
                <a:moveTo>
                  <a:pt x="18288000" y="0"/>
                </a:moveTo>
                <a:lnTo>
                  <a:pt x="0" y="0"/>
                </a:lnTo>
                <a:lnTo>
                  <a:pt x="0" y="6382511"/>
                </a:lnTo>
                <a:lnTo>
                  <a:pt x="18288000" y="6382511"/>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28"/>
          <p:cNvSpPr txBox="1"/>
          <p:nvPr/>
        </p:nvSpPr>
        <p:spPr>
          <a:xfrm>
            <a:off x="78739" y="5040248"/>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535" name="Google Shape;535;p28"/>
          <p:cNvSpPr txBox="1">
            <a:spLocks noGrp="1"/>
          </p:cNvSpPr>
          <p:nvPr>
            <p:ph type="title"/>
          </p:nvPr>
        </p:nvSpPr>
        <p:spPr>
          <a:xfrm>
            <a:off x="6300804" y="3112066"/>
            <a:ext cx="6515857" cy="866904"/>
          </a:xfrm>
          <a:prstGeom prst="rect">
            <a:avLst/>
          </a:prstGeom>
          <a:noFill/>
          <a:ln>
            <a:noFill/>
          </a:ln>
        </p:spPr>
        <p:txBody>
          <a:bodyPr spcFirstLastPara="1" wrap="square" lIns="0" tIns="12700" rIns="0" bIns="0" anchor="t" anchorCtr="0">
            <a:spAutoFit/>
          </a:bodyPr>
          <a:lstStyle/>
          <a:p>
            <a:pPr marL="12700" marR="5080" lvl="0" indent="0" algn="l" rtl="0">
              <a:lnSpc>
                <a:spcPct val="110500"/>
              </a:lnSpc>
              <a:spcBef>
                <a:spcPts val="0"/>
              </a:spcBef>
              <a:spcAft>
                <a:spcPts val="0"/>
              </a:spcAft>
              <a:buNone/>
            </a:pPr>
            <a:r>
              <a:rPr lang="it-IT" sz="50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Contatti      </a:t>
            </a:r>
            <a:r>
              <a:rPr lang="it-IT" sz="3600" dirty="0" err="1">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Contacts</a:t>
            </a:r>
            <a:endParaRPr lang="it-IT"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sp>
        <p:nvSpPr>
          <p:cNvPr id="536" name="Google Shape;536;p28"/>
          <p:cNvSpPr txBox="1"/>
          <p:nvPr/>
        </p:nvSpPr>
        <p:spPr>
          <a:xfrm>
            <a:off x="27928" y="4042108"/>
            <a:ext cx="18198779" cy="54783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rPr>
              <a:t>SERVIZIO RELAZIONI INTERNAZIONALI SCUOLA DI AGRARIA</a:t>
            </a:r>
          </a:p>
          <a:p>
            <a:pPr marL="0" marR="0" lvl="0" indent="0" algn="ctr" rtl="0">
              <a:spcBef>
                <a:spcPts val="0"/>
              </a:spcBef>
              <a:spcAft>
                <a:spcPts val="0"/>
              </a:spcAft>
              <a:buNone/>
            </a:pPr>
            <a:r>
              <a:rPr lang="it-IT" sz="2400" dirty="0">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International Relation Services School of </a:t>
            </a:r>
            <a:r>
              <a:rPr lang="it-IT" sz="2400" dirty="0" err="1">
                <a:solidFill>
                  <a:srgbClr val="C6D9F1"/>
                </a:solidFill>
                <a:latin typeface="Tahoma" panose="020B0604030504040204" pitchFamily="34" charset="0"/>
                <a:ea typeface="Tahoma" panose="020B0604030504040204" pitchFamily="34" charset="0"/>
                <a:cs typeface="Tahoma" panose="020B0604030504040204" pitchFamily="34" charset="0"/>
                <a:sym typeface="Helvetica Neue"/>
              </a:rPr>
              <a:t>Agriculture</a:t>
            </a:r>
            <a:endParaRPr sz="2400" dirty="0">
              <a:solidFill>
                <a:srgbClr val="C6D9F1"/>
              </a:solidFill>
              <a:latin typeface="Tahoma" panose="020B0604030504040204" pitchFamily="34" charset="0"/>
              <a:ea typeface="Tahoma" panose="020B0604030504040204" pitchFamily="34" charset="0"/>
              <a:cs typeface="Tahoma" panose="020B0604030504040204" pitchFamily="34" charset="0"/>
            </a:endParaRPr>
          </a:p>
          <a:p>
            <a:pPr marL="0" marR="0" lvl="0" indent="0" algn="ctr" rtl="0">
              <a:spcBef>
                <a:spcPts val="0"/>
              </a:spcBef>
              <a:spcAft>
                <a:spcPts val="0"/>
              </a:spcAft>
              <a:buNone/>
            </a:pPr>
            <a:r>
              <a:rPr lang="it-IT" sz="28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Aula M1, Piazzale delle Cascine, 18 - 50144 , FIRENZE</a:t>
            </a:r>
            <a:endParaRPr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marR="0" lvl="0" indent="0" algn="ctr" rtl="0">
              <a:spcBef>
                <a:spcPts val="0"/>
              </a:spcBef>
              <a:spcAft>
                <a:spcPts val="0"/>
              </a:spcAft>
              <a:buNone/>
            </a:pPr>
            <a:r>
              <a:rPr lang="it-IT" sz="28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e-mail: </a:t>
            </a:r>
            <a:r>
              <a:rPr lang="it-IT" sz="2800" b="1" u="sng" dirty="0">
                <a:solidFill>
                  <a:srgbClr val="C4F0B0"/>
                </a:solidFill>
                <a:latin typeface="Tahoma" panose="020B0604030504040204" pitchFamily="34" charset="0"/>
                <a:ea typeface="Tahoma" panose="020B0604030504040204" pitchFamily="34" charset="0"/>
                <a:cs typeface="Tahoma" panose="020B0604030504040204" pitchFamily="34" charset="0"/>
                <a:sym typeface="Helvetica Neue"/>
                <a:hlinkClick r:id="rId4">
                  <a:extLst>
                    <a:ext uri="{A12FA001-AC4F-418D-AE19-62706E023703}">
                      <ahyp:hlinkClr xmlns:ahyp="http://schemas.microsoft.com/office/drawing/2018/hyperlinkcolor" val="tx"/>
                    </a:ext>
                  </a:extLst>
                </a:hlinkClick>
              </a:rPr>
              <a:t>erasmus@agraria.unifi.it</a:t>
            </a:r>
            <a:r>
              <a:rPr lang="it-IT" sz="2800" b="1"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rPr>
              <a:t>  </a:t>
            </a:r>
            <a:r>
              <a:rPr lang="it-IT" sz="28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  </a:t>
            </a:r>
          </a:p>
          <a:p>
            <a:pPr marL="0" marR="0" lvl="0" indent="0" algn="ctr" rtl="0">
              <a:spcBef>
                <a:spcPts val="0"/>
              </a:spcBef>
              <a:spcAft>
                <a:spcPts val="0"/>
              </a:spcAft>
              <a:buNone/>
            </a:pPr>
            <a:endParaRPr sz="1100" b="1"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lvl="0" algn="ctr"/>
            <a:r>
              <a:rPr lang="it-IT" sz="2800" u="sng"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Orario di ricevimento</a:t>
            </a:r>
            <a:r>
              <a:rPr lang="it-IT" sz="3200"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sym typeface="Helvetica Neue"/>
              </a:rPr>
              <a:t>: </a:t>
            </a:r>
          </a:p>
          <a:p>
            <a:pPr lvl="0" algn="ctr"/>
            <a:r>
              <a:rPr lang="it-IT" sz="2800" b="1"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LUNEDÌ </a:t>
            </a:r>
            <a:r>
              <a:rPr lang="it-IT" sz="2800"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(16:00-17:00, </a:t>
            </a:r>
            <a:r>
              <a:rPr lang="it-IT" sz="2800" i="1"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online</a:t>
            </a:r>
            <a:r>
              <a:rPr lang="it-IT" sz="2800"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 </a:t>
            </a:r>
          </a:p>
          <a:p>
            <a:pPr lvl="0" algn="ctr"/>
            <a:r>
              <a:rPr lang="it-IT" sz="2800" b="1"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MERCOLEDÌ </a:t>
            </a:r>
            <a:r>
              <a:rPr lang="it-IT" sz="2800"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(10:00-12:00)</a:t>
            </a:r>
          </a:p>
          <a:p>
            <a:pPr lvl="0" algn="ctr"/>
            <a:r>
              <a:rPr lang="it-IT" sz="2800" b="1"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GIOVEDÌ </a:t>
            </a:r>
            <a:r>
              <a:rPr lang="it-IT" sz="2800"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(14:00-16:00) </a:t>
            </a:r>
          </a:p>
          <a:p>
            <a:pPr lvl="0" algn="ctr"/>
            <a:r>
              <a:rPr lang="it-IT" sz="2800" b="1"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VENERDÌ </a:t>
            </a:r>
            <a:r>
              <a:rPr lang="it-IT" sz="2800"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(12:00-13:00, </a:t>
            </a:r>
            <a:r>
              <a:rPr lang="it-IT" sz="2800" i="1"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online</a:t>
            </a:r>
            <a:r>
              <a:rPr lang="it-IT" sz="2800" dirty="0">
                <a:solidFill>
                  <a:schemeClr val="accent3">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Helvetica Neue"/>
              </a:rPr>
              <a:t>)</a:t>
            </a:r>
          </a:p>
          <a:p>
            <a:pPr lvl="0" algn="ctr"/>
            <a:endParaRPr sz="11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endParaRPr>
          </a:p>
          <a:p>
            <a:pPr marL="0" marR="0" lvl="0" indent="0" algn="ctr" rtl="0">
              <a:spcBef>
                <a:spcPts val="0"/>
              </a:spcBef>
              <a:spcAft>
                <a:spcPts val="0"/>
              </a:spcAft>
              <a:buNone/>
            </a:pPr>
            <a:r>
              <a:rPr lang="it-IT" sz="2800" b="1"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rPr>
              <a:t>DELEGATA ALLE RELAZIONI INTERNAZIONALI SCUOLA DI AGRARIA</a:t>
            </a:r>
          </a:p>
          <a:p>
            <a:pPr marL="0" marR="0" lvl="0" indent="0" algn="ctr" rtl="0">
              <a:spcBef>
                <a:spcPts val="0"/>
              </a:spcBef>
              <a:spcAft>
                <a:spcPts val="0"/>
              </a:spcAft>
              <a:buNone/>
            </a:pPr>
            <a:r>
              <a:rPr lang="it-IT"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rPr>
              <a:t>SCHOOL OF AGRICULTURE International Relations Coordinator </a:t>
            </a:r>
            <a:endParaRPr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a:p>
            <a:pPr marL="0" marR="0" lvl="0" indent="0" algn="ctr" rtl="0">
              <a:spcBef>
                <a:spcPts val="0"/>
              </a:spcBef>
              <a:spcAft>
                <a:spcPts val="0"/>
              </a:spcAft>
              <a:buNone/>
            </a:pPr>
            <a:r>
              <a:rPr lang="it-IT" sz="2400" dirty="0">
                <a:solidFill>
                  <a:srgbClr val="EBF1DE"/>
                </a:solidFill>
                <a:latin typeface="Tahoma" panose="020B0604030504040204" pitchFamily="34" charset="0"/>
                <a:ea typeface="Tahoma" panose="020B0604030504040204" pitchFamily="34" charset="0"/>
                <a:cs typeface="Tahoma" panose="020B0604030504040204" pitchFamily="34" charset="0"/>
                <a:sym typeface="Helvetica Neue"/>
              </a:rPr>
              <a:t>Prof.ssa Anna Dalla Marta </a:t>
            </a:r>
            <a:r>
              <a:rPr lang="it-IT" sz="2400" dirty="0">
                <a:latin typeface="Tahoma" panose="020B0604030504040204" pitchFamily="34" charset="0"/>
                <a:ea typeface="Tahoma" panose="020B0604030504040204" pitchFamily="34" charset="0"/>
                <a:cs typeface="Tahoma" panose="020B0604030504040204" pitchFamily="34" charset="0"/>
              </a:rPr>
              <a:t> </a:t>
            </a:r>
            <a:r>
              <a:rPr lang="it-IT" sz="2400" b="1" u="sng"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hlinkClick r:id="rId5"/>
              </a:rPr>
              <a:t>anna.dallamarta@unifi.it</a:t>
            </a:r>
            <a:r>
              <a:rPr lang="it-IT" sz="2400" b="1" dirty="0">
                <a:solidFill>
                  <a:srgbClr val="C3D69B"/>
                </a:solidFill>
                <a:latin typeface="Tahoma" panose="020B0604030504040204" pitchFamily="34" charset="0"/>
                <a:ea typeface="Tahoma" panose="020B0604030504040204" pitchFamily="34" charset="0"/>
                <a:cs typeface="Tahoma" panose="020B0604030504040204" pitchFamily="34" charset="0"/>
                <a:sym typeface="Helvetica Neue"/>
              </a:rPr>
              <a:t> </a:t>
            </a:r>
            <a:endParaRPr sz="2400" dirty="0">
              <a:latin typeface="Tahoma" panose="020B0604030504040204" pitchFamily="34" charset="0"/>
              <a:ea typeface="Tahoma" panose="020B0604030504040204" pitchFamily="34" charset="0"/>
              <a:cs typeface="Tahoma" panose="020B0604030504040204" pitchFamily="34" charset="0"/>
            </a:endParaRPr>
          </a:p>
        </p:txBody>
      </p:sp>
      <p:pic>
        <p:nvPicPr>
          <p:cNvPr id="537" name="Google Shape;537;p28"/>
          <p:cNvPicPr preferRelativeResize="0"/>
          <p:nvPr/>
        </p:nvPicPr>
        <p:blipFill rotWithShape="1">
          <a:blip r:embed="rId6">
            <a:alphaModFix/>
          </a:blip>
          <a:srcRect/>
          <a:stretch/>
        </p:blipFill>
        <p:spPr>
          <a:xfrm>
            <a:off x="6409387" y="3910582"/>
            <a:ext cx="5610830" cy="45719"/>
          </a:xfrm>
          <a:prstGeom prst="rect">
            <a:avLst/>
          </a:prstGeom>
          <a:noFill/>
          <a:ln>
            <a:noFill/>
          </a:ln>
        </p:spPr>
      </p:pic>
      <p:sp>
        <p:nvSpPr>
          <p:cNvPr id="14" name="Google Shape;498;p26"/>
          <p:cNvSpPr txBox="1"/>
          <p:nvPr/>
        </p:nvSpPr>
        <p:spPr>
          <a:xfrm>
            <a:off x="11823591" y="9786788"/>
            <a:ext cx="6268511" cy="400069"/>
          </a:xfrm>
          <a:prstGeom prst="rect">
            <a:avLst/>
          </a:prstGeom>
          <a:solidFill>
            <a:schemeClr val="lt1"/>
          </a:solidFill>
          <a:ln>
            <a:noFill/>
          </a:ln>
        </p:spPr>
        <p:txBody>
          <a:bodyPr spcFirstLastPara="1" wrap="square" lIns="91425" tIns="45700" rIns="91425" bIns="45700" anchor="t" anchorCtr="0">
            <a:spAutoFit/>
          </a:bodyPr>
          <a:lstStyle/>
          <a:p>
            <a:pPr lvl="0"/>
            <a:r>
              <a:rPr lang="es-ES" sz="2000" dirty="0">
                <a:solidFill>
                  <a:schemeClr val="dk1"/>
                </a:solidFill>
                <a:latin typeface="Calibri"/>
                <a:ea typeface="Calibri"/>
                <a:cs typeface="Calibri"/>
                <a:sym typeface="Calibri"/>
              </a:rPr>
              <a:t>Universidad Nacional Autonoma De Honduras, HONDURAS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sp>
        <p:nvSpPr>
          <p:cNvPr id="99" name="Google Shape;99;p4"/>
          <p:cNvSpPr/>
          <p:nvPr/>
        </p:nvSpPr>
        <p:spPr>
          <a:xfrm>
            <a:off x="0" y="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4"/>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101" name="Google Shape;101;p4"/>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2" name="Google Shape;102;p4"/>
          <p:cNvGrpSpPr/>
          <p:nvPr/>
        </p:nvGrpSpPr>
        <p:grpSpPr>
          <a:xfrm>
            <a:off x="-14541" y="0"/>
            <a:ext cx="18302541" cy="10287253"/>
            <a:chOff x="-14541" y="0"/>
            <a:chExt cx="18302541" cy="10287253"/>
          </a:xfrm>
        </p:grpSpPr>
        <p:pic>
          <p:nvPicPr>
            <p:cNvPr id="103" name="Google Shape;103;p4"/>
            <p:cNvPicPr preferRelativeResize="0"/>
            <p:nvPr/>
          </p:nvPicPr>
          <p:blipFill>
            <a:blip r:embed="rId3">
              <a:extLst>
                <a:ext uri="{28A0092B-C50C-407E-A947-70E740481C1C}">
                  <a14:useLocalDpi xmlns:a14="http://schemas.microsoft.com/office/drawing/2010/main" val="0"/>
                </a:ext>
              </a:extLst>
            </a:blip>
            <a:stretch>
              <a:fillRect/>
            </a:stretch>
          </p:blipFill>
          <p:spPr>
            <a:xfrm>
              <a:off x="-14541" y="0"/>
              <a:ext cx="7004365" cy="10287253"/>
            </a:xfrm>
            <a:prstGeom prst="rect">
              <a:avLst/>
            </a:prstGeom>
            <a:noFill/>
            <a:ln>
              <a:noFill/>
            </a:ln>
          </p:spPr>
        </p:pic>
        <p:sp>
          <p:nvSpPr>
            <p:cNvPr id="104" name="Google Shape;104;p4"/>
            <p:cNvSpPr/>
            <p:nvPr/>
          </p:nvSpPr>
          <p:spPr>
            <a:xfrm>
              <a:off x="0" y="9505188"/>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5" name="Google Shape;105;p4"/>
            <p:cNvPicPr preferRelativeResize="0"/>
            <p:nvPr/>
          </p:nvPicPr>
          <p:blipFill rotWithShape="1">
            <a:blip r:embed="rId4">
              <a:alphaModFix/>
            </a:blip>
            <a:srcRect/>
            <a:stretch/>
          </p:blipFill>
          <p:spPr>
            <a:xfrm>
              <a:off x="7959852" y="3063239"/>
              <a:ext cx="105155" cy="105155"/>
            </a:xfrm>
            <a:prstGeom prst="rect">
              <a:avLst/>
            </a:prstGeom>
            <a:noFill/>
            <a:ln>
              <a:noFill/>
            </a:ln>
          </p:spPr>
        </p:pic>
        <p:pic>
          <p:nvPicPr>
            <p:cNvPr id="106" name="Google Shape;106;p4"/>
            <p:cNvPicPr preferRelativeResize="0"/>
            <p:nvPr/>
          </p:nvPicPr>
          <p:blipFill rotWithShape="1">
            <a:blip r:embed="rId5">
              <a:alphaModFix/>
            </a:blip>
            <a:srcRect/>
            <a:stretch/>
          </p:blipFill>
          <p:spPr>
            <a:xfrm>
              <a:off x="7959852" y="5158740"/>
              <a:ext cx="105155" cy="105155"/>
            </a:xfrm>
            <a:prstGeom prst="rect">
              <a:avLst/>
            </a:prstGeom>
            <a:noFill/>
            <a:ln>
              <a:noFill/>
            </a:ln>
          </p:spPr>
        </p:pic>
        <p:pic>
          <p:nvPicPr>
            <p:cNvPr id="107" name="Google Shape;107;p4"/>
            <p:cNvPicPr preferRelativeResize="0"/>
            <p:nvPr/>
          </p:nvPicPr>
          <p:blipFill rotWithShape="1">
            <a:blip r:embed="rId5">
              <a:alphaModFix/>
            </a:blip>
            <a:srcRect/>
            <a:stretch/>
          </p:blipFill>
          <p:spPr>
            <a:xfrm>
              <a:off x="7959852" y="6835140"/>
              <a:ext cx="105155" cy="105155"/>
            </a:xfrm>
            <a:prstGeom prst="rect">
              <a:avLst/>
            </a:prstGeom>
            <a:noFill/>
            <a:ln>
              <a:noFill/>
            </a:ln>
          </p:spPr>
        </p:pic>
        <p:sp>
          <p:nvSpPr>
            <p:cNvPr id="108" name="Google Shape;108;p4"/>
            <p:cNvSpPr/>
            <p:nvPr/>
          </p:nvSpPr>
          <p:spPr>
            <a:xfrm flipV="1">
              <a:off x="7502652" y="1706116"/>
              <a:ext cx="10053858" cy="167287"/>
            </a:xfrm>
            <a:custGeom>
              <a:avLst/>
              <a:gdLst/>
              <a:ahLst/>
              <a:cxnLst/>
              <a:rect l="l" t="t" r="r" b="b"/>
              <a:pathLst>
                <a:path w="3638550" h="120000" extrusionOk="0">
                  <a:moveTo>
                    <a:pt x="0" y="0"/>
                  </a:moveTo>
                  <a:lnTo>
                    <a:pt x="3638550" y="0"/>
                  </a:lnTo>
                </a:path>
              </a:pathLst>
            </a:custGeom>
            <a:noFill/>
            <a:ln w="76200" cap="flat" cmpd="sng">
              <a:solidFill>
                <a:srgbClr val="C3D69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9" name="Google Shape;109;p4"/>
          <p:cNvSpPr txBox="1">
            <a:spLocks noGrp="1"/>
          </p:cNvSpPr>
          <p:nvPr>
            <p:ph type="title"/>
          </p:nvPr>
        </p:nvSpPr>
        <p:spPr>
          <a:xfrm>
            <a:off x="7391400" y="850374"/>
            <a:ext cx="10448483" cy="781609"/>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it-IT" sz="5000" dirty="0">
                <a:solidFill>
                  <a:srgbClr val="C3D69B"/>
                </a:solidFill>
              </a:rPr>
              <a:t>Destinazioni                      </a:t>
            </a:r>
            <a:r>
              <a:rPr lang="it-IT" sz="3600" dirty="0" err="1">
                <a:solidFill>
                  <a:schemeClr val="bg2">
                    <a:lumMod val="20000"/>
                    <a:lumOff val="80000"/>
                  </a:schemeClr>
                </a:solidFill>
              </a:rPr>
              <a:t>Destinations</a:t>
            </a:r>
            <a:endParaRPr lang="it-IT" sz="3600" dirty="0">
              <a:solidFill>
                <a:schemeClr val="bg2">
                  <a:lumMod val="20000"/>
                  <a:lumOff val="80000"/>
                </a:schemeClr>
              </a:solidFill>
            </a:endParaRPr>
          </a:p>
        </p:txBody>
      </p:sp>
      <p:sp>
        <p:nvSpPr>
          <p:cNvPr id="110" name="Google Shape;110;p4"/>
          <p:cNvSpPr txBox="1"/>
          <p:nvPr/>
        </p:nvSpPr>
        <p:spPr>
          <a:xfrm>
            <a:off x="8305801" y="2309695"/>
            <a:ext cx="9600694" cy="7320269"/>
          </a:xfrm>
          <a:prstGeom prst="rect">
            <a:avLst/>
          </a:prstGeom>
          <a:noFill/>
          <a:ln>
            <a:noFill/>
          </a:ln>
        </p:spPr>
        <p:txBody>
          <a:bodyPr spcFirstLastPara="1" wrap="square" lIns="0" tIns="11425" rIns="0" bIns="0" anchor="t" anchorCtr="0">
            <a:spAutoFit/>
          </a:bodyPr>
          <a:lstStyle/>
          <a:p>
            <a:pPr marL="12700" marR="5080" lvl="0">
              <a:lnSpc>
                <a:spcPct val="114399"/>
              </a:lnSpc>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La mobilità può avvenire esclusivamente presso un Ateneo estero Extra UE che abbia precedentemente siglato un accordo di Collaborazione Culturale e Scientifica con la Scuola di Agraria</a:t>
            </a:r>
            <a:r>
              <a:rPr lang="en-US"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 </a:t>
            </a:r>
          </a:p>
          <a:p>
            <a:pPr marL="12700" marR="5080" lvl="0">
              <a:lnSpc>
                <a:spcPct val="114399"/>
              </a:lnSpc>
            </a:pPr>
            <a:r>
              <a:rPr lang="en-US" sz="2400" dirty="0">
                <a:solidFill>
                  <a:schemeClr val="bg2">
                    <a:lumMod val="20000"/>
                    <a:lumOff val="80000"/>
                  </a:schemeClr>
                </a:solidFill>
                <a:latin typeface="Tahoma"/>
                <a:ea typeface="Tahoma"/>
                <a:cs typeface="Tahoma"/>
                <a:sym typeface="Tahoma"/>
              </a:rPr>
              <a:t>Mobility can be undertaken in one of the non-EU partner universities with which the School of Agriculture has signed a Cultural and Scientific Cooperation Agreement</a:t>
            </a:r>
            <a:endParaRPr sz="2400" dirty="0">
              <a:solidFill>
                <a:schemeClr val="dk1"/>
              </a:solidFill>
              <a:latin typeface="Tahoma"/>
              <a:ea typeface="Tahoma"/>
              <a:cs typeface="Tahoma"/>
              <a:sym typeface="Tahoma"/>
            </a:endParaRPr>
          </a:p>
          <a:p>
            <a:pPr marL="12700" marR="847089" lvl="0" indent="0" algn="l" rtl="0">
              <a:lnSpc>
                <a:spcPct val="114199"/>
              </a:lnSpc>
              <a:spcBef>
                <a:spcPts val="0"/>
              </a:spcBef>
              <a:spcAft>
                <a:spcPts val="0"/>
              </a:spcAft>
              <a:buNone/>
            </a:pPr>
            <a:endParaRPr lang="it-IT" sz="2700" dirty="0">
              <a:solidFill>
                <a:srgbClr val="F5F5EB"/>
              </a:solidFill>
              <a:latin typeface="Tahoma"/>
              <a:ea typeface="Tahoma"/>
              <a:cs typeface="Tahoma"/>
              <a:sym typeface="Tahoma"/>
            </a:endParaRPr>
          </a:p>
          <a:p>
            <a:pPr marL="12700" marR="847089" lvl="0">
              <a:lnSpc>
                <a:spcPct val="114199"/>
              </a:lnSpc>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Le destinazioni disponibili sono consultabili attraverso la piattaforma TURUL, scegliendo </a:t>
            </a:r>
            <a:r>
              <a:rPr lang="it-IT" sz="2800" b="1" i="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Mobilità Internazionale Paesi extra UE</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 all’indir</a:t>
            </a:r>
            <a:r>
              <a:rPr lang="it-IT" sz="2800" b="1" dirty="0">
                <a:solidFill>
                  <a:srgbClr val="F5F5EB"/>
                </a:solidFill>
                <a:effectLst>
                  <a:outerShdw blurRad="38100" dist="38100" dir="2700000" algn="tl">
                    <a:srgbClr val="000000">
                      <a:alpha val="43137"/>
                    </a:srgbClr>
                  </a:outerShdw>
                </a:effectLst>
                <a:latin typeface="Tahoma"/>
                <a:ea typeface="Tahoma"/>
                <a:cs typeface="Tahoma"/>
                <a:sym typeface="Tahoma"/>
              </a:rPr>
              <a:t>izzo </a:t>
            </a:r>
            <a:endParaRPr lang="it-IT" sz="2700" b="1" dirty="0">
              <a:solidFill>
                <a:srgbClr val="FF0000"/>
              </a:solidFill>
              <a:effectLst>
                <a:outerShdw blurRad="38100" dist="38100" dir="2700000" algn="tl">
                  <a:srgbClr val="000000">
                    <a:alpha val="43137"/>
                  </a:srgbClr>
                </a:outerShdw>
              </a:effectLst>
              <a:latin typeface="Tahoma"/>
              <a:ea typeface="Tahoma"/>
              <a:cs typeface="Tahoma"/>
              <a:sym typeface="Tahoma"/>
            </a:endParaRPr>
          </a:p>
          <a:p>
            <a:pPr marL="12700" marR="847089" lvl="0">
              <a:lnSpc>
                <a:spcPct val="114199"/>
              </a:lnSpc>
            </a:pPr>
            <a:r>
              <a:rPr lang="en-US" sz="2400" dirty="0">
                <a:solidFill>
                  <a:schemeClr val="bg2">
                    <a:lumMod val="20000"/>
                    <a:lumOff val="80000"/>
                  </a:schemeClr>
                </a:solidFill>
                <a:latin typeface="Tahoma"/>
                <a:ea typeface="Tahoma"/>
                <a:cs typeface="Tahoma"/>
                <a:sym typeface="Tahoma"/>
              </a:rPr>
              <a:t>Possible destinations can be checked at the link above by choosing the menu </a:t>
            </a:r>
            <a:r>
              <a:rPr lang="en-US" sz="2400" i="1" dirty="0">
                <a:solidFill>
                  <a:schemeClr val="bg2">
                    <a:lumMod val="20000"/>
                    <a:lumOff val="80000"/>
                  </a:schemeClr>
                </a:solidFill>
                <a:latin typeface="Tahoma"/>
                <a:ea typeface="Tahoma"/>
                <a:cs typeface="Tahoma"/>
                <a:sym typeface="Tahoma"/>
              </a:rPr>
              <a:t>International mobility to Non-EU countries</a:t>
            </a:r>
            <a:r>
              <a:rPr lang="it-IT" sz="2400" i="1" dirty="0">
                <a:solidFill>
                  <a:schemeClr val="bg2">
                    <a:lumMod val="20000"/>
                    <a:lumOff val="80000"/>
                  </a:schemeClr>
                </a:solidFill>
                <a:latin typeface="Tahoma"/>
                <a:ea typeface="Tahoma"/>
                <a:cs typeface="Tahoma"/>
                <a:sym typeface="Tahoma"/>
              </a:rPr>
              <a:t> </a:t>
            </a:r>
            <a:endParaRPr sz="2400" i="1" dirty="0">
              <a:solidFill>
                <a:schemeClr val="bg2">
                  <a:lumMod val="20000"/>
                  <a:lumOff val="80000"/>
                </a:schemeClr>
              </a:solidFill>
            </a:endParaRPr>
          </a:p>
          <a:p>
            <a:pPr marL="0" marR="0" lvl="0" indent="0" algn="l" rtl="0">
              <a:lnSpc>
                <a:spcPct val="100000"/>
              </a:lnSpc>
              <a:spcBef>
                <a:spcPts val="0"/>
              </a:spcBef>
              <a:spcAft>
                <a:spcPts val="0"/>
              </a:spcAft>
              <a:buNone/>
            </a:pPr>
            <a:endParaRPr sz="2600" b="1" dirty="0">
              <a:solidFill>
                <a:srgbClr val="F5F5EB"/>
              </a:solidFill>
              <a:latin typeface="Tahoma"/>
              <a:ea typeface="Tahoma"/>
              <a:cs typeface="Tahoma"/>
              <a:sym typeface="Tahoma"/>
            </a:endParaRPr>
          </a:p>
          <a:p>
            <a:pPr marL="0" marR="0" lvl="0" indent="0" algn="l" rtl="0">
              <a:lnSpc>
                <a:spcPct val="100000"/>
              </a:lnSpc>
              <a:spcBef>
                <a:spcPts val="5"/>
              </a:spcBef>
              <a:spcAft>
                <a:spcPts val="0"/>
              </a:spcAft>
              <a:buNone/>
            </a:pPr>
            <a:endParaRPr sz="2600" dirty="0">
              <a:solidFill>
                <a:schemeClr val="dk1"/>
              </a:solidFill>
              <a:latin typeface="Tahoma"/>
              <a:ea typeface="Tahoma"/>
              <a:cs typeface="Tahoma"/>
              <a:sym typeface="Tahoma"/>
            </a:endParaRPr>
          </a:p>
        </p:txBody>
      </p:sp>
      <p:sp>
        <p:nvSpPr>
          <p:cNvPr id="111" name="Google Shape;111;p4"/>
          <p:cNvSpPr txBox="1"/>
          <p:nvPr/>
        </p:nvSpPr>
        <p:spPr>
          <a:xfrm>
            <a:off x="1604742" y="9824639"/>
            <a:ext cx="5304731" cy="320601"/>
          </a:xfrm>
          <a:prstGeom prst="rect">
            <a:avLst/>
          </a:prstGeom>
          <a:solidFill>
            <a:schemeClr val="lt1"/>
          </a:solidFill>
          <a:ln>
            <a:noFill/>
          </a:ln>
        </p:spPr>
        <p:txBody>
          <a:bodyPr spcFirstLastPara="1" wrap="square" lIns="0" tIns="12700" rIns="0" bIns="0" anchor="t" anchorCtr="0">
            <a:spAutoFit/>
          </a:bodyPr>
          <a:lstStyle/>
          <a:p>
            <a:pPr marL="12700" lvl="0"/>
            <a:r>
              <a:rPr lang="es-ES" sz="2000" dirty="0">
                <a:solidFill>
                  <a:schemeClr val="dk1"/>
                </a:solidFill>
                <a:latin typeface="Helvetica Neue"/>
                <a:ea typeface="Helvetica Neue"/>
                <a:cs typeface="Helvetica Neue"/>
                <a:sym typeface="Helvetica Neue"/>
              </a:rPr>
              <a:t>Universidad Nacional Autónoma de Honduras</a:t>
            </a:r>
            <a:endParaRPr sz="2000" dirty="0">
              <a:solidFill>
                <a:schemeClr val="dk1"/>
              </a:solidFill>
              <a:latin typeface="Helvetica Neue"/>
              <a:ea typeface="Helvetica Neue"/>
              <a:cs typeface="Helvetica Neue"/>
              <a:sym typeface="Helvetica Neue"/>
            </a:endParaRPr>
          </a:p>
        </p:txBody>
      </p:sp>
      <p:sp>
        <p:nvSpPr>
          <p:cNvPr id="112" name="Google Shape;112;p4"/>
          <p:cNvSpPr/>
          <p:nvPr/>
        </p:nvSpPr>
        <p:spPr>
          <a:xfrm>
            <a:off x="7848600" y="2857500"/>
            <a:ext cx="381000" cy="5562600"/>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
          <p:cNvSpPr/>
          <p:nvPr/>
        </p:nvSpPr>
        <p:spPr>
          <a:xfrm>
            <a:off x="7447026" y="2482357"/>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4"/>
          <p:cNvSpPr/>
          <p:nvPr/>
        </p:nvSpPr>
        <p:spPr>
          <a:xfrm>
            <a:off x="7495382" y="6548737"/>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Freccia angolare in su 1"/>
          <p:cNvSpPr/>
          <p:nvPr/>
        </p:nvSpPr>
        <p:spPr>
          <a:xfrm rot="20163612">
            <a:off x="16664911" y="8108428"/>
            <a:ext cx="689671" cy="419035"/>
          </a:xfrm>
          <a:prstGeom prst="bentUpArrow">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3D69B"/>
              </a:solidFill>
            </a:endParaRPr>
          </a:p>
        </p:txBody>
      </p:sp>
      <p:sp>
        <p:nvSpPr>
          <p:cNvPr id="4" name="CasellaDiTesto 3"/>
          <p:cNvSpPr txBox="1"/>
          <p:nvPr/>
        </p:nvSpPr>
        <p:spPr>
          <a:xfrm>
            <a:off x="10444175" y="7440778"/>
            <a:ext cx="7112335" cy="492443"/>
          </a:xfrm>
          <a:prstGeom prst="rect">
            <a:avLst/>
          </a:prstGeom>
          <a:solidFill>
            <a:srgbClr val="EBF1DE"/>
          </a:solidFill>
        </p:spPr>
        <p:txBody>
          <a:bodyPr wrap="square" rtlCol="0">
            <a:spAutoFit/>
          </a:bodyPr>
          <a:lstStyle/>
          <a:p>
            <a:r>
              <a:rPr lang="it-IT" sz="2500" b="1" u="sng" dirty="0">
                <a:solidFill>
                  <a:srgbClr val="FF0000"/>
                </a:solidFill>
                <a:latin typeface="Tahoma"/>
                <a:ea typeface="Tahoma"/>
                <a:cs typeface="Tahoma"/>
                <a:sym typeface="Tahoma"/>
                <a:hlinkClick r:id="rId6"/>
              </a:rPr>
              <a:t>https://ammissioni.unifi.it/DESTINATION/</a:t>
            </a:r>
            <a:endParaRPr lang="it-IT" sz="2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09" name="Google Shape;509;p27">
            <a:hlinkClick r:id="rId3"/>
          </p:cNvPr>
          <p:cNvSpPr/>
          <p:nvPr/>
        </p:nvSpPr>
        <p:spPr>
          <a:xfrm>
            <a:off x="0" y="-50539"/>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09771" y="5184732"/>
            <a:ext cx="2912933" cy="2184700"/>
          </a:xfrm>
          <a:prstGeom prst="rect">
            <a:avLst/>
          </a:prstGeom>
        </p:spPr>
      </p:pic>
      <p:sp>
        <p:nvSpPr>
          <p:cNvPr id="510" name="Google Shape;510;p27"/>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511" name="Google Shape;511;p27"/>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7"/>
          <p:cNvSpPr txBox="1"/>
          <p:nvPr/>
        </p:nvSpPr>
        <p:spPr>
          <a:xfrm>
            <a:off x="4182579" y="125401"/>
            <a:ext cx="11453056" cy="830956"/>
          </a:xfrm>
          <a:prstGeom prst="rect">
            <a:avLst/>
          </a:prstGeom>
          <a:noFill/>
          <a:ln>
            <a:noFill/>
          </a:ln>
        </p:spPr>
        <p:txBody>
          <a:bodyPr spcFirstLastPara="1" wrap="square" lIns="91425" tIns="45700" rIns="91425" bIns="45700" anchor="t" anchorCtr="0">
            <a:spAutoFit/>
          </a:bodyPr>
          <a:lstStyle/>
          <a:p>
            <a:pPr lvl="0"/>
            <a:r>
              <a:rPr lang="it-IT" sz="4800" dirty="0">
                <a:solidFill>
                  <a:srgbClr val="C3D69B"/>
                </a:solidFill>
              </a:rPr>
              <a:t>Destinazioni                   </a:t>
            </a:r>
            <a:r>
              <a:rPr lang="it-IT" sz="3600" dirty="0" err="1">
                <a:solidFill>
                  <a:schemeClr val="bg2">
                    <a:lumMod val="20000"/>
                    <a:lumOff val="80000"/>
                  </a:schemeClr>
                </a:solidFill>
              </a:rPr>
              <a:t>Destinations</a:t>
            </a:r>
            <a:endParaRPr lang="it-IT" sz="36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sym typeface="Helvetica Neue"/>
            </a:endParaRPr>
          </a:p>
        </p:txBody>
      </p:sp>
      <p:pic>
        <p:nvPicPr>
          <p:cNvPr id="519" name="Google Shape;519;p27"/>
          <p:cNvPicPr preferRelativeResize="0"/>
          <p:nvPr/>
        </p:nvPicPr>
        <p:blipFill rotWithShape="1">
          <a:blip r:embed="rId5">
            <a:alphaModFix/>
          </a:blip>
          <a:srcRect/>
          <a:stretch/>
        </p:blipFill>
        <p:spPr>
          <a:xfrm>
            <a:off x="5286565" y="1048431"/>
            <a:ext cx="8657930" cy="45719"/>
          </a:xfrm>
          <a:prstGeom prst="rect">
            <a:avLst/>
          </a:prstGeom>
          <a:noFill/>
          <a:ln>
            <a:noFill/>
          </a:ln>
        </p:spPr>
      </p:pic>
      <p:cxnSp>
        <p:nvCxnSpPr>
          <p:cNvPr id="521" name="Google Shape;521;p27"/>
          <p:cNvCxnSpPr/>
          <p:nvPr/>
        </p:nvCxnSpPr>
        <p:spPr>
          <a:xfrm rot="10800000">
            <a:off x="-38894" y="9451400"/>
            <a:ext cx="9411148" cy="54711"/>
          </a:xfrm>
          <a:prstGeom prst="straightConnector1">
            <a:avLst/>
          </a:prstGeom>
          <a:noFill/>
          <a:ln w="76200" cap="flat" cmpd="sng">
            <a:solidFill>
              <a:schemeClr val="lt1"/>
            </a:solidFill>
            <a:prstDash val="solid"/>
            <a:round/>
            <a:headEnd type="none" w="sm" len="sm"/>
            <a:tailEnd type="none" w="sm" len="sm"/>
          </a:ln>
        </p:spPr>
      </p:cxnSp>
      <p:cxnSp>
        <p:nvCxnSpPr>
          <p:cNvPr id="522" name="Google Shape;522;p27"/>
          <p:cNvCxnSpPr/>
          <p:nvPr/>
        </p:nvCxnSpPr>
        <p:spPr>
          <a:xfrm rot="10800000">
            <a:off x="-26021" y="9424171"/>
            <a:ext cx="9411148" cy="54711"/>
          </a:xfrm>
          <a:prstGeom prst="straightConnector1">
            <a:avLst/>
          </a:prstGeom>
          <a:noFill/>
          <a:ln w="76200" cap="flat" cmpd="sng">
            <a:solidFill>
              <a:schemeClr val="lt1"/>
            </a:solidFill>
            <a:prstDash val="solid"/>
            <a:round/>
            <a:headEnd type="none" w="sm" len="sm"/>
            <a:tailEnd type="none" w="sm" len="sm"/>
          </a:ln>
        </p:spPr>
      </p:cxnSp>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529332" y="7253067"/>
            <a:ext cx="2389991" cy="1792493"/>
          </a:xfrm>
          <a:prstGeom prst="rect">
            <a:avLst/>
          </a:prstGeom>
        </p:spPr>
      </p:pic>
      <p:pic>
        <p:nvPicPr>
          <p:cNvPr id="8" name="Immagine 7"/>
          <p:cNvPicPr>
            <a:picLocks noChangeAspect="1"/>
          </p:cNvPicPr>
          <p:nvPr/>
        </p:nvPicPr>
        <p:blipFill rotWithShape="1">
          <a:blip r:embed="rId7">
            <a:extLst>
              <a:ext uri="{28A0092B-C50C-407E-A947-70E740481C1C}">
                <a14:useLocalDpi xmlns:a14="http://schemas.microsoft.com/office/drawing/2010/main" val="0"/>
              </a:ext>
            </a:extLst>
          </a:blip>
          <a:srcRect r="21781"/>
          <a:stretch/>
        </p:blipFill>
        <p:spPr>
          <a:xfrm>
            <a:off x="5317993" y="4869569"/>
            <a:ext cx="2587931" cy="2481444"/>
          </a:xfrm>
          <a:prstGeom prst="rect">
            <a:avLst/>
          </a:prstGeom>
        </p:spPr>
      </p:pic>
      <p:sp>
        <p:nvSpPr>
          <p:cNvPr id="3" name="CasellaDiTesto 2"/>
          <p:cNvSpPr txBox="1"/>
          <p:nvPr/>
        </p:nvSpPr>
        <p:spPr>
          <a:xfrm>
            <a:off x="2762145" y="2060398"/>
            <a:ext cx="5159048" cy="2308324"/>
          </a:xfrm>
          <a:prstGeom prst="rect">
            <a:avLst/>
          </a:prstGeom>
          <a:noFill/>
        </p:spPr>
        <p:txBody>
          <a:bodyPr wrap="square" numCol="2" rtlCol="0">
            <a:spAutoFit/>
          </a:bodyPr>
          <a:lstStyle/>
          <a:p>
            <a:pPr algn="ctr"/>
            <a:r>
              <a:rPr lang="it-IT"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BRASIL</a:t>
            </a:r>
            <a:endParaRPr lang="pt-BR" sz="2000"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pt-BR"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BOLIVIA</a:t>
            </a:r>
            <a:endParaRPr lang="es-ES" sz="2000"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es-ES"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COLOMBIA</a:t>
            </a:r>
            <a:endParaRPr lang="it-IT" sz="2000"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it-IT"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ARGENTINA</a:t>
            </a:r>
            <a:endParaRPr lang="it-IT" sz="2000"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it-IT"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CHILE</a:t>
            </a:r>
            <a:endParaRPr lang="es-ES" sz="2400" b="1"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es-ES"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HONDURAS</a:t>
            </a:r>
          </a:p>
          <a:p>
            <a:pPr algn="ctr"/>
            <a:r>
              <a:rPr lang="es-ES"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URUGUAY</a:t>
            </a:r>
            <a:endParaRPr lang="es-ES" sz="2000"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es-ES"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MOROCCO</a:t>
            </a:r>
            <a:endParaRPr lang="es-ES" sz="2000"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fr-FR"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TUNISIA</a:t>
            </a:r>
            <a:endParaRPr lang="fr-FR" sz="2000"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es-ES"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KENYA</a:t>
            </a:r>
            <a:endParaRPr lang="en-US" sz="2000" dirty="0">
              <a:solidFill>
                <a:srgbClr val="EBF1DE"/>
              </a:solidFill>
              <a:latin typeface="Tahoma" panose="020B0604030504040204" pitchFamily="34" charset="0"/>
              <a:ea typeface="Tahoma" panose="020B0604030504040204" pitchFamily="34" charset="0"/>
              <a:cs typeface="Tahoma" panose="020B0604030504040204" pitchFamily="34" charset="0"/>
            </a:endParaRPr>
          </a:p>
          <a:p>
            <a:pPr algn="ctr"/>
            <a:r>
              <a:rPr lang="en-US" sz="2400" b="1" dirty="0">
                <a:solidFill>
                  <a:srgbClr val="EBF1D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CHINA</a:t>
            </a:r>
            <a:r>
              <a:rPr lang="en-US" sz="2000" b="1" dirty="0">
                <a:solidFill>
                  <a:srgbClr val="EBF1DE"/>
                </a:solidFill>
                <a:latin typeface="Tahoma" panose="020B0604030504040204" pitchFamily="34" charset="0"/>
                <a:ea typeface="Tahoma" panose="020B0604030504040204" pitchFamily="34" charset="0"/>
                <a:cs typeface="Tahoma" panose="020B0604030504040204" pitchFamily="34" charset="0"/>
              </a:rPr>
              <a:t> </a:t>
            </a:r>
          </a:p>
        </p:txBody>
      </p:sp>
      <p:pic>
        <p:nvPicPr>
          <p:cNvPr id="12" name="Immagine 11"/>
          <p:cNvPicPr>
            <a:picLocks noChangeAspect="1"/>
          </p:cNvPicPr>
          <p:nvPr/>
        </p:nvPicPr>
        <p:blipFill rotWithShape="1">
          <a:blip r:embed="rId8">
            <a:extLst>
              <a:ext uri="{28A0092B-C50C-407E-A947-70E740481C1C}">
                <a14:useLocalDpi xmlns:a14="http://schemas.microsoft.com/office/drawing/2010/main" val="0"/>
              </a:ext>
            </a:extLst>
          </a:blip>
          <a:srcRect l="9162"/>
          <a:stretch/>
        </p:blipFill>
        <p:spPr>
          <a:xfrm>
            <a:off x="301568" y="4921994"/>
            <a:ext cx="3131277" cy="2585320"/>
          </a:xfrm>
          <a:prstGeom prst="rect">
            <a:avLst/>
          </a:prstGeom>
        </p:spPr>
      </p:pic>
      <p:pic>
        <p:nvPicPr>
          <p:cNvPr id="9" name="Immagin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2517" y="7180197"/>
            <a:ext cx="4508393" cy="2028777"/>
          </a:xfrm>
          <a:prstGeom prst="rect">
            <a:avLst/>
          </a:prstGeom>
        </p:spPr>
      </p:pic>
      <p:sp>
        <p:nvSpPr>
          <p:cNvPr id="517" name="Google Shape;517;p27"/>
          <p:cNvSpPr txBox="1"/>
          <p:nvPr/>
        </p:nvSpPr>
        <p:spPr>
          <a:xfrm>
            <a:off x="434299" y="9004498"/>
            <a:ext cx="3319723" cy="276959"/>
          </a:xfrm>
          <a:prstGeom prst="rect">
            <a:avLst/>
          </a:prstGeom>
          <a:solidFill>
            <a:schemeClr val="lt1"/>
          </a:solidFill>
          <a:ln>
            <a:noFill/>
          </a:ln>
        </p:spPr>
        <p:txBody>
          <a:bodyPr spcFirstLastPara="1" wrap="square" lIns="91425" tIns="45700" rIns="91425" bIns="45700" anchor="t" anchorCtr="0">
            <a:spAutoFit/>
          </a:bodyPr>
          <a:lstStyle/>
          <a:p>
            <a:pPr lvl="0"/>
            <a:r>
              <a:rPr lang="it-IT" sz="1200" dirty="0" err="1">
                <a:solidFill>
                  <a:schemeClr val="dk1"/>
                </a:solidFill>
                <a:latin typeface="Tahoma" panose="020B0604030504040204" pitchFamily="34" charset="0"/>
                <a:ea typeface="Tahoma" panose="020B0604030504040204" pitchFamily="34" charset="0"/>
                <a:cs typeface="Tahoma" panose="020B0604030504040204" pitchFamily="34" charset="0"/>
                <a:sym typeface="Calibri"/>
              </a:rPr>
              <a:t>Universidad</a:t>
            </a:r>
            <a:r>
              <a:rPr lang="it-IT" sz="1200"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t>
            </a:r>
            <a:r>
              <a:rPr lang="it-IT" sz="1200" dirty="0" err="1">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Tecnológica</a:t>
            </a:r>
            <a:r>
              <a:rPr lang="it-IT" sz="1200"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De Panamá, PANAMA</a:t>
            </a:r>
          </a:p>
        </p:txBody>
      </p:sp>
      <p:sp>
        <p:nvSpPr>
          <p:cNvPr id="28" name="Google Shape;517;p27"/>
          <p:cNvSpPr txBox="1"/>
          <p:nvPr/>
        </p:nvSpPr>
        <p:spPr>
          <a:xfrm>
            <a:off x="5512193" y="9051846"/>
            <a:ext cx="2573870" cy="276959"/>
          </a:xfrm>
          <a:prstGeom prst="rect">
            <a:avLst/>
          </a:prstGeom>
          <a:solidFill>
            <a:schemeClr val="lt1"/>
          </a:solidFill>
          <a:ln>
            <a:noFill/>
          </a:ln>
        </p:spPr>
        <p:txBody>
          <a:bodyPr spcFirstLastPara="1" wrap="square" lIns="91425" tIns="45700" rIns="91425" bIns="45700" anchor="t" anchorCtr="0">
            <a:spAutoFit/>
          </a:bodyPr>
          <a:lstStyle/>
          <a:p>
            <a:pPr lvl="0"/>
            <a:r>
              <a:rPr lang="it-IT" sz="1200"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Sao Paulo State </a:t>
            </a:r>
            <a:r>
              <a:rPr lang="it-IT" sz="1200" dirty="0" err="1">
                <a:solidFill>
                  <a:schemeClr val="dk1"/>
                </a:solidFill>
                <a:latin typeface="Tahoma" panose="020B0604030504040204" pitchFamily="34" charset="0"/>
                <a:ea typeface="Tahoma" panose="020B0604030504040204" pitchFamily="34" charset="0"/>
                <a:cs typeface="Tahoma" panose="020B0604030504040204" pitchFamily="34" charset="0"/>
                <a:sym typeface="Calibri"/>
              </a:rPr>
              <a:t>University</a:t>
            </a:r>
            <a:r>
              <a:rPr lang="it-IT" sz="1200"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BRASIL</a:t>
            </a:r>
          </a:p>
        </p:txBody>
      </p:sp>
      <p:sp>
        <p:nvSpPr>
          <p:cNvPr id="29" name="Google Shape;517;p27"/>
          <p:cNvSpPr txBox="1"/>
          <p:nvPr/>
        </p:nvSpPr>
        <p:spPr>
          <a:xfrm>
            <a:off x="2739441" y="7048194"/>
            <a:ext cx="2837510" cy="276959"/>
          </a:xfrm>
          <a:prstGeom prst="rect">
            <a:avLst/>
          </a:prstGeom>
          <a:solidFill>
            <a:schemeClr val="lt1"/>
          </a:solidFill>
          <a:ln>
            <a:noFill/>
          </a:ln>
        </p:spPr>
        <p:txBody>
          <a:bodyPr spcFirstLastPara="1" wrap="square" lIns="91425" tIns="45700" rIns="91425" bIns="45700" anchor="t" anchorCtr="0">
            <a:spAutoFit/>
          </a:bodyPr>
          <a:lstStyle/>
          <a:p>
            <a:pPr lvl="0"/>
            <a:r>
              <a:rPr lang="it-IT" sz="1200" dirty="0" err="1">
                <a:solidFill>
                  <a:schemeClr val="dk1"/>
                </a:solidFill>
                <a:latin typeface="Tahoma" panose="020B0604030504040204" pitchFamily="34" charset="0"/>
                <a:ea typeface="Tahoma" panose="020B0604030504040204" pitchFamily="34" charset="0"/>
                <a:cs typeface="Tahoma" panose="020B0604030504040204" pitchFamily="34" charset="0"/>
                <a:sym typeface="Calibri"/>
              </a:rPr>
              <a:t>Universidade</a:t>
            </a:r>
            <a:r>
              <a:rPr lang="it-IT" sz="1200"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t>
            </a:r>
            <a:r>
              <a:rPr lang="it-IT" sz="1200" dirty="0" err="1">
                <a:solidFill>
                  <a:schemeClr val="dk1"/>
                </a:solidFill>
                <a:latin typeface="Tahoma" panose="020B0604030504040204" pitchFamily="34" charset="0"/>
                <a:ea typeface="Tahoma" panose="020B0604030504040204" pitchFamily="34" charset="0"/>
                <a:cs typeface="Tahoma" panose="020B0604030504040204" pitchFamily="34" charset="0"/>
                <a:sym typeface="Calibri"/>
              </a:rPr>
              <a:t>Estadual</a:t>
            </a:r>
            <a:r>
              <a:rPr lang="it-IT" sz="1200"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Paulista, BRASIL</a:t>
            </a:r>
          </a:p>
        </p:txBody>
      </p:sp>
      <p:pic>
        <p:nvPicPr>
          <p:cNvPr id="4" name="Immagine 3">
            <a:hlinkClick r:id="rId3"/>
          </p:cNvPr>
          <p:cNvPicPr>
            <a:picLocks noChangeAspect="1"/>
          </p:cNvPicPr>
          <p:nvPr/>
        </p:nvPicPr>
        <p:blipFill rotWithShape="1">
          <a:blip r:embed="rId10"/>
          <a:srcRect l="26012"/>
          <a:stretch/>
        </p:blipFill>
        <p:spPr>
          <a:xfrm>
            <a:off x="8221811" y="1423000"/>
            <a:ext cx="9476021" cy="6997987"/>
          </a:xfrm>
          <a:prstGeom prst="rect">
            <a:avLst/>
          </a:prstGeom>
          <a:solidFill>
            <a:srgbClr val="FFFFFF">
              <a:shade val="85000"/>
            </a:srgbClr>
          </a:solidFill>
          <a:ln w="88900" cap="sq">
            <a:solidFill>
              <a:srgbClr val="E2229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nettore 4"/>
          <p:cNvSpPr/>
          <p:nvPr/>
        </p:nvSpPr>
        <p:spPr>
          <a:xfrm>
            <a:off x="543937" y="1048431"/>
            <a:ext cx="2290875" cy="2207783"/>
          </a:xfrm>
          <a:prstGeom prst="flowChartConnector">
            <a:avLst/>
          </a:prstGeom>
          <a:blipFill dpi="0" rotWithShape="1">
            <a:blip r:embed="rId11">
              <a:extLst>
                <a:ext uri="{28A0092B-C50C-407E-A947-70E740481C1C}">
                  <a14:useLocalDpi xmlns:a14="http://schemas.microsoft.com/office/drawing/2010/main" val="0"/>
                </a:ext>
              </a:extLst>
            </a:blip>
            <a:srcRect/>
            <a:stretch>
              <a:fillRect/>
            </a:stretch>
          </a:blipFill>
          <a:ln w="76200">
            <a:solidFill>
              <a:srgbClr val="E22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72318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19" name="Google Shape;119;p5"/>
          <p:cNvSpPr/>
          <p:nvPr/>
        </p:nvSpPr>
        <p:spPr>
          <a:xfrm>
            <a:off x="0" y="0"/>
            <a:ext cx="18288000" cy="9471660"/>
          </a:xfrm>
          <a:custGeom>
            <a:avLst/>
            <a:gdLst/>
            <a:ahLst/>
            <a:cxnLst/>
            <a:rect l="l" t="t" r="r" b="b"/>
            <a:pathLst>
              <a:path w="18288000" h="9471660" extrusionOk="0">
                <a:moveTo>
                  <a:pt x="18287999" y="0"/>
                </a:moveTo>
                <a:lnTo>
                  <a:pt x="0" y="0"/>
                </a:lnTo>
                <a:lnTo>
                  <a:pt x="0" y="9471660"/>
                </a:lnTo>
                <a:lnTo>
                  <a:pt x="18287999" y="947166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5"/>
          <p:cNvSpPr txBox="1"/>
          <p:nvPr/>
        </p:nvSpPr>
        <p:spPr>
          <a:xfrm>
            <a:off x="86868" y="4653692"/>
            <a:ext cx="41910" cy="5342890"/>
          </a:xfrm>
          <a:prstGeom prst="rect">
            <a:avLst/>
          </a:prstGeom>
          <a:noFill/>
          <a:ln>
            <a:noFill/>
          </a:ln>
        </p:spPr>
        <p:txBody>
          <a:bodyPr spcFirstLastPara="1" wrap="square" lIns="0" tIns="0" rIns="0" bIns="0" anchor="t" anchorCtr="0">
            <a:spAutoFit/>
          </a:bodyPr>
          <a:lstStyle/>
          <a:p>
            <a:pPr marL="0" marR="0" lvl="0" indent="0" algn="l" rtl="0">
              <a:lnSpc>
                <a:spcPct val="112727"/>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50"/>
              </a:spcBef>
              <a:spcAft>
                <a:spcPts val="0"/>
              </a:spcAft>
              <a:buNone/>
            </a:pPr>
            <a:endParaRPr sz="1650">
              <a:solidFill>
                <a:schemeClr val="dk1"/>
              </a:solidFill>
              <a:latin typeface="Helvetica Neue"/>
              <a:ea typeface="Helvetica Neue"/>
              <a:cs typeface="Helvetica Neue"/>
              <a:sym typeface="Helvetica Neue"/>
            </a:endParaRPr>
          </a:p>
          <a:p>
            <a:pPr marL="4445" marR="0" lvl="0" indent="0" algn="l" rtl="0">
              <a:lnSpc>
                <a:spcPct val="100000"/>
              </a:lnSpc>
              <a:spcBef>
                <a:spcPts val="5"/>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4445" marR="0" lvl="0" indent="0" algn="l" rtl="0">
              <a:lnSpc>
                <a:spcPct val="100000"/>
              </a:lnSpc>
              <a:spcBef>
                <a:spcPts val="94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121" name="Google Shape;121;p5"/>
          <p:cNvSpPr/>
          <p:nvPr/>
        </p:nvSpPr>
        <p:spPr>
          <a:xfrm>
            <a:off x="0" y="9541763"/>
            <a:ext cx="18288000" cy="745490"/>
          </a:xfrm>
          <a:custGeom>
            <a:avLst/>
            <a:gdLst/>
            <a:ahLst/>
            <a:cxnLst/>
            <a:rect l="l" t="t" r="r" b="b"/>
            <a:pathLst>
              <a:path w="18288000" h="745490" extrusionOk="0">
                <a:moveTo>
                  <a:pt x="18288000" y="0"/>
                </a:moveTo>
                <a:lnTo>
                  <a:pt x="0" y="0"/>
                </a:lnTo>
                <a:lnTo>
                  <a:pt x="0" y="745235"/>
                </a:lnTo>
                <a:lnTo>
                  <a:pt x="18288000" y="745235"/>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2" name="Google Shape;122;p5"/>
          <p:cNvGrpSpPr/>
          <p:nvPr/>
        </p:nvGrpSpPr>
        <p:grpSpPr>
          <a:xfrm>
            <a:off x="-1" y="0"/>
            <a:ext cx="18288001" cy="10287000"/>
            <a:chOff x="-1" y="0"/>
            <a:chExt cx="18288001" cy="10287000"/>
          </a:xfrm>
        </p:grpSpPr>
        <p:pic>
          <p:nvPicPr>
            <p:cNvPr id="123" name="Google Shape;123;p5"/>
            <p:cNvPicPr preferRelativeResize="0"/>
            <p:nvPr/>
          </p:nvPicPr>
          <p:blipFill>
            <a:blip r:embed="rId3">
              <a:extLst>
                <a:ext uri="{28A0092B-C50C-407E-A947-70E740481C1C}">
                  <a14:useLocalDpi xmlns:a14="http://schemas.microsoft.com/office/drawing/2010/main" val="0"/>
                </a:ext>
              </a:extLst>
            </a:blip>
            <a:stretch>
              <a:fillRect/>
            </a:stretch>
          </p:blipFill>
          <p:spPr>
            <a:xfrm>
              <a:off x="-1" y="0"/>
              <a:ext cx="7115365" cy="10287000"/>
            </a:xfrm>
            <a:prstGeom prst="rect">
              <a:avLst/>
            </a:prstGeom>
            <a:noFill/>
            <a:ln>
              <a:noFill/>
            </a:ln>
          </p:spPr>
        </p:pic>
        <p:sp>
          <p:nvSpPr>
            <p:cNvPr id="124" name="Google Shape;124;p5"/>
            <p:cNvSpPr/>
            <p:nvPr/>
          </p:nvSpPr>
          <p:spPr>
            <a:xfrm>
              <a:off x="0" y="9505188"/>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 name="Google Shape;125;p5"/>
            <p:cNvPicPr preferRelativeResize="0"/>
            <p:nvPr/>
          </p:nvPicPr>
          <p:blipFill rotWithShape="1">
            <a:blip r:embed="rId4">
              <a:alphaModFix/>
            </a:blip>
            <a:srcRect/>
            <a:stretch/>
          </p:blipFill>
          <p:spPr>
            <a:xfrm>
              <a:off x="7959852" y="3063239"/>
              <a:ext cx="105155" cy="105155"/>
            </a:xfrm>
            <a:prstGeom prst="rect">
              <a:avLst/>
            </a:prstGeom>
            <a:noFill/>
            <a:ln>
              <a:noFill/>
            </a:ln>
          </p:spPr>
        </p:pic>
        <p:pic>
          <p:nvPicPr>
            <p:cNvPr id="126" name="Google Shape;126;p5"/>
            <p:cNvPicPr preferRelativeResize="0"/>
            <p:nvPr/>
          </p:nvPicPr>
          <p:blipFill rotWithShape="1">
            <a:blip r:embed="rId5">
              <a:alphaModFix/>
            </a:blip>
            <a:srcRect/>
            <a:stretch/>
          </p:blipFill>
          <p:spPr>
            <a:xfrm>
              <a:off x="7959852" y="5158740"/>
              <a:ext cx="105155" cy="105155"/>
            </a:xfrm>
            <a:prstGeom prst="rect">
              <a:avLst/>
            </a:prstGeom>
            <a:noFill/>
            <a:ln>
              <a:noFill/>
            </a:ln>
          </p:spPr>
        </p:pic>
        <p:pic>
          <p:nvPicPr>
            <p:cNvPr id="127" name="Google Shape;127;p5"/>
            <p:cNvPicPr preferRelativeResize="0"/>
            <p:nvPr/>
          </p:nvPicPr>
          <p:blipFill rotWithShape="1">
            <a:blip r:embed="rId5">
              <a:alphaModFix/>
            </a:blip>
            <a:srcRect/>
            <a:stretch/>
          </p:blipFill>
          <p:spPr>
            <a:xfrm>
              <a:off x="7959852" y="6835140"/>
              <a:ext cx="105155" cy="105155"/>
            </a:xfrm>
            <a:prstGeom prst="rect">
              <a:avLst/>
            </a:prstGeom>
            <a:noFill/>
            <a:ln>
              <a:noFill/>
            </a:ln>
          </p:spPr>
        </p:pic>
        <p:sp>
          <p:nvSpPr>
            <p:cNvPr id="128" name="Google Shape;128;p5"/>
            <p:cNvSpPr/>
            <p:nvPr/>
          </p:nvSpPr>
          <p:spPr>
            <a:xfrm flipV="1">
              <a:off x="7336900" y="1587030"/>
              <a:ext cx="10591800" cy="45719"/>
            </a:xfrm>
            <a:custGeom>
              <a:avLst/>
              <a:gdLst/>
              <a:ahLst/>
              <a:cxnLst/>
              <a:rect l="l" t="t" r="r" b="b"/>
              <a:pathLst>
                <a:path w="3638550" h="120000" extrusionOk="0">
                  <a:moveTo>
                    <a:pt x="0" y="0"/>
                  </a:moveTo>
                  <a:lnTo>
                    <a:pt x="3638550" y="0"/>
                  </a:lnTo>
                </a:path>
              </a:pathLst>
            </a:custGeom>
            <a:noFill/>
            <a:ln w="76200" cap="flat" cmpd="sng">
              <a:solidFill>
                <a:srgbClr val="C3D69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9" name="Google Shape;129;p5"/>
          <p:cNvSpPr txBox="1">
            <a:spLocks noGrp="1"/>
          </p:cNvSpPr>
          <p:nvPr>
            <p:ph type="title"/>
          </p:nvPr>
        </p:nvSpPr>
        <p:spPr>
          <a:xfrm>
            <a:off x="7336900" y="570342"/>
            <a:ext cx="10591800" cy="781609"/>
          </a:xfrm>
          <a:prstGeom prst="rect">
            <a:avLst/>
          </a:prstGeom>
          <a:noFill/>
          <a:ln>
            <a:noFill/>
          </a:ln>
        </p:spPr>
        <p:txBody>
          <a:bodyPr spcFirstLastPara="1" wrap="square" lIns="0" tIns="12050" rIns="0" bIns="0" anchor="t" anchorCtr="0">
            <a:spAutoFit/>
          </a:bodyPr>
          <a:lstStyle/>
          <a:p>
            <a:pPr marL="12700" lvl="0"/>
            <a:r>
              <a:rPr lang="it-IT" sz="5000" dirty="0">
                <a:solidFill>
                  <a:srgbClr val="C3D69B"/>
                </a:solidFill>
              </a:rPr>
              <a:t>Destinazioni                         </a:t>
            </a:r>
            <a:r>
              <a:rPr lang="it-IT" sz="3600" dirty="0" err="1">
                <a:solidFill>
                  <a:schemeClr val="bg2">
                    <a:lumMod val="20000"/>
                    <a:lumOff val="80000"/>
                  </a:schemeClr>
                </a:solidFill>
              </a:rPr>
              <a:t>Destinations</a:t>
            </a:r>
            <a:endParaRPr sz="3600" dirty="0"/>
          </a:p>
        </p:txBody>
      </p:sp>
      <p:sp>
        <p:nvSpPr>
          <p:cNvPr id="130" name="Google Shape;130;p5"/>
          <p:cNvSpPr txBox="1"/>
          <p:nvPr/>
        </p:nvSpPr>
        <p:spPr>
          <a:xfrm>
            <a:off x="8305800" y="1867828"/>
            <a:ext cx="9677400" cy="8657045"/>
          </a:xfrm>
          <a:prstGeom prst="rect">
            <a:avLst/>
          </a:prstGeom>
          <a:noFill/>
          <a:ln>
            <a:noFill/>
          </a:ln>
        </p:spPr>
        <p:txBody>
          <a:bodyPr spcFirstLastPara="1" wrap="square" lIns="0" tIns="11425" rIns="0" bIns="0" anchor="t" anchorCtr="0">
            <a:spAutoFit/>
          </a:bodyPr>
          <a:lstStyle/>
          <a:p>
            <a:pPr marL="12700" marR="5080" lvl="0">
              <a:lnSpc>
                <a:spcPct val="114399"/>
              </a:lnSpc>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Il Servizio </a:t>
            </a:r>
            <a:r>
              <a:rPr lang="it-IT" sz="2800" b="1" dirty="0" err="1">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Unifi</a:t>
            </a: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 Include offre supporto agli studenti con disabilità/difficoltà di apprendimento interessati alla mobilità</a:t>
            </a:r>
            <a:endParaRPr lang="it-IT" sz="2800" b="1" dirty="0">
              <a:solidFill>
                <a:srgbClr val="F5F5EB"/>
              </a:solidFill>
              <a:effectLst>
                <a:outerShdw blurRad="38100" dist="38100" dir="2700000" algn="tl">
                  <a:srgbClr val="000000">
                    <a:alpha val="43137"/>
                  </a:srgbClr>
                </a:outerShdw>
              </a:effectLst>
              <a:latin typeface="Tahoma"/>
              <a:ea typeface="Tahoma"/>
              <a:cs typeface="Tahoma"/>
              <a:sym typeface="Tahoma"/>
            </a:endParaRPr>
          </a:p>
          <a:p>
            <a:pPr marL="12700" marR="5080" lvl="0">
              <a:lnSpc>
                <a:spcPct val="114399"/>
              </a:lnSpc>
            </a:pP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The Unifi Include Service offers support to students with disabilities/learning difficulties interested in mobility</a:t>
            </a:r>
            <a:endParaRPr sz="2400" dirty="0">
              <a:effectLst>
                <a:outerShdw blurRad="38100" dist="38100" dir="2700000" algn="tl">
                  <a:srgbClr val="000000">
                    <a:alpha val="43137"/>
                  </a:srgbClr>
                </a:outerShdw>
              </a:effectLst>
            </a:endParaRPr>
          </a:p>
          <a:p>
            <a:pPr marL="12700" marR="5080" lvl="0" indent="0" algn="l" rtl="0">
              <a:lnSpc>
                <a:spcPct val="114399"/>
              </a:lnSpc>
              <a:spcBef>
                <a:spcPts val="90"/>
              </a:spcBef>
              <a:spcAft>
                <a:spcPts val="0"/>
              </a:spcAft>
              <a:buNone/>
            </a:pPr>
            <a:endParaRPr lang="it-IT" sz="1800" b="1" dirty="0">
              <a:solidFill>
                <a:srgbClr val="F5F5EB"/>
              </a:solidFill>
              <a:latin typeface="Tahoma"/>
              <a:ea typeface="Tahoma"/>
              <a:cs typeface="Tahoma"/>
              <a:sym typeface="Tahoma"/>
            </a:endParaRPr>
          </a:p>
          <a:p>
            <a:pPr marL="12700" marR="5080" lvl="0">
              <a:lnSpc>
                <a:spcPct val="114399"/>
              </a:lnSpc>
              <a:spcBef>
                <a:spcPts val="90"/>
              </a:spcBef>
            </a:pPr>
            <a:r>
              <a:rPr lang="it-IT" sz="2800" b="1" dirty="0">
                <a:solidFill>
                  <a:srgbClr val="F5F5EB"/>
                </a:solidFill>
                <a:effectLst>
                  <a:outerShdw blurRad="38100" dist="38100" dir="2700000" algn="tl">
                    <a:srgbClr val="000000">
                      <a:alpha val="43137"/>
                    </a:srgbClr>
                  </a:outerShdw>
                </a:effectLst>
                <a:latin typeface="Tahoma"/>
                <a:ea typeface="Tahoma"/>
                <a:cs typeface="Tahoma"/>
                <a:sym typeface="Tahoma"/>
              </a:rPr>
              <a:t>Tali studenti devono informarsi in anticipo individuando -con l’aiuto di </a:t>
            </a:r>
            <a:r>
              <a:rPr lang="it-IT" sz="2800" b="1" dirty="0" err="1">
                <a:solidFill>
                  <a:srgbClr val="F5F5EB"/>
                </a:solidFill>
                <a:effectLst>
                  <a:outerShdw blurRad="38100" dist="38100" dir="2700000" algn="tl">
                    <a:srgbClr val="000000">
                      <a:alpha val="43137"/>
                    </a:srgbClr>
                  </a:outerShdw>
                </a:effectLst>
                <a:latin typeface="Tahoma"/>
                <a:ea typeface="Tahoma"/>
                <a:cs typeface="Tahoma"/>
                <a:sym typeface="Tahoma"/>
              </a:rPr>
              <a:t>Unifi</a:t>
            </a:r>
            <a:r>
              <a:rPr lang="it-IT" sz="2800" b="1" dirty="0">
                <a:solidFill>
                  <a:srgbClr val="F5F5EB"/>
                </a:solidFill>
                <a:effectLst>
                  <a:outerShdw blurRad="38100" dist="38100" dir="2700000" algn="tl">
                    <a:srgbClr val="000000">
                      <a:alpha val="43137"/>
                    </a:srgbClr>
                  </a:outerShdw>
                </a:effectLst>
                <a:latin typeface="Tahoma"/>
                <a:ea typeface="Tahoma"/>
                <a:cs typeface="Tahoma"/>
                <a:sym typeface="Tahoma"/>
              </a:rPr>
              <a:t> Include e del S.R.I della Scuola di Agraria- la presenza di servizi, ausili e strumenti adeguati di supporto presso l’università estera prescelta </a:t>
            </a:r>
          </a:p>
          <a:p>
            <a:pPr marL="12700" marR="5080" lvl="0">
              <a:lnSpc>
                <a:spcPct val="114399"/>
              </a:lnSpc>
              <a:spcBef>
                <a:spcPts val="90"/>
              </a:spcBef>
            </a:pPr>
            <a:r>
              <a:rPr lang="it-IT" sz="2400" dirty="0" err="1">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These</a:t>
            </a: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a:t>
            </a:r>
            <a:r>
              <a:rPr lang="it-IT" sz="2400" dirty="0" err="1">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students</a:t>
            </a:r>
            <a:r>
              <a:rPr lang="it-IT"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must</a:t>
            </a: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inquire in advance and identify - with the help of Unifi Include and the I.R.S of the School of Agriculture - the presence of appropriate services and support tools at the chosen foreign university</a:t>
            </a:r>
            <a:endParaRPr sz="2400" dirty="0">
              <a:effectLst>
                <a:outerShdw blurRad="38100" dist="38100" dir="2700000" algn="tl">
                  <a:srgbClr val="000000">
                    <a:alpha val="43137"/>
                  </a:srgbClr>
                </a:outerShdw>
              </a:effectLst>
            </a:endParaRPr>
          </a:p>
          <a:p>
            <a:pPr marL="12700" marR="5080" lvl="0" indent="0" algn="l" rtl="0">
              <a:lnSpc>
                <a:spcPct val="114399"/>
              </a:lnSpc>
              <a:spcBef>
                <a:spcPts val="90"/>
              </a:spcBef>
              <a:spcAft>
                <a:spcPts val="0"/>
              </a:spcAft>
              <a:buNone/>
            </a:pPr>
            <a:endParaRPr sz="800" dirty="0">
              <a:solidFill>
                <a:srgbClr val="F5F5EB"/>
              </a:solidFill>
              <a:latin typeface="Tahoma"/>
              <a:ea typeface="Tahoma"/>
              <a:cs typeface="Tahoma"/>
              <a:sym typeface="Tahoma"/>
            </a:endParaRPr>
          </a:p>
          <a:p>
            <a:pPr marL="12700" marR="5080" lvl="0" indent="0" algn="l" rtl="0">
              <a:lnSpc>
                <a:spcPct val="114399"/>
              </a:lnSpc>
              <a:spcBef>
                <a:spcPts val="90"/>
              </a:spcBef>
              <a:spcAft>
                <a:spcPts val="0"/>
              </a:spcAft>
              <a:buNone/>
            </a:pPr>
            <a:r>
              <a:rPr lang="it-IT" sz="2600" b="1" dirty="0">
                <a:solidFill>
                  <a:schemeClr val="accent3">
                    <a:lumMod val="20000"/>
                    <a:lumOff val="80000"/>
                  </a:schemeClr>
                </a:solidFill>
                <a:latin typeface="Tahoma"/>
                <a:ea typeface="Tahoma"/>
                <a:cs typeface="Tahoma"/>
                <a:sym typeface="Tahoma"/>
              </a:rPr>
              <a:t>Info</a:t>
            </a:r>
            <a:r>
              <a:rPr lang="it-IT" sz="2600" dirty="0">
                <a:solidFill>
                  <a:schemeClr val="accent3">
                    <a:lumMod val="20000"/>
                    <a:lumOff val="80000"/>
                  </a:schemeClr>
                </a:solidFill>
                <a:latin typeface="Tahoma"/>
                <a:ea typeface="Tahoma"/>
                <a:cs typeface="Tahoma"/>
                <a:sym typeface="Tahoma"/>
              </a:rPr>
              <a:t>:</a:t>
            </a:r>
            <a:endParaRPr dirty="0"/>
          </a:p>
          <a:p>
            <a:pPr marL="0" marR="0" lvl="0" indent="0" algn="l" rtl="0">
              <a:lnSpc>
                <a:spcPct val="100000"/>
              </a:lnSpc>
              <a:spcBef>
                <a:spcPts val="0"/>
              </a:spcBef>
              <a:spcAft>
                <a:spcPts val="0"/>
              </a:spcAft>
              <a:buNone/>
            </a:pPr>
            <a:endParaRPr sz="3200" b="1" dirty="0">
              <a:solidFill>
                <a:srgbClr val="F5F5EB"/>
              </a:solidFill>
              <a:latin typeface="Tahoma"/>
              <a:ea typeface="Tahoma"/>
              <a:cs typeface="Tahoma"/>
              <a:sym typeface="Tahoma"/>
            </a:endParaRPr>
          </a:p>
          <a:p>
            <a:pPr marL="0" marR="0" lvl="0" indent="0" algn="l" rtl="0">
              <a:lnSpc>
                <a:spcPct val="100000"/>
              </a:lnSpc>
              <a:spcBef>
                <a:spcPts val="5"/>
              </a:spcBef>
              <a:spcAft>
                <a:spcPts val="0"/>
              </a:spcAft>
              <a:buNone/>
            </a:pPr>
            <a:endParaRPr sz="4000" dirty="0">
              <a:solidFill>
                <a:schemeClr val="dk1"/>
              </a:solidFill>
              <a:latin typeface="Tahoma"/>
              <a:ea typeface="Tahoma"/>
              <a:cs typeface="Tahoma"/>
              <a:sym typeface="Tahoma"/>
            </a:endParaRPr>
          </a:p>
        </p:txBody>
      </p:sp>
      <p:sp>
        <p:nvSpPr>
          <p:cNvPr id="131" name="Google Shape;131;p5"/>
          <p:cNvSpPr txBox="1"/>
          <p:nvPr/>
        </p:nvSpPr>
        <p:spPr>
          <a:xfrm>
            <a:off x="1677410" y="9824386"/>
            <a:ext cx="5322898" cy="320601"/>
          </a:xfrm>
          <a:prstGeom prst="rect">
            <a:avLst/>
          </a:prstGeom>
          <a:solidFill>
            <a:schemeClr val="lt1"/>
          </a:solidFill>
          <a:ln>
            <a:noFill/>
          </a:ln>
        </p:spPr>
        <p:txBody>
          <a:bodyPr spcFirstLastPara="1" wrap="square" lIns="0" tIns="12700" rIns="0" bIns="0" anchor="t" anchorCtr="0">
            <a:spAutoFit/>
          </a:bodyPr>
          <a:lstStyle/>
          <a:p>
            <a:pPr marL="12700" lvl="0"/>
            <a:r>
              <a:rPr lang="es-ES" sz="2000" dirty="0">
                <a:solidFill>
                  <a:schemeClr val="dk1"/>
                </a:solidFill>
                <a:latin typeface="Helvetica Neue"/>
                <a:ea typeface="Helvetica Neue"/>
                <a:cs typeface="Helvetica Neue"/>
                <a:sym typeface="Helvetica Neue"/>
              </a:rPr>
              <a:t>Universidad Nacional Autónoma de Honduras</a:t>
            </a:r>
          </a:p>
        </p:txBody>
      </p:sp>
      <p:sp>
        <p:nvSpPr>
          <p:cNvPr id="132" name="Google Shape;132;p5"/>
          <p:cNvSpPr/>
          <p:nvPr/>
        </p:nvSpPr>
        <p:spPr>
          <a:xfrm>
            <a:off x="7848600" y="2857500"/>
            <a:ext cx="381000" cy="5562600"/>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CasellaDiTesto 17"/>
          <p:cNvSpPr txBox="1"/>
          <p:nvPr/>
        </p:nvSpPr>
        <p:spPr>
          <a:xfrm>
            <a:off x="9144000" y="8770196"/>
            <a:ext cx="7726983" cy="477054"/>
          </a:xfrm>
          <a:prstGeom prst="rect">
            <a:avLst/>
          </a:prstGeom>
          <a:solidFill>
            <a:srgbClr val="EBF1DE"/>
          </a:solidFill>
        </p:spPr>
        <p:txBody>
          <a:bodyPr wrap="square" rtlCol="0">
            <a:spAutoFit/>
          </a:bodyPr>
          <a:lstStyle/>
          <a:p>
            <a:r>
              <a:rPr lang="it-IT" sz="2500" u="sng" dirty="0">
                <a:solidFill>
                  <a:srgbClr val="F5F5EB"/>
                </a:solidFill>
                <a:latin typeface="Tahoma"/>
                <a:ea typeface="Tahoma"/>
                <a:cs typeface="Tahoma"/>
                <a:sym typeface="Tahoma"/>
                <a:hlinkClick r:id="rId6"/>
              </a:rPr>
              <a:t>unifinclude.dsa@unifi.it</a:t>
            </a:r>
            <a:r>
              <a:rPr lang="it-IT" sz="2500" dirty="0">
                <a:solidFill>
                  <a:srgbClr val="F5F5EB"/>
                </a:solidFill>
                <a:latin typeface="Tahoma"/>
                <a:ea typeface="Tahoma"/>
                <a:cs typeface="Tahoma"/>
                <a:sym typeface="Tahoma"/>
              </a:rPr>
              <a:t>  </a:t>
            </a:r>
            <a:r>
              <a:rPr lang="it-IT" sz="2500" u="sng" dirty="0">
                <a:solidFill>
                  <a:srgbClr val="F5F5EB"/>
                </a:solidFill>
                <a:latin typeface="Tahoma"/>
                <a:ea typeface="Tahoma"/>
                <a:cs typeface="Tahoma"/>
                <a:sym typeface="Tahoma"/>
                <a:hlinkClick r:id="rId7"/>
              </a:rPr>
              <a:t>unifinclude.disabilita@unifi.it</a:t>
            </a:r>
            <a:endParaRPr lang="it-IT" sz="2500" dirty="0"/>
          </a:p>
        </p:txBody>
      </p:sp>
      <p:sp>
        <p:nvSpPr>
          <p:cNvPr id="133" name="Google Shape;133;p5"/>
          <p:cNvSpPr/>
          <p:nvPr/>
        </p:nvSpPr>
        <p:spPr>
          <a:xfrm>
            <a:off x="7555229" y="1947073"/>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5"/>
          <p:cNvSpPr/>
          <p:nvPr/>
        </p:nvSpPr>
        <p:spPr>
          <a:xfrm>
            <a:off x="7620000" y="4699906"/>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8"/>
        <p:cNvGrpSpPr/>
        <p:nvPr/>
      </p:nvGrpSpPr>
      <p:grpSpPr>
        <a:xfrm>
          <a:off x="0" y="0"/>
          <a:ext cx="0" cy="0"/>
          <a:chOff x="0" y="0"/>
          <a:chExt cx="0" cy="0"/>
        </a:xfrm>
      </p:grpSpPr>
      <p:sp>
        <p:nvSpPr>
          <p:cNvPr id="139" name="Google Shape;139;p6"/>
          <p:cNvSpPr/>
          <p:nvPr/>
        </p:nvSpPr>
        <p:spPr>
          <a:xfrm>
            <a:off x="-15032" y="-26115"/>
            <a:ext cx="18288000" cy="9464040"/>
          </a:xfrm>
          <a:custGeom>
            <a:avLst/>
            <a:gdLst/>
            <a:ahLst/>
            <a:cxnLst/>
            <a:rect l="l" t="t" r="r" b="b"/>
            <a:pathLst>
              <a:path w="18288000" h="9464040" extrusionOk="0">
                <a:moveTo>
                  <a:pt x="18287999" y="0"/>
                </a:moveTo>
                <a:lnTo>
                  <a:pt x="0" y="0"/>
                </a:lnTo>
                <a:lnTo>
                  <a:pt x="0" y="9464040"/>
                </a:lnTo>
                <a:lnTo>
                  <a:pt x="18287999" y="946404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0" name="Google Shape;140;p6"/>
          <p:cNvSpPr txBox="1"/>
          <p:nvPr/>
        </p:nvSpPr>
        <p:spPr>
          <a:xfrm>
            <a:off x="74168" y="4626990"/>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Helvetica Neue"/>
              <a:buNone/>
            </a:pPr>
            <a:r>
              <a:rPr lang="it-IT" sz="1100" b="0" i="0" u="none" strike="noStrike" cap="none">
                <a:solidFill>
                  <a:srgbClr val="000000"/>
                </a:solidFill>
                <a:latin typeface="Helvetica Neue"/>
                <a:ea typeface="Helvetica Neue"/>
                <a:cs typeface="Helvetica Neue"/>
                <a:sym typeface="Helvetica Neue"/>
              </a:rPr>
              <a:t> </a:t>
            </a:r>
            <a:endParaRPr sz="1100" b="0" i="0" u="none" strike="noStrike" cap="none">
              <a:solidFill>
                <a:srgbClr val="000000"/>
              </a:solidFill>
              <a:latin typeface="Helvetica Neue"/>
              <a:ea typeface="Helvetica Neue"/>
              <a:cs typeface="Helvetica Neue"/>
              <a:sym typeface="Helvetica Neue"/>
            </a:endParaRPr>
          </a:p>
        </p:txBody>
      </p:sp>
      <p:sp>
        <p:nvSpPr>
          <p:cNvPr id="141" name="Google Shape;141;p6"/>
          <p:cNvSpPr txBox="1"/>
          <p:nvPr/>
        </p:nvSpPr>
        <p:spPr>
          <a:xfrm>
            <a:off x="78739"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Helvetica Neue"/>
              <a:buNone/>
            </a:pPr>
            <a:r>
              <a:rPr lang="it-IT" sz="1100" b="0" i="0" u="none" strike="noStrike" cap="none">
                <a:solidFill>
                  <a:srgbClr val="000000"/>
                </a:solidFill>
                <a:latin typeface="Helvetica Neue"/>
                <a:ea typeface="Helvetica Neue"/>
                <a:cs typeface="Helvetica Neue"/>
                <a:sym typeface="Helvetica Neue"/>
              </a:rPr>
              <a:t> </a:t>
            </a:r>
            <a:endParaRPr sz="1100" b="0" i="0" u="none" strike="noStrike" cap="none">
              <a:solidFill>
                <a:srgbClr val="000000"/>
              </a:solidFill>
              <a:latin typeface="Helvetica Neue"/>
              <a:ea typeface="Helvetica Neue"/>
              <a:cs typeface="Helvetica Neue"/>
              <a:sym typeface="Helvetica Neue"/>
            </a:endParaRPr>
          </a:p>
        </p:txBody>
      </p:sp>
      <p:sp>
        <p:nvSpPr>
          <p:cNvPr id="142" name="Google Shape;142;p6"/>
          <p:cNvSpPr/>
          <p:nvPr/>
        </p:nvSpPr>
        <p:spPr>
          <a:xfrm>
            <a:off x="0" y="9534142"/>
            <a:ext cx="18288000" cy="753110"/>
          </a:xfrm>
          <a:custGeom>
            <a:avLst/>
            <a:gdLst/>
            <a:ahLst/>
            <a:cxnLst/>
            <a:rect l="l" t="t" r="r" b="b"/>
            <a:pathLst>
              <a:path w="18288000" h="753109" extrusionOk="0">
                <a:moveTo>
                  <a:pt x="18288000" y="0"/>
                </a:moveTo>
                <a:lnTo>
                  <a:pt x="0" y="0"/>
                </a:lnTo>
                <a:lnTo>
                  <a:pt x="0" y="752856"/>
                </a:lnTo>
                <a:lnTo>
                  <a:pt x="18288000" y="752856"/>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3" name="Google Shape;143;p6"/>
          <p:cNvSpPr txBox="1"/>
          <p:nvPr/>
        </p:nvSpPr>
        <p:spPr>
          <a:xfrm>
            <a:off x="78739" y="9807956"/>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Helvetica Neue"/>
              <a:buNone/>
            </a:pPr>
            <a:r>
              <a:rPr lang="it-IT" sz="1100" b="0" i="0" u="none" strike="noStrike" cap="none">
                <a:solidFill>
                  <a:srgbClr val="000000"/>
                </a:solidFill>
                <a:latin typeface="Helvetica Neue"/>
                <a:ea typeface="Helvetica Neue"/>
                <a:cs typeface="Helvetica Neue"/>
                <a:sym typeface="Helvetica Neue"/>
              </a:rPr>
              <a:t> </a:t>
            </a:r>
            <a:endParaRPr sz="1100" b="0" i="0" u="none" strike="noStrike" cap="none">
              <a:solidFill>
                <a:srgbClr val="000000"/>
              </a:solidFill>
              <a:latin typeface="Helvetica Neue"/>
              <a:ea typeface="Helvetica Neue"/>
              <a:cs typeface="Helvetica Neue"/>
              <a:sym typeface="Helvetica Neue"/>
            </a:endParaRPr>
          </a:p>
        </p:txBody>
      </p:sp>
      <p:grpSp>
        <p:nvGrpSpPr>
          <p:cNvPr id="144" name="Google Shape;144;p6"/>
          <p:cNvGrpSpPr/>
          <p:nvPr/>
        </p:nvGrpSpPr>
        <p:grpSpPr>
          <a:xfrm>
            <a:off x="0" y="-26115"/>
            <a:ext cx="18377200" cy="10313367"/>
            <a:chOff x="0" y="135171"/>
            <a:chExt cx="18288000" cy="10192162"/>
          </a:xfrm>
        </p:grpSpPr>
        <p:pic>
          <p:nvPicPr>
            <p:cNvPr id="145" name="Google Shape;145;p6"/>
            <p:cNvPicPr preferRelativeResize="0"/>
            <p:nvPr/>
          </p:nvPicPr>
          <p:blipFill>
            <a:blip r:embed="rId3">
              <a:extLst>
                <a:ext uri="{28A0092B-C50C-407E-A947-70E740481C1C}">
                  <a14:useLocalDpi xmlns:a14="http://schemas.microsoft.com/office/drawing/2010/main" val="0"/>
                </a:ext>
              </a:extLst>
            </a:blip>
            <a:stretch>
              <a:fillRect/>
            </a:stretch>
          </p:blipFill>
          <p:spPr>
            <a:xfrm>
              <a:off x="10829322" y="135171"/>
              <a:ext cx="7354953" cy="10192162"/>
            </a:xfrm>
            <a:prstGeom prst="rect">
              <a:avLst/>
            </a:prstGeom>
            <a:noFill/>
            <a:ln w="9525" cap="flat" cmpd="sng">
              <a:solidFill>
                <a:srgbClr val="EAF1DD"/>
              </a:solidFill>
              <a:prstDash val="solid"/>
              <a:round/>
              <a:headEnd type="none" w="sm" len="sm"/>
              <a:tailEnd type="none" w="sm" len="sm"/>
            </a:ln>
          </p:spPr>
        </p:pic>
        <p:sp>
          <p:nvSpPr>
            <p:cNvPr id="146" name="Google Shape;146;p6"/>
            <p:cNvSpPr/>
            <p:nvPr/>
          </p:nvSpPr>
          <p:spPr>
            <a:xfrm>
              <a:off x="0" y="9497568"/>
              <a:ext cx="18288000" cy="0"/>
            </a:xfrm>
            <a:custGeom>
              <a:avLst/>
              <a:gdLst/>
              <a:ahLst/>
              <a:cxnLst/>
              <a:rect l="l" t="t" r="r" b="b"/>
              <a:pathLst>
                <a:path w="18288000" h="120000" extrusionOk="0">
                  <a:moveTo>
                    <a:pt x="0" y="0"/>
                  </a:moveTo>
                  <a:lnTo>
                    <a:pt x="18288000" y="0"/>
                  </a:lnTo>
                </a:path>
              </a:pathLst>
            </a:custGeom>
            <a:noFill/>
            <a:ln w="76200" cap="flat" cmpd="sng">
              <a:solidFill>
                <a:srgbClr val="EAF1D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47" name="Google Shape;147;p6"/>
            <p:cNvPicPr preferRelativeResize="0"/>
            <p:nvPr/>
          </p:nvPicPr>
          <p:blipFill rotWithShape="1">
            <a:blip r:embed="rId4">
              <a:alphaModFix/>
            </a:blip>
            <a:srcRect/>
            <a:stretch/>
          </p:blipFill>
          <p:spPr>
            <a:xfrm>
              <a:off x="1277111" y="3174492"/>
              <a:ext cx="103631" cy="105155"/>
            </a:xfrm>
            <a:prstGeom prst="rect">
              <a:avLst/>
            </a:prstGeom>
            <a:noFill/>
            <a:ln w="9525" cap="flat" cmpd="sng">
              <a:solidFill>
                <a:srgbClr val="EAF1DD"/>
              </a:solidFill>
              <a:prstDash val="solid"/>
              <a:round/>
              <a:headEnd type="none" w="sm" len="sm"/>
              <a:tailEnd type="none" w="sm" len="sm"/>
            </a:ln>
          </p:spPr>
        </p:pic>
        <p:pic>
          <p:nvPicPr>
            <p:cNvPr id="148" name="Google Shape;148;p6"/>
            <p:cNvPicPr preferRelativeResize="0"/>
            <p:nvPr/>
          </p:nvPicPr>
          <p:blipFill rotWithShape="1">
            <a:blip r:embed="rId5">
              <a:alphaModFix/>
            </a:blip>
            <a:srcRect/>
            <a:stretch/>
          </p:blipFill>
          <p:spPr>
            <a:xfrm>
              <a:off x="1277111" y="4012691"/>
              <a:ext cx="103631" cy="105155"/>
            </a:xfrm>
            <a:prstGeom prst="rect">
              <a:avLst/>
            </a:prstGeom>
            <a:noFill/>
            <a:ln w="9525" cap="flat" cmpd="sng">
              <a:solidFill>
                <a:srgbClr val="EAF1DD"/>
              </a:solidFill>
              <a:prstDash val="solid"/>
              <a:round/>
              <a:headEnd type="none" w="sm" len="sm"/>
              <a:tailEnd type="none" w="sm" len="sm"/>
            </a:ln>
          </p:spPr>
        </p:pic>
        <p:pic>
          <p:nvPicPr>
            <p:cNvPr id="149" name="Google Shape;149;p6"/>
            <p:cNvPicPr preferRelativeResize="0"/>
            <p:nvPr/>
          </p:nvPicPr>
          <p:blipFill rotWithShape="1">
            <a:blip r:embed="rId5">
              <a:alphaModFix/>
            </a:blip>
            <a:srcRect/>
            <a:stretch/>
          </p:blipFill>
          <p:spPr>
            <a:xfrm>
              <a:off x="1277111" y="4850891"/>
              <a:ext cx="103631" cy="105155"/>
            </a:xfrm>
            <a:prstGeom prst="rect">
              <a:avLst/>
            </a:prstGeom>
            <a:noFill/>
            <a:ln w="9525" cap="flat" cmpd="sng">
              <a:solidFill>
                <a:srgbClr val="EAF1DD"/>
              </a:solidFill>
              <a:prstDash val="solid"/>
              <a:round/>
              <a:headEnd type="none" w="sm" len="sm"/>
              <a:tailEnd type="none" w="sm" len="sm"/>
            </a:ln>
          </p:spPr>
        </p:pic>
        <p:pic>
          <p:nvPicPr>
            <p:cNvPr id="150" name="Google Shape;150;p6"/>
            <p:cNvPicPr preferRelativeResize="0"/>
            <p:nvPr/>
          </p:nvPicPr>
          <p:blipFill rotWithShape="1">
            <a:blip r:embed="rId6">
              <a:alphaModFix/>
            </a:blip>
            <a:srcRect/>
            <a:stretch/>
          </p:blipFill>
          <p:spPr>
            <a:xfrm>
              <a:off x="1277111" y="6527292"/>
              <a:ext cx="103631" cy="105155"/>
            </a:xfrm>
            <a:prstGeom prst="rect">
              <a:avLst/>
            </a:prstGeom>
            <a:noFill/>
            <a:ln w="9525" cap="flat" cmpd="sng">
              <a:solidFill>
                <a:srgbClr val="EAF1DD"/>
              </a:solidFill>
              <a:prstDash val="solid"/>
              <a:round/>
              <a:headEnd type="none" w="sm" len="sm"/>
              <a:tailEnd type="none" w="sm" len="sm"/>
            </a:ln>
          </p:spPr>
        </p:pic>
        <p:pic>
          <p:nvPicPr>
            <p:cNvPr id="151" name="Google Shape;151;p6"/>
            <p:cNvPicPr preferRelativeResize="0"/>
            <p:nvPr/>
          </p:nvPicPr>
          <p:blipFill rotWithShape="1">
            <a:blip r:embed="rId7">
              <a:alphaModFix/>
            </a:blip>
            <a:srcRect/>
            <a:stretch/>
          </p:blipFill>
          <p:spPr>
            <a:xfrm>
              <a:off x="1277111" y="8203692"/>
              <a:ext cx="103631" cy="105156"/>
            </a:xfrm>
            <a:prstGeom prst="rect">
              <a:avLst/>
            </a:prstGeom>
            <a:noFill/>
            <a:ln w="9525" cap="flat" cmpd="sng">
              <a:solidFill>
                <a:srgbClr val="EAF1DD"/>
              </a:solidFill>
              <a:prstDash val="solid"/>
              <a:round/>
              <a:headEnd type="none" w="sm" len="sm"/>
              <a:tailEnd type="none" w="sm" len="sm"/>
            </a:ln>
          </p:spPr>
        </p:pic>
        <p:sp>
          <p:nvSpPr>
            <p:cNvPr id="152" name="Google Shape;152;p6"/>
            <p:cNvSpPr/>
            <p:nvPr/>
          </p:nvSpPr>
          <p:spPr>
            <a:xfrm>
              <a:off x="1261878" y="2057070"/>
              <a:ext cx="8704447" cy="131175"/>
            </a:xfrm>
            <a:custGeom>
              <a:avLst/>
              <a:gdLst/>
              <a:ahLst/>
              <a:cxnLst/>
              <a:rect l="l" t="t" r="r" b="b"/>
              <a:pathLst>
                <a:path w="3638550" h="120000" extrusionOk="0">
                  <a:moveTo>
                    <a:pt x="0" y="0"/>
                  </a:moveTo>
                  <a:lnTo>
                    <a:pt x="3638550" y="0"/>
                  </a:lnTo>
                </a:path>
              </a:pathLst>
            </a:custGeom>
            <a:noFill/>
            <a:ln w="76200" cap="flat" cmpd="sng">
              <a:solidFill>
                <a:srgbClr val="EAF1D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53" name="Google Shape;153;p6"/>
          <p:cNvSpPr txBox="1">
            <a:spLocks noGrp="1"/>
          </p:cNvSpPr>
          <p:nvPr>
            <p:ph type="title"/>
          </p:nvPr>
        </p:nvSpPr>
        <p:spPr>
          <a:xfrm>
            <a:off x="685800" y="205324"/>
            <a:ext cx="9944686" cy="1335607"/>
          </a:xfrm>
          <a:prstGeom prst="rect">
            <a:avLst/>
          </a:prstGeom>
          <a:noFill/>
          <a:ln>
            <a:noFill/>
          </a:ln>
        </p:spPr>
        <p:txBody>
          <a:bodyPr spcFirstLastPara="1" wrap="square" lIns="0" tIns="12050" rIns="0" bIns="0" anchor="t" anchorCtr="0">
            <a:spAutoFit/>
          </a:bodyPr>
          <a:lstStyle/>
          <a:p>
            <a:pPr marL="12700" lvl="0" algn="ctr"/>
            <a:r>
              <a:rPr lang="it-IT" sz="5000" dirty="0">
                <a:solidFill>
                  <a:srgbClr val="C2D59B"/>
                </a:solidFill>
              </a:rPr>
              <a:t>Durata e Tipologia Della Mobilità</a:t>
            </a:r>
            <a:br>
              <a:rPr lang="it-IT" sz="5000" dirty="0">
                <a:solidFill>
                  <a:srgbClr val="C2D59B"/>
                </a:solidFill>
              </a:rPr>
            </a:br>
            <a:r>
              <a:rPr lang="en-US" sz="3600" dirty="0">
                <a:solidFill>
                  <a:schemeClr val="bg2">
                    <a:lumMod val="20000"/>
                    <a:lumOff val="80000"/>
                  </a:schemeClr>
                </a:solidFill>
              </a:rPr>
              <a:t>Duration and type of mobility</a:t>
            </a:r>
            <a:endParaRPr lang="it-IT" sz="3600" dirty="0">
              <a:solidFill>
                <a:srgbClr val="C2D59B"/>
              </a:solidFill>
            </a:endParaRPr>
          </a:p>
        </p:txBody>
      </p:sp>
      <p:sp>
        <p:nvSpPr>
          <p:cNvPr id="154" name="Google Shape;154;p6"/>
          <p:cNvSpPr txBox="1"/>
          <p:nvPr/>
        </p:nvSpPr>
        <p:spPr>
          <a:xfrm>
            <a:off x="1436654" y="2440519"/>
            <a:ext cx="9287175" cy="3503523"/>
          </a:xfrm>
          <a:prstGeom prst="rect">
            <a:avLst/>
          </a:prstGeom>
          <a:noFill/>
          <a:ln>
            <a:noFill/>
          </a:ln>
        </p:spPr>
        <p:txBody>
          <a:bodyPr spcFirstLastPara="1" wrap="square" lIns="0" tIns="12700" rIns="0" bIns="0" anchor="t" anchorCtr="0">
            <a:spAutoFit/>
          </a:bodyPr>
          <a:lstStyle/>
          <a:p>
            <a:pPr marL="12700" lvl="0">
              <a:buClr>
                <a:srgbClr val="EAF1DD"/>
              </a:buClr>
              <a:buSzPts val="3200"/>
            </a:pPr>
            <a:r>
              <a:rPr lang="it-IT" sz="2800" b="1" i="0" u="none" strike="noStrike" cap="none" dirty="0">
                <a:solidFill>
                  <a:srgbClr val="EAF1DD"/>
                </a:solidFill>
                <a:effectLst>
                  <a:outerShdw blurRad="38100" dist="38100" dir="2700000" algn="tl">
                    <a:srgbClr val="000000">
                      <a:alpha val="43137"/>
                    </a:srgbClr>
                  </a:outerShdw>
                </a:effectLst>
                <a:latin typeface="Tahoma"/>
                <a:ea typeface="Tahoma"/>
                <a:cs typeface="Tahoma"/>
                <a:sym typeface="Tahoma"/>
              </a:rPr>
              <a:t>La durata della mobilità è prestabilita dagli accordi siglati dalla Scuola di Agraria con ciascuna Università ospitante, così come indicati alla pagina</a:t>
            </a:r>
          </a:p>
          <a:p>
            <a:pPr marL="12700" lvl="0">
              <a:buClr>
                <a:srgbClr val="EAF1DD"/>
              </a:buClr>
              <a:buSzPts val="3200"/>
            </a:pPr>
            <a:endParaRPr lang="it-IT" sz="2800" b="1" i="0" u="none" strike="noStrike" cap="none" dirty="0">
              <a:solidFill>
                <a:srgbClr val="EAF1DD"/>
              </a:solidFill>
              <a:latin typeface="Tahoma"/>
              <a:ea typeface="Tahoma"/>
              <a:cs typeface="Tahoma"/>
              <a:sym typeface="Tahoma"/>
            </a:endParaRPr>
          </a:p>
          <a:p>
            <a:pPr marL="12700" lvl="0">
              <a:buClr>
                <a:srgbClr val="EAF1DD"/>
              </a:buClr>
              <a:buSzPts val="3200"/>
            </a:pPr>
            <a:endParaRPr lang="it-IT" sz="1800" b="0" i="0" u="none" strike="noStrike" cap="none" dirty="0">
              <a:solidFill>
                <a:srgbClr val="EAF1DD"/>
              </a:solidFill>
              <a:latin typeface="Tahoma"/>
              <a:ea typeface="Tahoma"/>
              <a:cs typeface="Tahoma"/>
              <a:sym typeface="Tahoma"/>
            </a:endParaRPr>
          </a:p>
          <a:p>
            <a:pPr marL="12700" lvl="0">
              <a:buClr>
                <a:srgbClr val="EAF1DD"/>
              </a:buClr>
              <a:buSzPts val="3200"/>
            </a:pPr>
            <a:r>
              <a:rPr lang="en-US" sz="2400" dirty="0">
                <a:solidFill>
                  <a:schemeClr val="bg2">
                    <a:lumMod val="20000"/>
                    <a:lumOff val="80000"/>
                  </a:schemeClr>
                </a:solidFill>
                <a:latin typeface="Tahoma"/>
                <a:ea typeface="Tahoma"/>
                <a:cs typeface="Tahoma"/>
                <a:sym typeface="Tahoma"/>
              </a:rPr>
              <a:t>The duration of the mobility is predetermined by the agreements signed between the School of Agriculture and</a:t>
            </a:r>
          </a:p>
          <a:p>
            <a:pPr marL="12700" lvl="0">
              <a:buClr>
                <a:srgbClr val="EAF1DD"/>
              </a:buClr>
              <a:buSzPts val="3200"/>
            </a:pPr>
            <a:r>
              <a:rPr lang="en-US" sz="2400" dirty="0">
                <a:solidFill>
                  <a:schemeClr val="bg2">
                    <a:lumMod val="20000"/>
                    <a:lumOff val="80000"/>
                  </a:schemeClr>
                </a:solidFill>
                <a:latin typeface="Tahoma"/>
                <a:ea typeface="Tahoma"/>
                <a:cs typeface="Tahoma"/>
                <a:sym typeface="Tahoma"/>
              </a:rPr>
              <a:t>each foreign location, as indicated on the page above</a:t>
            </a:r>
            <a:endParaRPr sz="2400" b="0" i="0" u="none" strike="noStrike" cap="none" dirty="0">
              <a:solidFill>
                <a:schemeClr val="bg2">
                  <a:lumMod val="20000"/>
                  <a:lumOff val="80000"/>
                </a:schemeClr>
              </a:solidFill>
              <a:latin typeface="Tahoma"/>
              <a:ea typeface="Tahoma"/>
              <a:cs typeface="Tahoma"/>
              <a:sym typeface="Tahoma"/>
            </a:endParaRPr>
          </a:p>
          <a:p>
            <a:pPr marL="12700" marR="0" lvl="0" indent="0" algn="l" rtl="0">
              <a:lnSpc>
                <a:spcPct val="100000"/>
              </a:lnSpc>
              <a:spcBef>
                <a:spcPts val="100"/>
              </a:spcBef>
              <a:spcAft>
                <a:spcPts val="0"/>
              </a:spcAft>
              <a:buClr>
                <a:schemeClr val="dk1"/>
              </a:buClr>
              <a:buSzPts val="3200"/>
              <a:buFont typeface="Calibri"/>
              <a:buNone/>
            </a:pPr>
            <a:endParaRPr sz="2400" b="0" i="0" u="none" strike="noStrike" cap="none" dirty="0">
              <a:solidFill>
                <a:srgbClr val="EAF1DD"/>
              </a:solidFill>
              <a:latin typeface="Tahoma"/>
              <a:ea typeface="Tahoma"/>
              <a:cs typeface="Tahoma"/>
              <a:sym typeface="Tahoma"/>
            </a:endParaRPr>
          </a:p>
        </p:txBody>
      </p:sp>
      <p:sp>
        <p:nvSpPr>
          <p:cNvPr id="155" name="Google Shape;155;p6"/>
          <p:cNvSpPr txBox="1"/>
          <p:nvPr/>
        </p:nvSpPr>
        <p:spPr>
          <a:xfrm>
            <a:off x="13850736" y="9841330"/>
            <a:ext cx="4304039" cy="320601"/>
          </a:xfrm>
          <a:prstGeom prst="rect">
            <a:avLst/>
          </a:prstGeom>
          <a:solidFill>
            <a:srgbClr val="EAF1DD"/>
          </a:solidFill>
          <a:ln>
            <a:noFill/>
          </a:ln>
        </p:spPr>
        <p:txBody>
          <a:bodyPr spcFirstLastPara="1" wrap="square" lIns="0" tIns="12700" rIns="0" bIns="0" anchor="t" anchorCtr="0">
            <a:spAutoFit/>
          </a:bodyPr>
          <a:lstStyle/>
          <a:p>
            <a:pPr marL="12700" lvl="0">
              <a:buSzPts val="2000"/>
            </a:pPr>
            <a:r>
              <a:rPr lang="en-US" sz="2000" dirty="0">
                <a:latin typeface="Helvetica Neue"/>
                <a:ea typeface="Helvetica Neue"/>
                <a:cs typeface="Helvetica Neue"/>
                <a:sym typeface="Helvetica Neue"/>
              </a:rPr>
              <a:t>Institute of Urban Environment, China</a:t>
            </a:r>
            <a:endParaRPr sz="2000" b="0" i="0" u="none" strike="noStrike" cap="none" dirty="0">
              <a:solidFill>
                <a:srgbClr val="000000"/>
              </a:solidFill>
              <a:latin typeface="Helvetica Neue"/>
              <a:ea typeface="Helvetica Neue"/>
              <a:cs typeface="Helvetica Neue"/>
              <a:sym typeface="Helvetica Neue"/>
            </a:endParaRPr>
          </a:p>
        </p:txBody>
      </p:sp>
      <p:sp>
        <p:nvSpPr>
          <p:cNvPr id="156" name="Google Shape;156;p6"/>
          <p:cNvSpPr/>
          <p:nvPr/>
        </p:nvSpPr>
        <p:spPr>
          <a:xfrm>
            <a:off x="1254565" y="3865982"/>
            <a:ext cx="182089" cy="275879"/>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7" name="Google Shape;157;p6"/>
          <p:cNvSpPr/>
          <p:nvPr/>
        </p:nvSpPr>
        <p:spPr>
          <a:xfrm>
            <a:off x="1219200" y="6388415"/>
            <a:ext cx="304799" cy="262993"/>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8" name="Google Shape;158;p6"/>
          <p:cNvSpPr/>
          <p:nvPr/>
        </p:nvSpPr>
        <p:spPr>
          <a:xfrm>
            <a:off x="1152142" y="8115300"/>
            <a:ext cx="231783" cy="211834"/>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9" name="Google Shape;159;p6"/>
          <p:cNvSpPr/>
          <p:nvPr/>
        </p:nvSpPr>
        <p:spPr>
          <a:xfrm>
            <a:off x="1277111" y="4731863"/>
            <a:ext cx="170690" cy="237278"/>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1" name="Google Shape;161;p6"/>
          <p:cNvSpPr/>
          <p:nvPr/>
        </p:nvSpPr>
        <p:spPr>
          <a:xfrm>
            <a:off x="1198652" y="2858849"/>
            <a:ext cx="252964" cy="381000"/>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2" name="Google Shape;162;p6"/>
          <p:cNvSpPr/>
          <p:nvPr/>
        </p:nvSpPr>
        <p:spPr>
          <a:xfrm>
            <a:off x="619085" y="2721553"/>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 name="Immagine 1"/>
          <p:cNvPicPr>
            <a:picLocks noChangeAspect="1"/>
          </p:cNvPicPr>
          <p:nvPr/>
        </p:nvPicPr>
        <p:blipFill>
          <a:blip r:embed="rId8"/>
          <a:stretch>
            <a:fillRect/>
          </a:stretch>
        </p:blipFill>
        <p:spPr>
          <a:xfrm>
            <a:off x="416670" y="5933382"/>
            <a:ext cx="10213816" cy="2867354"/>
          </a:xfrm>
          <a:prstGeom prst="rect">
            <a:avLst/>
          </a:prstGeom>
        </p:spPr>
      </p:pic>
      <p:sp>
        <p:nvSpPr>
          <p:cNvPr id="26" name="CasellaDiTesto 25"/>
          <p:cNvSpPr txBox="1"/>
          <p:nvPr/>
        </p:nvSpPr>
        <p:spPr>
          <a:xfrm>
            <a:off x="1523999" y="3879317"/>
            <a:ext cx="8189230" cy="523220"/>
          </a:xfrm>
          <a:prstGeom prst="rect">
            <a:avLst/>
          </a:prstGeom>
          <a:solidFill>
            <a:srgbClr val="EBF1DE"/>
          </a:solidFill>
        </p:spPr>
        <p:txBody>
          <a:bodyPr wrap="square" rtlCol="0">
            <a:spAutoFit/>
          </a:bodyPr>
          <a:lstStyle/>
          <a:p>
            <a:r>
              <a:rPr lang="it-IT" sz="2800" b="1" u="sng" dirty="0">
                <a:solidFill>
                  <a:srgbClr val="FF0000"/>
                </a:solidFill>
                <a:latin typeface="Tahoma"/>
                <a:ea typeface="Tahoma"/>
                <a:cs typeface="Tahoma"/>
                <a:sym typeface="Tahoma"/>
                <a:hlinkClick r:id="rId9"/>
              </a:rPr>
              <a:t>https://ammissioni.unifi.it/DESTINATION/</a:t>
            </a:r>
            <a:endParaRPr lang="it-IT"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38"/>
        <p:cNvGrpSpPr/>
        <p:nvPr/>
      </p:nvGrpSpPr>
      <p:grpSpPr>
        <a:xfrm>
          <a:off x="0" y="0"/>
          <a:ext cx="0" cy="0"/>
          <a:chOff x="0" y="0"/>
          <a:chExt cx="0" cy="0"/>
        </a:xfrm>
      </p:grpSpPr>
      <p:sp>
        <p:nvSpPr>
          <p:cNvPr id="139" name="Google Shape;139;p6"/>
          <p:cNvSpPr/>
          <p:nvPr/>
        </p:nvSpPr>
        <p:spPr>
          <a:xfrm>
            <a:off x="-15032" y="-26115"/>
            <a:ext cx="18288000" cy="9464040"/>
          </a:xfrm>
          <a:custGeom>
            <a:avLst/>
            <a:gdLst/>
            <a:ahLst/>
            <a:cxnLst/>
            <a:rect l="l" t="t" r="r" b="b"/>
            <a:pathLst>
              <a:path w="18288000" h="9464040" extrusionOk="0">
                <a:moveTo>
                  <a:pt x="18287999" y="0"/>
                </a:moveTo>
                <a:lnTo>
                  <a:pt x="0" y="0"/>
                </a:lnTo>
                <a:lnTo>
                  <a:pt x="0" y="9464040"/>
                </a:lnTo>
                <a:lnTo>
                  <a:pt x="18287999" y="9464040"/>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0" name="Google Shape;140;p6"/>
          <p:cNvSpPr txBox="1"/>
          <p:nvPr/>
        </p:nvSpPr>
        <p:spPr>
          <a:xfrm>
            <a:off x="74168" y="4626990"/>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Helvetica Neue"/>
              <a:buNone/>
            </a:pPr>
            <a:r>
              <a:rPr lang="it-IT" sz="1100" b="0" i="0" u="none" strike="noStrike" cap="none">
                <a:solidFill>
                  <a:srgbClr val="000000"/>
                </a:solidFill>
                <a:latin typeface="Helvetica Neue"/>
                <a:ea typeface="Helvetica Neue"/>
                <a:cs typeface="Helvetica Neue"/>
                <a:sym typeface="Helvetica Neue"/>
              </a:rPr>
              <a:t> </a:t>
            </a:r>
            <a:endParaRPr sz="1100" b="0" i="0" u="none" strike="noStrike" cap="none">
              <a:solidFill>
                <a:srgbClr val="000000"/>
              </a:solidFill>
              <a:latin typeface="Helvetica Neue"/>
              <a:ea typeface="Helvetica Neue"/>
              <a:cs typeface="Helvetica Neue"/>
              <a:sym typeface="Helvetica Neue"/>
            </a:endParaRPr>
          </a:p>
        </p:txBody>
      </p:sp>
      <p:sp>
        <p:nvSpPr>
          <p:cNvPr id="141" name="Google Shape;141;p6"/>
          <p:cNvSpPr txBox="1"/>
          <p:nvPr/>
        </p:nvSpPr>
        <p:spPr>
          <a:xfrm>
            <a:off x="78739"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100"/>
              <a:buFont typeface="Helvetica Neue"/>
              <a:buNone/>
            </a:pPr>
            <a:r>
              <a:rPr lang="it-IT" sz="1100" b="0" i="0" u="none" strike="noStrike" cap="none">
                <a:solidFill>
                  <a:srgbClr val="000000"/>
                </a:solidFill>
                <a:latin typeface="Helvetica Neue"/>
                <a:ea typeface="Helvetica Neue"/>
                <a:cs typeface="Helvetica Neue"/>
                <a:sym typeface="Helvetica Neue"/>
              </a:rPr>
              <a:t> </a:t>
            </a:r>
            <a:endParaRPr sz="1100" b="0" i="0" u="none" strike="noStrike" cap="none">
              <a:solidFill>
                <a:srgbClr val="000000"/>
              </a:solidFill>
              <a:latin typeface="Helvetica Neue"/>
              <a:ea typeface="Helvetica Neue"/>
              <a:cs typeface="Helvetica Neue"/>
              <a:sym typeface="Helvetica Neue"/>
            </a:endParaRPr>
          </a:p>
        </p:txBody>
      </p:sp>
      <p:sp>
        <p:nvSpPr>
          <p:cNvPr id="142" name="Google Shape;142;p6"/>
          <p:cNvSpPr/>
          <p:nvPr/>
        </p:nvSpPr>
        <p:spPr>
          <a:xfrm>
            <a:off x="0" y="9534142"/>
            <a:ext cx="18288000" cy="753110"/>
          </a:xfrm>
          <a:custGeom>
            <a:avLst/>
            <a:gdLst/>
            <a:ahLst/>
            <a:cxnLst/>
            <a:rect l="l" t="t" r="r" b="b"/>
            <a:pathLst>
              <a:path w="18288000" h="753109" extrusionOk="0">
                <a:moveTo>
                  <a:pt x="18288000" y="0"/>
                </a:moveTo>
                <a:lnTo>
                  <a:pt x="0" y="0"/>
                </a:lnTo>
                <a:lnTo>
                  <a:pt x="0" y="752856"/>
                </a:lnTo>
                <a:lnTo>
                  <a:pt x="18288000" y="752856"/>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3" name="Google Shape;143;p6"/>
          <p:cNvSpPr txBox="1"/>
          <p:nvPr/>
        </p:nvSpPr>
        <p:spPr>
          <a:xfrm>
            <a:off x="78739" y="9807956"/>
            <a:ext cx="62865" cy="193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Helvetica Neue"/>
              <a:buNone/>
            </a:pPr>
            <a:r>
              <a:rPr lang="it-IT" sz="1100" b="0" i="0" u="none" strike="noStrike" cap="none">
                <a:solidFill>
                  <a:srgbClr val="000000"/>
                </a:solidFill>
                <a:latin typeface="Helvetica Neue"/>
                <a:ea typeface="Helvetica Neue"/>
                <a:cs typeface="Helvetica Neue"/>
                <a:sym typeface="Helvetica Neue"/>
              </a:rPr>
              <a:t> </a:t>
            </a:r>
            <a:endParaRPr sz="1100" b="0" i="0" u="none" strike="noStrike" cap="none">
              <a:solidFill>
                <a:srgbClr val="000000"/>
              </a:solidFill>
              <a:latin typeface="Helvetica Neue"/>
              <a:ea typeface="Helvetica Neue"/>
              <a:cs typeface="Helvetica Neue"/>
              <a:sym typeface="Helvetica Neue"/>
            </a:endParaRPr>
          </a:p>
        </p:txBody>
      </p:sp>
      <p:grpSp>
        <p:nvGrpSpPr>
          <p:cNvPr id="144" name="Google Shape;144;p6"/>
          <p:cNvGrpSpPr/>
          <p:nvPr/>
        </p:nvGrpSpPr>
        <p:grpSpPr>
          <a:xfrm>
            <a:off x="0" y="-35809"/>
            <a:ext cx="18441338" cy="10322809"/>
            <a:chOff x="0" y="125591"/>
            <a:chExt cx="18351827" cy="10201493"/>
          </a:xfrm>
        </p:grpSpPr>
        <p:pic>
          <p:nvPicPr>
            <p:cNvPr id="145" name="Google Shape;145;p6"/>
            <p:cNvPicPr preferRelativeResize="0"/>
            <p:nvPr/>
          </p:nvPicPr>
          <p:blipFill>
            <a:blip r:embed="rId3">
              <a:extLst>
                <a:ext uri="{28A0092B-C50C-407E-A947-70E740481C1C}">
                  <a14:useLocalDpi xmlns:a14="http://schemas.microsoft.com/office/drawing/2010/main" val="0"/>
                </a:ext>
              </a:extLst>
            </a:blip>
            <a:stretch>
              <a:fillRect/>
            </a:stretch>
          </p:blipFill>
          <p:spPr>
            <a:xfrm>
              <a:off x="10883382" y="125591"/>
              <a:ext cx="7468445" cy="10201493"/>
            </a:xfrm>
            <a:prstGeom prst="rect">
              <a:avLst/>
            </a:prstGeom>
            <a:noFill/>
            <a:ln w="9525" cap="flat" cmpd="sng">
              <a:solidFill>
                <a:srgbClr val="EAF1DD"/>
              </a:solidFill>
              <a:prstDash val="solid"/>
              <a:round/>
              <a:headEnd type="none" w="sm" len="sm"/>
              <a:tailEnd type="none" w="sm" len="sm"/>
            </a:ln>
          </p:spPr>
        </p:pic>
        <p:sp>
          <p:nvSpPr>
            <p:cNvPr id="146" name="Google Shape;146;p6"/>
            <p:cNvSpPr/>
            <p:nvPr/>
          </p:nvSpPr>
          <p:spPr>
            <a:xfrm>
              <a:off x="0" y="9497568"/>
              <a:ext cx="18288000" cy="0"/>
            </a:xfrm>
            <a:custGeom>
              <a:avLst/>
              <a:gdLst/>
              <a:ahLst/>
              <a:cxnLst/>
              <a:rect l="l" t="t" r="r" b="b"/>
              <a:pathLst>
                <a:path w="18288000" h="120000" extrusionOk="0">
                  <a:moveTo>
                    <a:pt x="0" y="0"/>
                  </a:moveTo>
                  <a:lnTo>
                    <a:pt x="18288000" y="0"/>
                  </a:lnTo>
                </a:path>
              </a:pathLst>
            </a:custGeom>
            <a:noFill/>
            <a:ln w="76200" cap="flat" cmpd="sng">
              <a:solidFill>
                <a:srgbClr val="EAF1D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47" name="Google Shape;147;p6"/>
            <p:cNvPicPr preferRelativeResize="0"/>
            <p:nvPr/>
          </p:nvPicPr>
          <p:blipFill rotWithShape="1">
            <a:blip r:embed="rId4">
              <a:alphaModFix/>
            </a:blip>
            <a:srcRect/>
            <a:stretch/>
          </p:blipFill>
          <p:spPr>
            <a:xfrm>
              <a:off x="1277111" y="3174492"/>
              <a:ext cx="103631" cy="105155"/>
            </a:xfrm>
            <a:prstGeom prst="rect">
              <a:avLst/>
            </a:prstGeom>
            <a:noFill/>
            <a:ln w="9525" cap="flat" cmpd="sng">
              <a:solidFill>
                <a:srgbClr val="EAF1DD"/>
              </a:solidFill>
              <a:prstDash val="solid"/>
              <a:round/>
              <a:headEnd type="none" w="sm" len="sm"/>
              <a:tailEnd type="none" w="sm" len="sm"/>
            </a:ln>
          </p:spPr>
        </p:pic>
        <p:pic>
          <p:nvPicPr>
            <p:cNvPr id="148" name="Google Shape;148;p6"/>
            <p:cNvPicPr preferRelativeResize="0"/>
            <p:nvPr/>
          </p:nvPicPr>
          <p:blipFill rotWithShape="1">
            <a:blip r:embed="rId5">
              <a:alphaModFix/>
            </a:blip>
            <a:srcRect/>
            <a:stretch/>
          </p:blipFill>
          <p:spPr>
            <a:xfrm>
              <a:off x="1277111" y="4012691"/>
              <a:ext cx="103631" cy="105155"/>
            </a:xfrm>
            <a:prstGeom prst="rect">
              <a:avLst/>
            </a:prstGeom>
            <a:noFill/>
            <a:ln w="9525" cap="flat" cmpd="sng">
              <a:solidFill>
                <a:srgbClr val="EAF1DD"/>
              </a:solidFill>
              <a:prstDash val="solid"/>
              <a:round/>
              <a:headEnd type="none" w="sm" len="sm"/>
              <a:tailEnd type="none" w="sm" len="sm"/>
            </a:ln>
          </p:spPr>
        </p:pic>
        <p:pic>
          <p:nvPicPr>
            <p:cNvPr id="149" name="Google Shape;149;p6"/>
            <p:cNvPicPr preferRelativeResize="0"/>
            <p:nvPr/>
          </p:nvPicPr>
          <p:blipFill rotWithShape="1">
            <a:blip r:embed="rId5">
              <a:alphaModFix/>
            </a:blip>
            <a:srcRect/>
            <a:stretch/>
          </p:blipFill>
          <p:spPr>
            <a:xfrm>
              <a:off x="1277111" y="4850891"/>
              <a:ext cx="103631" cy="105155"/>
            </a:xfrm>
            <a:prstGeom prst="rect">
              <a:avLst/>
            </a:prstGeom>
            <a:noFill/>
            <a:ln w="9525" cap="flat" cmpd="sng">
              <a:solidFill>
                <a:srgbClr val="EAF1DD"/>
              </a:solidFill>
              <a:prstDash val="solid"/>
              <a:round/>
              <a:headEnd type="none" w="sm" len="sm"/>
              <a:tailEnd type="none" w="sm" len="sm"/>
            </a:ln>
          </p:spPr>
        </p:pic>
        <p:pic>
          <p:nvPicPr>
            <p:cNvPr id="150" name="Google Shape;150;p6"/>
            <p:cNvPicPr preferRelativeResize="0"/>
            <p:nvPr/>
          </p:nvPicPr>
          <p:blipFill rotWithShape="1">
            <a:blip r:embed="rId6">
              <a:alphaModFix/>
            </a:blip>
            <a:srcRect/>
            <a:stretch/>
          </p:blipFill>
          <p:spPr>
            <a:xfrm>
              <a:off x="1277111" y="6527292"/>
              <a:ext cx="103631" cy="105155"/>
            </a:xfrm>
            <a:prstGeom prst="rect">
              <a:avLst/>
            </a:prstGeom>
            <a:noFill/>
            <a:ln w="9525" cap="flat" cmpd="sng">
              <a:solidFill>
                <a:srgbClr val="EAF1DD"/>
              </a:solidFill>
              <a:prstDash val="solid"/>
              <a:round/>
              <a:headEnd type="none" w="sm" len="sm"/>
              <a:tailEnd type="none" w="sm" len="sm"/>
            </a:ln>
          </p:spPr>
        </p:pic>
        <p:pic>
          <p:nvPicPr>
            <p:cNvPr id="151" name="Google Shape;151;p6"/>
            <p:cNvPicPr preferRelativeResize="0"/>
            <p:nvPr/>
          </p:nvPicPr>
          <p:blipFill rotWithShape="1">
            <a:blip r:embed="rId7">
              <a:alphaModFix/>
            </a:blip>
            <a:srcRect/>
            <a:stretch/>
          </p:blipFill>
          <p:spPr>
            <a:xfrm>
              <a:off x="1277111" y="8203692"/>
              <a:ext cx="103631" cy="105156"/>
            </a:xfrm>
            <a:prstGeom prst="rect">
              <a:avLst/>
            </a:prstGeom>
            <a:noFill/>
            <a:ln w="9525" cap="flat" cmpd="sng">
              <a:solidFill>
                <a:srgbClr val="EAF1DD"/>
              </a:solidFill>
              <a:prstDash val="solid"/>
              <a:round/>
              <a:headEnd type="none" w="sm" len="sm"/>
              <a:tailEnd type="none" w="sm" len="sm"/>
            </a:ln>
          </p:spPr>
        </p:pic>
        <p:sp>
          <p:nvSpPr>
            <p:cNvPr id="152" name="Google Shape;152;p6"/>
            <p:cNvSpPr/>
            <p:nvPr/>
          </p:nvSpPr>
          <p:spPr>
            <a:xfrm>
              <a:off x="1261878" y="2057070"/>
              <a:ext cx="8704447" cy="131175"/>
            </a:xfrm>
            <a:custGeom>
              <a:avLst/>
              <a:gdLst/>
              <a:ahLst/>
              <a:cxnLst/>
              <a:rect l="l" t="t" r="r" b="b"/>
              <a:pathLst>
                <a:path w="3638550" h="120000" extrusionOk="0">
                  <a:moveTo>
                    <a:pt x="0" y="0"/>
                  </a:moveTo>
                  <a:lnTo>
                    <a:pt x="3638550" y="0"/>
                  </a:lnTo>
                </a:path>
              </a:pathLst>
            </a:custGeom>
            <a:noFill/>
            <a:ln w="76200" cap="flat" cmpd="sng">
              <a:solidFill>
                <a:srgbClr val="EAF1D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53" name="Google Shape;153;p6"/>
          <p:cNvSpPr txBox="1">
            <a:spLocks noGrp="1"/>
          </p:cNvSpPr>
          <p:nvPr>
            <p:ph type="title"/>
          </p:nvPr>
        </p:nvSpPr>
        <p:spPr>
          <a:xfrm>
            <a:off x="685800" y="205324"/>
            <a:ext cx="9944686" cy="1335607"/>
          </a:xfrm>
          <a:prstGeom prst="rect">
            <a:avLst/>
          </a:prstGeom>
          <a:noFill/>
          <a:ln>
            <a:noFill/>
          </a:ln>
        </p:spPr>
        <p:txBody>
          <a:bodyPr spcFirstLastPara="1" wrap="square" lIns="0" tIns="12050" rIns="0" bIns="0" anchor="t" anchorCtr="0">
            <a:spAutoFit/>
          </a:bodyPr>
          <a:lstStyle/>
          <a:p>
            <a:pPr marL="12700" lvl="0" algn="ctr"/>
            <a:r>
              <a:rPr lang="it-IT" sz="5000" dirty="0">
                <a:solidFill>
                  <a:srgbClr val="C2D59B"/>
                </a:solidFill>
              </a:rPr>
              <a:t>Durata e Tipologia Della Mobilità</a:t>
            </a:r>
            <a:br>
              <a:rPr lang="it-IT" sz="5000" dirty="0">
                <a:solidFill>
                  <a:srgbClr val="C2D59B"/>
                </a:solidFill>
              </a:rPr>
            </a:br>
            <a:r>
              <a:rPr lang="en-US" sz="3600" dirty="0">
                <a:solidFill>
                  <a:schemeClr val="bg2">
                    <a:lumMod val="20000"/>
                    <a:lumOff val="80000"/>
                  </a:schemeClr>
                </a:solidFill>
              </a:rPr>
              <a:t>Duration and type of mobility</a:t>
            </a:r>
            <a:endParaRPr lang="it-IT" sz="3600" dirty="0">
              <a:solidFill>
                <a:srgbClr val="C2D59B"/>
              </a:solidFill>
            </a:endParaRPr>
          </a:p>
        </p:txBody>
      </p:sp>
      <p:sp>
        <p:nvSpPr>
          <p:cNvPr id="154" name="Google Shape;154;p6"/>
          <p:cNvSpPr txBox="1"/>
          <p:nvPr/>
        </p:nvSpPr>
        <p:spPr>
          <a:xfrm>
            <a:off x="1429177" y="2213639"/>
            <a:ext cx="8968338" cy="71096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100"/>
              </a:spcBef>
              <a:spcAft>
                <a:spcPts val="0"/>
              </a:spcAft>
              <a:buClr>
                <a:srgbClr val="EAF1DD"/>
              </a:buClr>
              <a:buSzPts val="3200"/>
              <a:buFont typeface="Tahoma"/>
              <a:buNone/>
            </a:pPr>
            <a:r>
              <a:rPr lang="it-IT" sz="2800" b="1" i="0" u="none" strike="noStrike" cap="none" dirty="0">
                <a:solidFill>
                  <a:srgbClr val="EAF1DD"/>
                </a:solidFill>
                <a:effectLst>
                  <a:outerShdw blurRad="38100" dist="38100" dir="2700000" algn="tl">
                    <a:srgbClr val="000000">
                      <a:alpha val="43137"/>
                    </a:srgbClr>
                  </a:outerShdw>
                </a:effectLst>
                <a:latin typeface="Tahoma"/>
                <a:ea typeface="Tahoma"/>
                <a:cs typeface="Tahoma"/>
                <a:sym typeface="Tahoma"/>
              </a:rPr>
              <a:t>Sebbene sia auspicabile attenersi al numero dei mesi indicati nell’accordo, </a:t>
            </a:r>
            <a:r>
              <a:rPr lang="it-IT" sz="2800" b="1" i="0" u="sng" strike="noStrike" cap="none" dirty="0">
                <a:solidFill>
                  <a:srgbClr val="EAF1DD"/>
                </a:solidFill>
                <a:effectLst>
                  <a:outerShdw blurRad="38100" dist="38100" dir="2700000" algn="tl">
                    <a:srgbClr val="000000">
                      <a:alpha val="43137"/>
                    </a:srgbClr>
                  </a:outerShdw>
                </a:effectLst>
                <a:latin typeface="Tahoma"/>
                <a:ea typeface="Tahoma"/>
                <a:cs typeface="Tahoma"/>
                <a:sym typeface="Tahoma"/>
              </a:rPr>
              <a:t>in accordo con la sede estera e la Scuola di Agraria </a:t>
            </a:r>
            <a:r>
              <a:rPr lang="it-IT" sz="2800" b="1" i="0" u="none" strike="noStrike" cap="none" dirty="0">
                <a:solidFill>
                  <a:srgbClr val="EAF1DD"/>
                </a:solidFill>
                <a:effectLst>
                  <a:outerShdw blurRad="38100" dist="38100" dir="2700000" algn="tl">
                    <a:srgbClr val="000000">
                      <a:alpha val="43137"/>
                    </a:srgbClr>
                  </a:outerShdw>
                </a:effectLst>
                <a:latin typeface="Tahoma"/>
                <a:ea typeface="Tahoma"/>
                <a:cs typeface="Tahoma"/>
                <a:sym typeface="Tahoma"/>
              </a:rPr>
              <a:t>è possibile:</a:t>
            </a:r>
          </a:p>
          <a:p>
            <a:pPr marL="12700" marR="0" lvl="0" indent="0" algn="l" rtl="0">
              <a:lnSpc>
                <a:spcPct val="100000"/>
              </a:lnSpc>
              <a:spcBef>
                <a:spcPts val="100"/>
              </a:spcBef>
              <a:spcAft>
                <a:spcPts val="0"/>
              </a:spcAft>
              <a:buClr>
                <a:srgbClr val="EAF1DD"/>
              </a:buClr>
              <a:buSzPts val="3200"/>
              <a:buFont typeface="Tahoma"/>
              <a:buNone/>
            </a:pPr>
            <a:endParaRPr b="1" dirty="0">
              <a:effectLst>
                <a:outerShdw blurRad="38100" dist="38100" dir="2700000" algn="tl">
                  <a:srgbClr val="000000">
                    <a:alpha val="43137"/>
                  </a:srgbClr>
                </a:outerShdw>
              </a:effectLst>
            </a:endParaRPr>
          </a:p>
          <a:p>
            <a:pPr marL="469900" marR="0" lvl="0" indent="-457200" algn="l" rtl="0">
              <a:lnSpc>
                <a:spcPct val="100000"/>
              </a:lnSpc>
              <a:spcBef>
                <a:spcPts val="100"/>
              </a:spcBef>
              <a:spcAft>
                <a:spcPts val="0"/>
              </a:spcAft>
              <a:buClr>
                <a:srgbClr val="EAF1DD"/>
              </a:buClr>
              <a:buSzPts val="3200"/>
              <a:buFont typeface="Noto Sans Symbols"/>
              <a:buChar char="⮚"/>
            </a:pPr>
            <a:r>
              <a:rPr lang="it-IT" sz="2800" b="1" i="0" u="none" strike="noStrike" cap="none" dirty="0">
                <a:solidFill>
                  <a:srgbClr val="EAF1DD"/>
                </a:solidFill>
                <a:effectLst>
                  <a:outerShdw blurRad="38100" dist="38100" dir="2700000" algn="tl">
                    <a:srgbClr val="000000">
                      <a:alpha val="43137"/>
                    </a:srgbClr>
                  </a:outerShdw>
                </a:effectLst>
                <a:latin typeface="Tahoma"/>
                <a:ea typeface="Tahoma"/>
                <a:cs typeface="Tahoma"/>
                <a:sym typeface="Tahoma"/>
              </a:rPr>
              <a:t>Ridurre la durata prevista</a:t>
            </a:r>
          </a:p>
          <a:p>
            <a:pPr marL="12700" marR="0" lvl="0" algn="l" rtl="0">
              <a:lnSpc>
                <a:spcPct val="100000"/>
              </a:lnSpc>
              <a:spcBef>
                <a:spcPts val="100"/>
              </a:spcBef>
              <a:spcAft>
                <a:spcPts val="0"/>
              </a:spcAft>
              <a:buClr>
                <a:srgbClr val="EAF1DD"/>
              </a:buClr>
              <a:buSzPts val="3200"/>
            </a:pPr>
            <a:endParaRPr sz="1100" b="1" dirty="0">
              <a:effectLst>
                <a:outerShdw blurRad="38100" dist="38100" dir="2700000" algn="tl">
                  <a:srgbClr val="000000">
                    <a:alpha val="43137"/>
                  </a:srgbClr>
                </a:outerShdw>
              </a:effectLst>
            </a:endParaRPr>
          </a:p>
          <a:p>
            <a:pPr marL="469900" lvl="0" indent="-457200">
              <a:spcBef>
                <a:spcPts val="100"/>
              </a:spcBef>
              <a:buClr>
                <a:srgbClr val="EAF1DD"/>
              </a:buClr>
              <a:buSzPts val="3200"/>
              <a:buFont typeface="Noto Sans Symbols"/>
              <a:buChar char="⮚"/>
            </a:pPr>
            <a:r>
              <a:rPr lang="it-IT" sz="2800" b="1" i="0" u="none" strike="noStrike" cap="none" dirty="0">
                <a:solidFill>
                  <a:srgbClr val="EAF1DD"/>
                </a:solidFill>
                <a:effectLst>
                  <a:outerShdw blurRad="38100" dist="38100" dir="2700000" algn="tl">
                    <a:srgbClr val="000000">
                      <a:alpha val="43137"/>
                    </a:srgbClr>
                  </a:outerShdw>
                </a:effectLst>
                <a:latin typeface="Tahoma"/>
                <a:ea typeface="Tahoma"/>
                <a:cs typeface="Tahoma"/>
                <a:sym typeface="Tahoma"/>
              </a:rPr>
              <a:t>Prolungare la durata prevista presentando opportuna </a:t>
            </a:r>
            <a:r>
              <a:rPr lang="it-IT" sz="2800" b="1" i="1" u="none" strike="noStrike" cap="none" dirty="0">
                <a:solidFill>
                  <a:srgbClr val="EAF1DD"/>
                </a:solidFill>
                <a:effectLst>
                  <a:outerShdw blurRad="38100" dist="38100" dir="2700000" algn="tl">
                    <a:srgbClr val="000000">
                      <a:alpha val="43137"/>
                    </a:srgbClr>
                  </a:outerShdw>
                </a:effectLst>
                <a:latin typeface="Tahoma"/>
                <a:ea typeface="Tahoma"/>
                <a:cs typeface="Tahoma"/>
                <a:sym typeface="Tahoma"/>
              </a:rPr>
              <a:t>Richiesta di Prolungamento </a:t>
            </a:r>
            <a:r>
              <a:rPr lang="it-IT" sz="2800" b="1" i="0" u="none" strike="noStrike" cap="none" dirty="0">
                <a:solidFill>
                  <a:srgbClr val="EAF1DD"/>
                </a:solidFill>
                <a:effectLst>
                  <a:outerShdw blurRad="38100" dist="38100" dir="2700000" algn="tl">
                    <a:srgbClr val="000000">
                      <a:alpha val="43137"/>
                    </a:srgbClr>
                  </a:outerShdw>
                </a:effectLst>
                <a:latin typeface="Tahoma"/>
                <a:ea typeface="Tahoma"/>
                <a:cs typeface="Tahoma"/>
                <a:sym typeface="Tahoma"/>
              </a:rPr>
              <a:t>dopo l’avvio della mobilità </a:t>
            </a:r>
            <a:r>
              <a:rPr lang="en-US" sz="2800" b="1" dirty="0">
                <a:solidFill>
                  <a:srgbClr val="EAF1DD"/>
                </a:solidFill>
                <a:effectLst>
                  <a:outerShdw blurRad="38100" dist="38100" dir="2700000" algn="tl">
                    <a:srgbClr val="000000">
                      <a:alpha val="43137"/>
                    </a:srgbClr>
                  </a:outerShdw>
                </a:effectLst>
                <a:latin typeface="Tahoma"/>
                <a:ea typeface="Tahoma"/>
                <a:cs typeface="Tahoma"/>
                <a:sym typeface="Tahoma"/>
              </a:rPr>
              <a:t> </a:t>
            </a:r>
          </a:p>
          <a:p>
            <a:pPr marL="12700" lvl="0">
              <a:spcBef>
                <a:spcPts val="100"/>
              </a:spcBef>
              <a:buClr>
                <a:srgbClr val="EAF1DD"/>
              </a:buClr>
              <a:buSzPts val="3200"/>
            </a:pPr>
            <a:endParaRPr lang="en-US" sz="28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endParaRPr>
          </a:p>
          <a:p>
            <a:pPr marL="12700" lvl="0">
              <a:spcBef>
                <a:spcPts val="100"/>
              </a:spcBef>
              <a:buClr>
                <a:srgbClr val="EAF1DD"/>
              </a:buClr>
              <a:buSzPts val="3200"/>
            </a:pP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Although it is desirable to stick to the number of months stated in the agreement, </a:t>
            </a:r>
            <a:r>
              <a:rPr lang="en-US" sz="2400" u="sng"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in accordance with the foreign institution and the School of Agriculture</a:t>
            </a: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 the mobility may be:</a:t>
            </a:r>
          </a:p>
          <a:p>
            <a:pPr marL="12700" lvl="0">
              <a:spcBef>
                <a:spcPts val="100"/>
              </a:spcBef>
              <a:buClr>
                <a:srgbClr val="EAF1DD"/>
              </a:buClr>
              <a:buSzPts val="3200"/>
            </a:pPr>
            <a:endParaRPr lang="en-US" sz="11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endParaRPr>
          </a:p>
          <a:p>
            <a:pPr marL="469900" lvl="0" indent="-457200">
              <a:spcBef>
                <a:spcPts val="100"/>
              </a:spcBef>
              <a:buClr>
                <a:schemeClr val="bg2">
                  <a:lumMod val="20000"/>
                  <a:lumOff val="80000"/>
                </a:schemeClr>
              </a:buClr>
              <a:buSzPts val="3200"/>
              <a:buFont typeface="Wingdings" panose="05000000000000000000" pitchFamily="2" charset="2"/>
              <a:buChar char="Ø"/>
            </a:pP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reduced with regard to the duration provided for in the cooperation agreement</a:t>
            </a:r>
          </a:p>
          <a:p>
            <a:pPr marL="12700" lvl="0">
              <a:spcBef>
                <a:spcPts val="100"/>
              </a:spcBef>
              <a:buClr>
                <a:schemeClr val="bg2">
                  <a:lumMod val="20000"/>
                  <a:lumOff val="80000"/>
                </a:schemeClr>
              </a:buClr>
              <a:buSzPts val="3200"/>
            </a:pPr>
            <a:endParaRPr lang="en-US" sz="9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endParaRPr>
          </a:p>
          <a:p>
            <a:pPr marL="469900" lvl="0" indent="-457200">
              <a:spcBef>
                <a:spcPts val="100"/>
              </a:spcBef>
              <a:buClr>
                <a:schemeClr val="bg2">
                  <a:lumMod val="20000"/>
                  <a:lumOff val="80000"/>
                </a:schemeClr>
              </a:buClr>
              <a:buSzPts val="3200"/>
              <a:buFont typeface="Wingdings" panose="05000000000000000000" pitchFamily="2" charset="2"/>
              <a:buChar char="Ø"/>
            </a:pPr>
            <a:r>
              <a:rPr lang="en-US" sz="2400" dirty="0">
                <a:solidFill>
                  <a:schemeClr val="bg2">
                    <a:lumMod val="20000"/>
                    <a:lumOff val="80000"/>
                  </a:schemeClr>
                </a:solidFill>
                <a:effectLst>
                  <a:outerShdw blurRad="38100" dist="38100" dir="2700000" algn="tl">
                    <a:srgbClr val="000000">
                      <a:alpha val="43137"/>
                    </a:srgbClr>
                  </a:outerShdw>
                </a:effectLst>
                <a:latin typeface="Tahoma"/>
                <a:ea typeface="Tahoma"/>
                <a:cs typeface="Tahoma"/>
                <a:sym typeface="Tahoma"/>
              </a:rPr>
              <a:t>extended by the means of an appropriate request for an extension to be submitted only after the start of the mobility</a:t>
            </a:r>
            <a:endParaRPr sz="2400" dirty="0">
              <a:solidFill>
                <a:schemeClr val="bg2">
                  <a:lumMod val="20000"/>
                  <a:lumOff val="80000"/>
                </a:schemeClr>
              </a:solidFill>
              <a:effectLst>
                <a:outerShdw blurRad="38100" dist="38100" dir="2700000" algn="tl">
                  <a:srgbClr val="000000">
                    <a:alpha val="43137"/>
                  </a:srgbClr>
                </a:outerShdw>
              </a:effectLst>
            </a:endParaRPr>
          </a:p>
        </p:txBody>
      </p:sp>
      <p:sp>
        <p:nvSpPr>
          <p:cNvPr id="155" name="Google Shape;155;p6"/>
          <p:cNvSpPr txBox="1"/>
          <p:nvPr/>
        </p:nvSpPr>
        <p:spPr>
          <a:xfrm>
            <a:off x="13991871" y="9807956"/>
            <a:ext cx="4364595" cy="320601"/>
          </a:xfrm>
          <a:prstGeom prst="rect">
            <a:avLst/>
          </a:prstGeom>
          <a:solidFill>
            <a:srgbClr val="EAF1DD"/>
          </a:solidFill>
          <a:ln>
            <a:noFill/>
          </a:ln>
        </p:spPr>
        <p:txBody>
          <a:bodyPr spcFirstLastPara="1" wrap="square" lIns="0" tIns="12700" rIns="0" bIns="0" anchor="t" anchorCtr="0">
            <a:spAutoFit/>
          </a:bodyPr>
          <a:lstStyle/>
          <a:p>
            <a:pPr marL="12700" lvl="0">
              <a:buSzPts val="2000"/>
            </a:pPr>
            <a:r>
              <a:rPr lang="en-US" sz="2000" dirty="0">
                <a:latin typeface="Helvetica Neue"/>
                <a:ea typeface="Helvetica Neue"/>
                <a:cs typeface="Helvetica Neue"/>
                <a:sym typeface="Helvetica Neue"/>
              </a:rPr>
              <a:t>Institute of Urban Environment, China</a:t>
            </a:r>
            <a:endParaRPr sz="2000" b="0" i="0" u="none" strike="noStrike" cap="none" dirty="0">
              <a:solidFill>
                <a:srgbClr val="000000"/>
              </a:solidFill>
              <a:latin typeface="Helvetica Neue"/>
              <a:ea typeface="Helvetica Neue"/>
              <a:cs typeface="Helvetica Neue"/>
              <a:sym typeface="Helvetica Neue"/>
            </a:endParaRPr>
          </a:p>
        </p:txBody>
      </p:sp>
      <p:sp>
        <p:nvSpPr>
          <p:cNvPr id="156" name="Google Shape;156;p6"/>
          <p:cNvSpPr/>
          <p:nvPr/>
        </p:nvSpPr>
        <p:spPr>
          <a:xfrm>
            <a:off x="1254565" y="3865982"/>
            <a:ext cx="182089" cy="275879"/>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7" name="Google Shape;157;p6"/>
          <p:cNvSpPr/>
          <p:nvPr/>
        </p:nvSpPr>
        <p:spPr>
          <a:xfrm>
            <a:off x="1115633" y="6378713"/>
            <a:ext cx="304799" cy="262993"/>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8" name="Google Shape;158;p6"/>
          <p:cNvSpPr/>
          <p:nvPr/>
        </p:nvSpPr>
        <p:spPr>
          <a:xfrm>
            <a:off x="1152142" y="8115300"/>
            <a:ext cx="231783" cy="211834"/>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9" name="Google Shape;159;p6"/>
          <p:cNvSpPr/>
          <p:nvPr/>
        </p:nvSpPr>
        <p:spPr>
          <a:xfrm>
            <a:off x="1228570" y="4733451"/>
            <a:ext cx="170690" cy="237278"/>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0" name="Google Shape;160;p6"/>
          <p:cNvSpPr/>
          <p:nvPr/>
        </p:nvSpPr>
        <p:spPr>
          <a:xfrm>
            <a:off x="741452" y="2311881"/>
            <a:ext cx="457200" cy="381000"/>
          </a:xfrm>
          <a:prstGeom prst="rightArrow">
            <a:avLst>
              <a:gd name="adj1" fmla="val 50000"/>
              <a:gd name="adj2" fmla="val 50000"/>
            </a:avLst>
          </a:prstGeom>
          <a:solidFill>
            <a:srgbClr val="C2D59B"/>
          </a:solidFill>
          <a:ln w="25400" cap="flat" cmpd="sng">
            <a:solidFill>
              <a:srgbClr val="EAF1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1" name="Google Shape;161;p6"/>
          <p:cNvSpPr/>
          <p:nvPr/>
        </p:nvSpPr>
        <p:spPr>
          <a:xfrm>
            <a:off x="1198652" y="2858849"/>
            <a:ext cx="252964" cy="381000"/>
          </a:xfrm>
          <a:prstGeom prst="rect">
            <a:avLst/>
          </a:prstGeom>
          <a:solidFill>
            <a:srgbClr val="5E8267"/>
          </a:solidFill>
          <a:ln w="25400" cap="flat" cmpd="sng">
            <a:solidFill>
              <a:srgbClr val="5E82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7950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88"/>
        <p:cNvGrpSpPr/>
        <p:nvPr/>
      </p:nvGrpSpPr>
      <p:grpSpPr>
        <a:xfrm>
          <a:off x="0" y="0"/>
          <a:ext cx="0" cy="0"/>
          <a:chOff x="0" y="0"/>
          <a:chExt cx="0" cy="0"/>
        </a:xfrm>
      </p:grpSpPr>
      <p:sp>
        <p:nvSpPr>
          <p:cNvPr id="189" name="Google Shape;189;p8"/>
          <p:cNvSpPr/>
          <p:nvPr/>
        </p:nvSpPr>
        <p:spPr>
          <a:xfrm>
            <a:off x="0" y="-24223"/>
            <a:ext cx="18288000" cy="9150350"/>
          </a:xfrm>
          <a:custGeom>
            <a:avLst/>
            <a:gdLst/>
            <a:ahLst/>
            <a:cxnLst/>
            <a:rect l="l" t="t" r="r" b="b"/>
            <a:pathLst>
              <a:path w="18288000" h="9150350" extrusionOk="0">
                <a:moveTo>
                  <a:pt x="18287999" y="0"/>
                </a:moveTo>
                <a:lnTo>
                  <a:pt x="0" y="0"/>
                </a:lnTo>
                <a:lnTo>
                  <a:pt x="0" y="9150096"/>
                </a:lnTo>
                <a:lnTo>
                  <a:pt x="18287999" y="9150096"/>
                </a:lnTo>
                <a:lnTo>
                  <a:pt x="18287999"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8"/>
          <p:cNvSpPr txBox="1"/>
          <p:nvPr/>
        </p:nvSpPr>
        <p:spPr>
          <a:xfrm>
            <a:off x="74168" y="447154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191" name="Google Shape;191;p8"/>
          <p:cNvSpPr txBox="1"/>
          <p:nvPr/>
        </p:nvSpPr>
        <p:spPr>
          <a:xfrm>
            <a:off x="78739" y="5041772"/>
            <a:ext cx="6286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it-IT"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p:txBody>
      </p:sp>
      <p:sp>
        <p:nvSpPr>
          <p:cNvPr id="192" name="Google Shape;192;p8"/>
          <p:cNvSpPr/>
          <p:nvPr/>
        </p:nvSpPr>
        <p:spPr>
          <a:xfrm>
            <a:off x="0" y="9220199"/>
            <a:ext cx="18288000" cy="1066800"/>
          </a:xfrm>
          <a:custGeom>
            <a:avLst/>
            <a:gdLst/>
            <a:ahLst/>
            <a:cxnLst/>
            <a:rect l="l" t="t" r="r" b="b"/>
            <a:pathLst>
              <a:path w="18288000" h="1066800" extrusionOk="0">
                <a:moveTo>
                  <a:pt x="18288000" y="0"/>
                </a:moveTo>
                <a:lnTo>
                  <a:pt x="0" y="0"/>
                </a:lnTo>
                <a:lnTo>
                  <a:pt x="0" y="1066800"/>
                </a:lnTo>
                <a:lnTo>
                  <a:pt x="18288000" y="1066800"/>
                </a:lnTo>
                <a:lnTo>
                  <a:pt x="18288000" y="0"/>
                </a:lnTo>
                <a:close/>
              </a:path>
            </a:pathLst>
          </a:custGeom>
          <a:solidFill>
            <a:srgbClr val="5E826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3" name="Google Shape;193;p8"/>
          <p:cNvGrpSpPr/>
          <p:nvPr/>
        </p:nvGrpSpPr>
        <p:grpSpPr>
          <a:xfrm>
            <a:off x="-3313" y="0"/>
            <a:ext cx="18288000" cy="10287000"/>
            <a:chOff x="0" y="-10203"/>
            <a:chExt cx="18288000" cy="10287000"/>
          </a:xfrm>
        </p:grpSpPr>
        <p:pic>
          <p:nvPicPr>
            <p:cNvPr id="194" name="Google Shape;194;p8"/>
            <p:cNvPicPr preferRelativeResize="0"/>
            <p:nvPr/>
          </p:nvPicPr>
          <p:blipFill rotWithShape="1">
            <a:blip r:embed="rId3">
              <a:extLst>
                <a:ext uri="{28A0092B-C50C-407E-A947-70E740481C1C}">
                  <a14:useLocalDpi xmlns:a14="http://schemas.microsoft.com/office/drawing/2010/main" val="0"/>
                </a:ext>
              </a:extLst>
            </a:blip>
            <a:srcRect r="8247"/>
            <a:stretch/>
          </p:blipFill>
          <p:spPr>
            <a:xfrm>
              <a:off x="10800501" y="-10203"/>
              <a:ext cx="7478702" cy="10287000"/>
            </a:xfrm>
            <a:prstGeom prst="rect">
              <a:avLst/>
            </a:prstGeom>
            <a:noFill/>
            <a:ln>
              <a:noFill/>
            </a:ln>
          </p:spPr>
        </p:pic>
        <p:sp>
          <p:nvSpPr>
            <p:cNvPr id="195" name="Google Shape;195;p8"/>
            <p:cNvSpPr/>
            <p:nvPr/>
          </p:nvSpPr>
          <p:spPr>
            <a:xfrm>
              <a:off x="0" y="9182100"/>
              <a:ext cx="18288000" cy="0"/>
            </a:xfrm>
            <a:custGeom>
              <a:avLst/>
              <a:gdLst/>
              <a:ahLst/>
              <a:cxnLst/>
              <a:rect l="l" t="t" r="r" b="b"/>
              <a:pathLst>
                <a:path w="18288000" h="120000" extrusionOk="0">
                  <a:moveTo>
                    <a:pt x="0" y="0"/>
                  </a:moveTo>
                  <a:lnTo>
                    <a:pt x="18288000" y="0"/>
                  </a:lnTo>
                </a:path>
              </a:pathLst>
            </a:custGeom>
            <a:noFill/>
            <a:ln w="76200" cap="flat" cmpd="sng">
              <a:solidFill>
                <a:srgbClr val="F5F5E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8"/>
            <p:cNvSpPr/>
            <p:nvPr/>
          </p:nvSpPr>
          <p:spPr>
            <a:xfrm flipV="1">
              <a:off x="1650444" y="1677098"/>
              <a:ext cx="7454480" cy="54793"/>
            </a:xfrm>
            <a:custGeom>
              <a:avLst/>
              <a:gdLst/>
              <a:ahLst/>
              <a:cxnLst/>
              <a:rect l="l" t="t" r="r" b="b"/>
              <a:pathLst>
                <a:path w="3638550" h="120000" extrusionOk="0">
                  <a:moveTo>
                    <a:pt x="0" y="0"/>
                  </a:moveTo>
                  <a:lnTo>
                    <a:pt x="3638550" y="0"/>
                  </a:lnTo>
                </a:path>
              </a:pathLst>
            </a:custGeom>
            <a:noFill/>
            <a:ln w="76200" cap="flat" cmpd="sng">
              <a:solidFill>
                <a:srgbClr val="C3D69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7" name="Google Shape;197;p8"/>
          <p:cNvSpPr txBox="1">
            <a:spLocks noGrp="1"/>
          </p:cNvSpPr>
          <p:nvPr>
            <p:ph type="title"/>
          </p:nvPr>
        </p:nvSpPr>
        <p:spPr>
          <a:xfrm>
            <a:off x="262411" y="105318"/>
            <a:ext cx="10359163" cy="1335607"/>
          </a:xfrm>
          <a:prstGeom prst="rect">
            <a:avLst/>
          </a:prstGeom>
          <a:noFill/>
          <a:ln>
            <a:noFill/>
          </a:ln>
        </p:spPr>
        <p:txBody>
          <a:bodyPr spcFirstLastPara="1" wrap="square" lIns="0" tIns="12050" rIns="0" bIns="0" anchor="t" anchorCtr="0">
            <a:spAutoFit/>
          </a:bodyPr>
          <a:lstStyle/>
          <a:p>
            <a:pPr marL="12700" lvl="0" algn="ctr"/>
            <a:r>
              <a:rPr lang="it-IT" sz="5000" dirty="0">
                <a:solidFill>
                  <a:schemeClr val="accent3">
                    <a:lumMod val="20000"/>
                    <a:lumOff val="80000"/>
                  </a:schemeClr>
                </a:solidFill>
              </a:rPr>
              <a:t>Requisiti di Ammissibilità</a:t>
            </a:r>
            <a:br>
              <a:rPr lang="it-IT" sz="5000" dirty="0">
                <a:solidFill>
                  <a:srgbClr val="EAF1DD"/>
                </a:solidFill>
              </a:rPr>
            </a:br>
            <a:r>
              <a:rPr lang="en-US" sz="3600" dirty="0">
                <a:solidFill>
                  <a:schemeClr val="bg2">
                    <a:lumMod val="20000"/>
                    <a:lumOff val="80000"/>
                  </a:schemeClr>
                </a:solidFill>
              </a:rPr>
              <a:t>Eligibility Requirements</a:t>
            </a:r>
            <a:endParaRPr sz="3600" dirty="0">
              <a:solidFill>
                <a:schemeClr val="bg2">
                  <a:lumMod val="20000"/>
                  <a:lumOff val="80000"/>
                </a:schemeClr>
              </a:solidFill>
            </a:endParaRPr>
          </a:p>
        </p:txBody>
      </p:sp>
      <p:sp>
        <p:nvSpPr>
          <p:cNvPr id="198" name="Google Shape;198;p8"/>
          <p:cNvSpPr txBox="1"/>
          <p:nvPr/>
        </p:nvSpPr>
        <p:spPr>
          <a:xfrm>
            <a:off x="479005" y="1934791"/>
            <a:ext cx="9343225" cy="3366291"/>
          </a:xfrm>
          <a:prstGeom prst="rect">
            <a:avLst/>
          </a:prstGeom>
          <a:noFill/>
          <a:ln>
            <a:noFill/>
          </a:ln>
        </p:spPr>
        <p:txBody>
          <a:bodyPr spcFirstLastPara="1" wrap="square" lIns="0" tIns="12050" rIns="0" bIns="0" anchor="t" anchorCtr="0">
            <a:spAutoFit/>
          </a:bodyPr>
          <a:lstStyle/>
          <a:p>
            <a:pPr marL="12700" marR="5080" lvl="0" indent="0" algn="ctr" rtl="0">
              <a:lnSpc>
                <a:spcPct val="114300"/>
              </a:lnSpc>
              <a:spcBef>
                <a:spcPts val="0"/>
              </a:spcBef>
              <a:spcAft>
                <a:spcPts val="0"/>
              </a:spcAft>
              <a:buNone/>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Tahoma"/>
              </a:rPr>
              <a:t>Possono presentare domanda al Bando:</a:t>
            </a:r>
          </a:p>
          <a:p>
            <a:pPr marL="12700" marR="5080" lvl="0" algn="ctr">
              <a:lnSpc>
                <a:spcPct val="114300"/>
              </a:lnSpc>
            </a:pPr>
            <a:r>
              <a:rPr lang="en-US" sz="2400" dirty="0">
                <a:solidFill>
                  <a:schemeClr val="bg2">
                    <a:lumMod val="20000"/>
                    <a:lumOff val="80000"/>
                  </a:schemeClr>
                </a:solidFill>
                <a:latin typeface="Tahoma" panose="020B0604030504040204" pitchFamily="34" charset="0"/>
                <a:ea typeface="Tahoma" panose="020B0604030504040204" pitchFamily="34" charset="0"/>
                <a:cs typeface="Tahoma" panose="020B0604030504040204" pitchFamily="34" charset="0"/>
              </a:rPr>
              <a:t>Applications may be submitted by :</a:t>
            </a:r>
          </a:p>
          <a:p>
            <a:pPr marL="12700" marR="5080" lvl="0" indent="0" algn="ctr" rtl="0">
              <a:lnSpc>
                <a:spcPct val="114300"/>
              </a:lnSpc>
              <a:spcBef>
                <a:spcPts val="95"/>
              </a:spcBef>
              <a:spcAft>
                <a:spcPts val="0"/>
              </a:spcAft>
              <a:buNone/>
            </a:pPr>
            <a:endParaRPr sz="500" dirty="0">
              <a:sym typeface="Tahoma"/>
            </a:endParaRPr>
          </a:p>
          <a:p>
            <a:pPr marL="469900" marR="5080" lvl="0" indent="-457200">
              <a:lnSpc>
                <a:spcPct val="114300"/>
              </a:lnSpc>
              <a:spcBef>
                <a:spcPts val="95"/>
              </a:spcBef>
              <a:buClr>
                <a:srgbClr val="F5F5EB"/>
              </a:buClr>
              <a:buSzPts val="2467"/>
              <a:buFont typeface="Noto Sans Symbols"/>
              <a:buChar char="⮚"/>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Gli studenti regolarmente iscritti (anche part-time) ad un  corso di studio dell’ateneo di I°, II° o III° livello </a:t>
            </a:r>
          </a:p>
          <a:p>
            <a:pPr marL="355600" marR="5080" lvl="0" indent="-342900">
              <a:lnSpc>
                <a:spcPct val="114300"/>
              </a:lnSpc>
              <a:spcBef>
                <a:spcPts val="95"/>
              </a:spcBef>
              <a:buClr>
                <a:schemeClr val="bg2">
                  <a:lumMod val="20000"/>
                  <a:lumOff val="80000"/>
                </a:schemeClr>
              </a:buClr>
              <a:buSzPts val="2467"/>
              <a:buFont typeface="Wingdings" panose="05000000000000000000" pitchFamily="2" charset="2"/>
              <a:buChar char="Ø"/>
            </a:pPr>
            <a:r>
              <a:rPr lang="en-US" sz="2400" dirty="0">
                <a:solidFill>
                  <a:schemeClr val="bg2">
                    <a:lumMod val="20000"/>
                    <a:lumOff val="80000"/>
                  </a:schemeClr>
                </a:solidFill>
                <a:latin typeface="Tahoma"/>
                <a:ea typeface="Tahoma"/>
                <a:cs typeface="Tahoma"/>
                <a:sym typeface="Tahoma"/>
              </a:rPr>
              <a:t>Students regularly enrolled (including part-time) in a study program at the University at the first, second or third level </a:t>
            </a:r>
            <a:endParaRPr sz="2400" dirty="0"/>
          </a:p>
        </p:txBody>
      </p:sp>
      <p:sp>
        <p:nvSpPr>
          <p:cNvPr id="199" name="Google Shape;199;p8"/>
          <p:cNvSpPr txBox="1"/>
          <p:nvPr/>
        </p:nvSpPr>
        <p:spPr>
          <a:xfrm>
            <a:off x="517557" y="5896347"/>
            <a:ext cx="9848870" cy="2317809"/>
          </a:xfrm>
          <a:prstGeom prst="rect">
            <a:avLst/>
          </a:prstGeom>
          <a:noFill/>
          <a:ln>
            <a:noFill/>
          </a:ln>
        </p:spPr>
        <p:txBody>
          <a:bodyPr spcFirstLastPara="1" wrap="square" lIns="0" tIns="11425" rIns="0" bIns="0" anchor="t" anchorCtr="0">
            <a:spAutoFit/>
          </a:bodyPr>
          <a:lstStyle/>
          <a:p>
            <a:pPr marL="469900" marR="5080" lvl="0" indent="-457200">
              <a:lnSpc>
                <a:spcPct val="114399"/>
              </a:lnSpc>
              <a:buClr>
                <a:srgbClr val="F5F5EB"/>
              </a:buClr>
              <a:buSzPts val="2467"/>
              <a:buFont typeface="Noto Sans Symbols"/>
              <a:buChar char="⮚"/>
            </a:pPr>
            <a:r>
              <a:rPr lang="it-IT" sz="2800" b="1" dirty="0">
                <a:solidFill>
                  <a:schemeClr val="accent3">
                    <a:lumMod val="20000"/>
                    <a:lumOff val="80000"/>
                  </a:schemeClr>
                </a:solidFill>
                <a:effectLst>
                  <a:outerShdw blurRad="38100" dist="38100" dir="2700000" algn="tl">
                    <a:srgbClr val="000000">
                      <a:alpha val="43137"/>
                    </a:srgbClr>
                  </a:outerShdw>
                </a:effectLst>
                <a:latin typeface="Tahoma"/>
                <a:ea typeface="Tahoma"/>
                <a:cs typeface="Tahoma"/>
                <a:sym typeface="Tahoma"/>
              </a:rPr>
              <a:t>Gli studenti in possesso della conoscenza della lingua richiesta dalla sede indicata</a:t>
            </a:r>
          </a:p>
          <a:p>
            <a:pPr marL="469900" marR="5080" lvl="0" indent="-457200">
              <a:lnSpc>
                <a:spcPct val="114399"/>
              </a:lnSpc>
              <a:spcBef>
                <a:spcPts val="90"/>
              </a:spcBef>
              <a:buClr>
                <a:schemeClr val="bg2">
                  <a:lumMod val="20000"/>
                  <a:lumOff val="80000"/>
                </a:schemeClr>
              </a:buClr>
              <a:buFont typeface="Wingdings" panose="05000000000000000000" pitchFamily="2" charset="2"/>
              <a:buChar char="Ø"/>
            </a:pPr>
            <a:r>
              <a:rPr lang="en-US" sz="2400" dirty="0">
                <a:solidFill>
                  <a:schemeClr val="bg2">
                    <a:lumMod val="20000"/>
                    <a:lumOff val="80000"/>
                  </a:schemeClr>
                </a:solidFill>
                <a:latin typeface="Tahoma"/>
                <a:ea typeface="Tahoma"/>
                <a:cs typeface="Tahoma"/>
                <a:sym typeface="Tahoma"/>
              </a:rPr>
              <a:t>Students possessing knowledge of the language required for the destination(s) indicated among the preferences.</a:t>
            </a:r>
            <a:endParaRPr lang="en-US" sz="2600" dirty="0">
              <a:solidFill>
                <a:schemeClr val="bg2">
                  <a:lumMod val="20000"/>
                  <a:lumOff val="80000"/>
                </a:schemeClr>
              </a:solidFill>
              <a:latin typeface="Tahoma"/>
              <a:ea typeface="Tahoma"/>
              <a:cs typeface="Tahoma"/>
              <a:sym typeface="Tahoma"/>
            </a:endParaRPr>
          </a:p>
          <a:p>
            <a:pPr marL="12700" marR="5080">
              <a:lnSpc>
                <a:spcPct val="114399"/>
              </a:lnSpc>
              <a:spcBef>
                <a:spcPts val="90"/>
              </a:spcBef>
              <a:buClr>
                <a:schemeClr val="bg2">
                  <a:lumMod val="20000"/>
                  <a:lumOff val="80000"/>
                </a:schemeClr>
              </a:buClr>
            </a:pPr>
            <a:r>
              <a:rPr lang="it-IT" sz="2600" dirty="0">
                <a:solidFill>
                  <a:schemeClr val="accent3">
                    <a:lumMod val="20000"/>
                    <a:lumOff val="80000"/>
                  </a:schemeClr>
                </a:solidFill>
                <a:latin typeface="Tahoma"/>
                <a:ea typeface="Tahoma"/>
                <a:cs typeface="Tahoma"/>
                <a:sym typeface="Tahoma"/>
              </a:rPr>
              <a:t>. </a:t>
            </a:r>
          </a:p>
        </p:txBody>
      </p:sp>
      <p:sp>
        <p:nvSpPr>
          <p:cNvPr id="200" name="Google Shape;200;p8"/>
          <p:cNvSpPr txBox="1"/>
          <p:nvPr/>
        </p:nvSpPr>
        <p:spPr>
          <a:xfrm>
            <a:off x="10972801" y="9753599"/>
            <a:ext cx="5771013" cy="320601"/>
          </a:xfrm>
          <a:prstGeom prst="rect">
            <a:avLst/>
          </a:prstGeom>
          <a:solidFill>
            <a:schemeClr val="lt1"/>
          </a:solidFill>
          <a:ln>
            <a:noFill/>
          </a:ln>
        </p:spPr>
        <p:txBody>
          <a:bodyPr spcFirstLastPara="1" wrap="square" lIns="0" tIns="12700" rIns="0" bIns="0" anchor="t" anchorCtr="0">
            <a:spAutoFit/>
          </a:bodyPr>
          <a:lstStyle/>
          <a:p>
            <a:pPr marL="12700" lvl="0"/>
            <a:r>
              <a:rPr lang="pt-BR" sz="2000" dirty="0">
                <a:solidFill>
                  <a:schemeClr val="dk1"/>
                </a:solidFill>
                <a:latin typeface="Tahoma"/>
                <a:ea typeface="Tahoma"/>
                <a:cs typeface="Tahoma"/>
                <a:sym typeface="Tahoma"/>
              </a:rPr>
              <a:t>Universidade Federal Rural de Pernambuco, Brasile</a:t>
            </a:r>
            <a:endParaRPr sz="1100" dirty="0">
              <a:solidFill>
                <a:schemeClr val="dk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1276</TotalTime>
  <Words>3502</Words>
  <Application>Microsoft Office PowerPoint</Application>
  <PresentationFormat>Personalizzato</PresentationFormat>
  <Paragraphs>805</Paragraphs>
  <Slides>31</Slides>
  <Notes>31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31</vt:i4>
      </vt:variant>
    </vt:vector>
  </HeadingPairs>
  <TitlesOfParts>
    <vt:vector size="39" baseType="lpstr">
      <vt:lpstr>Helvetica Neue</vt:lpstr>
      <vt:lpstr>Trebuchet MS</vt:lpstr>
      <vt:lpstr>Noto Sans Symbols</vt:lpstr>
      <vt:lpstr>Arial</vt:lpstr>
      <vt:lpstr>Calibri</vt:lpstr>
      <vt:lpstr>Wingdings</vt:lpstr>
      <vt:lpstr>Tahoma</vt:lpstr>
      <vt:lpstr>Office Theme</vt:lpstr>
      <vt:lpstr>S C U O L A D I A G R A R I A</vt:lpstr>
      <vt:lpstr>Finalità                                Purpose</vt:lpstr>
      <vt:lpstr>DISCLAIMER</vt:lpstr>
      <vt:lpstr>Destinazioni                      Destinations</vt:lpstr>
      <vt:lpstr>Presentazione standard di PowerPoint</vt:lpstr>
      <vt:lpstr>Destinazioni                         Destinations</vt:lpstr>
      <vt:lpstr>Durata e Tipologia Della Mobilità Duration and type of mobility</vt:lpstr>
      <vt:lpstr>Durata e Tipologia Della Mobilità Duration and type of mobility</vt:lpstr>
      <vt:lpstr>Requisiti di Ammissibilità Eligibility Requirements</vt:lpstr>
      <vt:lpstr>Requisiti di Ammissibilità Eligibility Requirements</vt:lpstr>
      <vt:lpstr>Presentazione standard di PowerPoint</vt:lpstr>
      <vt:lpstr>Come Candidarsi         How To Apply</vt:lpstr>
      <vt:lpstr>Come Candidarsi Bene  How To Apply Successfully</vt:lpstr>
      <vt:lpstr>Come Candidarsi Bene  How To Apply Successfully</vt:lpstr>
      <vt:lpstr>Chiusura Della Domanda               Application Closure  </vt:lpstr>
      <vt:lpstr>Chiusura Della Domanda               Application Closure </vt:lpstr>
      <vt:lpstr>Criteri Di Valutazione    Evaluation Criteria</vt:lpstr>
      <vt:lpstr>Criteri Di Valutazione    Evaluation Criteria</vt:lpstr>
      <vt:lpstr>Graduatoria Provvisoria                     Provisional Ranking</vt:lpstr>
      <vt:lpstr>Accettazione Della Sede   Acceptance Of The Destination</vt:lpstr>
      <vt:lpstr>Accettazione Della Sede    Acceptance Of The Destination</vt:lpstr>
      <vt:lpstr>Accettazione Della Sede    Acceptance Of The Destination</vt:lpstr>
      <vt:lpstr>Graduatoria Definitiva Final Ranking List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Contatti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 C U O L A D I A G R A R I A</dc:title>
  <dc:creator>XHULIA GJONI</dc:creator>
  <cp:lastModifiedBy>Vanessa Torcasso</cp:lastModifiedBy>
  <cp:revision>112</cp:revision>
  <dcterms:created xsi:type="dcterms:W3CDTF">2024-01-22T10:48:13Z</dcterms:created>
  <dcterms:modified xsi:type="dcterms:W3CDTF">2025-02-25T08:26:13Z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2024-01-22T00:00:00Z</vt:filetime>
  </property>
  <property fmtid="{D5CDD505-2E9C-101B-9397-08002B2CF9AE}" pid="3" name="Creator">
    <vt:lpwstr>Microsoft® Word 2016</vt:lpwstr>
  </property>
  <property fmtid="{D5CDD505-2E9C-101B-9397-08002B2CF9AE}" pid="4" name="LastSaved">
    <vt:filetime>2024-01-22T00:00:00Z</vt:filetime>
  </property>
</Properties>
</file>